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64" r:id="rId4"/>
    <p:sldId id="270" r:id="rId5"/>
    <p:sldId id="266" r:id="rId6"/>
    <p:sldId id="297" r:id="rId7"/>
    <p:sldId id="298" r:id="rId8"/>
    <p:sldId id="267" r:id="rId9"/>
    <p:sldId id="269" r:id="rId10"/>
    <p:sldId id="272" r:id="rId11"/>
    <p:sldId id="273" r:id="rId12"/>
    <p:sldId id="274" r:id="rId13"/>
    <p:sldId id="294" r:id="rId14"/>
    <p:sldId id="275" r:id="rId15"/>
    <p:sldId id="281" r:id="rId16"/>
    <p:sldId id="291" r:id="rId17"/>
    <p:sldId id="292" r:id="rId18"/>
    <p:sldId id="293" r:id="rId19"/>
    <p:sldId id="276" r:id="rId20"/>
    <p:sldId id="279" r:id="rId21"/>
    <p:sldId id="283" r:id="rId22"/>
    <p:sldId id="287" r:id="rId23"/>
    <p:sldId id="295" r:id="rId24"/>
    <p:sldId id="296" r:id="rId25"/>
    <p:sldId id="286" r:id="rId26"/>
    <p:sldId id="285" r:id="rId27"/>
    <p:sldId id="289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AF18-2B80-4EE3-B501-618E14670B6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F1CC-B882-4877-A313-2E178B87D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61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2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8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3A85-91AA-4D98-AC4A-B435D40EE81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25540B-7958-4F38-A9F9-CEE2D8028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Laptop\Desktop\393312_470364756318795_18683235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8536" y="1785950"/>
            <a:ext cx="6120680" cy="29392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1"/>
            <a:ext cx="5000660" cy="1714488"/>
          </a:xfrm>
        </p:spPr>
        <p:txBody>
          <a:bodyPr>
            <a:normAutofit/>
          </a:bodyPr>
          <a:lstStyle/>
          <a:p>
            <a:pPr algn="ctr"/>
            <a:r>
              <a:rPr lang="ro-RO" sz="2800" b="1" i="1" dirty="0">
                <a:solidFill>
                  <a:schemeClr val="tx1"/>
                </a:solidFill>
              </a:rPr>
              <a:t>Colegiul Naţional „Mihai Viteazul</a:t>
            </a:r>
            <a:r>
              <a:rPr lang="ro-RO" sz="2800" b="1" i="1" dirty="0" smtClean="0">
                <a:solidFill>
                  <a:schemeClr val="tx1"/>
                </a:solidFill>
              </a:rPr>
              <a:t>”</a:t>
            </a:r>
            <a:br>
              <a:rPr lang="ro-RO" sz="2800" b="1" i="1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143768" y="0"/>
            <a:ext cx="1785918" cy="178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95680" y="5445224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/>
              <a:t>O</a:t>
            </a:r>
            <a:r>
              <a:rPr lang="ro-RO" b="1" dirty="0" smtClean="0"/>
              <a:t>FERTA EDUCAȚIONALĂ</a:t>
            </a:r>
          </a:p>
          <a:p>
            <a:pPr lvl="0"/>
            <a:r>
              <a:rPr lang="ro-RO" b="1" dirty="0" smtClean="0"/>
              <a:t>       2020 - 2021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4eaeeff2859a6_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1928826" cy="15192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0364" y="0"/>
            <a:ext cx="250033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" pitchFamily="34" charset="0"/>
                <a:cs typeface="Arial" pitchFamily="34" charset="0"/>
              </a:rPr>
              <a:t>Dot</a:t>
            </a:r>
            <a:r>
              <a:rPr lang="ro-RO" sz="3200" i="1" dirty="0" smtClean="0">
                <a:latin typeface="Arial" pitchFamily="34" charset="0"/>
                <a:cs typeface="Arial" pitchFamily="34" charset="0"/>
              </a:rPr>
              <a:t>ări :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29222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săli de clasă   -    20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cabinete de specialitate (limbi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străine,,geografie, muzică, desen, matematică ) -  12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laboratoare ( fizică, chimie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informatică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biologie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 – 4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sala Multimedia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amfiteatru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Sală de festivităţi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Centru de tineret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ăli de sport – 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eren de sport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Capelă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Cantină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urte spaţioasă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v"/>
                      </a:pPr>
                      <a:r>
                        <a:rPr kumimoji="0" lang="ro-R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Parc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7715272" y="0"/>
            <a:ext cx="1428728" cy="1142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190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944960" cy="5232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190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7518037" cy="579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7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7723747" cy="579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800105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858180" cy="589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7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8009467" cy="600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7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818997" cy="5864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327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7723747" cy="579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57166"/>
            <a:ext cx="7628496" cy="5721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Oferta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Colegiul</a:t>
            </a:r>
            <a:r>
              <a:rPr lang="en-US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ui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Naţional „Mihai Viteazul”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o-RO" sz="2400" b="1" dirty="0" smtClean="0">
                <a:solidFill>
                  <a:srgbClr val="FF0000"/>
                </a:solidFill>
              </a:rPr>
              <a:t>matematică-informatică  </a:t>
            </a:r>
            <a:r>
              <a:rPr lang="ro-RO" sz="2400" b="1" dirty="0" smtClean="0">
                <a:solidFill>
                  <a:srgbClr val="FF0000"/>
                </a:solidFill>
              </a:rPr>
              <a:t>(14 locuri);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/>
            <a:r>
              <a:rPr lang="ro-RO" sz="2400" b="1" dirty="0" smtClean="0">
                <a:solidFill>
                  <a:srgbClr val="FF0000"/>
                </a:solidFill>
              </a:rPr>
              <a:t>matematică-informatică  </a:t>
            </a:r>
            <a:r>
              <a:rPr lang="ro-RO" sz="2400" b="1" dirty="0" smtClean="0">
                <a:solidFill>
                  <a:srgbClr val="FF0000"/>
                </a:solidFill>
              </a:rPr>
              <a:t>intensiv informatică (14 locuri);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0"/>
            <a:r>
              <a:rPr lang="ro-RO" sz="2400" b="1" dirty="0" smtClean="0">
                <a:solidFill>
                  <a:srgbClr val="0070C0"/>
                </a:solidFill>
              </a:rPr>
              <a:t>chimie-biologie (14 locuri)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0"/>
            <a:r>
              <a:rPr lang="ro-RO" sz="2400" b="1" dirty="0" smtClean="0">
                <a:solidFill>
                  <a:srgbClr val="0070C0"/>
                </a:solidFill>
              </a:rPr>
              <a:t>chimie biologie bilingv ( 14 locuri);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0"/>
            <a:endParaRPr lang="en-US" sz="2400" dirty="0" smtClean="0">
              <a:solidFill>
                <a:srgbClr val="0070C0"/>
              </a:solidFill>
            </a:endParaRPr>
          </a:p>
          <a:p>
            <a:pPr lvl="0"/>
            <a:r>
              <a:rPr lang="ro-RO" sz="2400" b="1" dirty="0" smtClean="0">
                <a:solidFill>
                  <a:schemeClr val="accent4">
                    <a:lumMod val="75000"/>
                  </a:schemeClr>
                </a:solidFill>
              </a:rPr>
              <a:t>filologie-limbi străine bilingv (14 locuri); 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o-RO" sz="2400" b="1" dirty="0" smtClean="0">
                <a:solidFill>
                  <a:schemeClr val="accent4">
                    <a:lumMod val="75000"/>
                  </a:schemeClr>
                </a:solidFill>
              </a:rPr>
              <a:t>filologie-limbi străine intensiv limba engleză (14 locuri);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lvl="0"/>
            <a:r>
              <a:rPr lang="ro-RO" sz="2400" b="1" dirty="0" smtClean="0">
                <a:solidFill>
                  <a:srgbClr val="7030A0"/>
                </a:solidFill>
              </a:rPr>
              <a:t>ştiinţe sociale (28 locuri); 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lvl="0"/>
            <a:r>
              <a:rPr lang="ro-RO" sz="2400" b="1" dirty="0" err="1">
                <a:solidFill>
                  <a:srgbClr val="7030A0"/>
                </a:solidFill>
              </a:rPr>
              <a:t>p</a:t>
            </a:r>
            <a:r>
              <a:rPr lang="en-US" sz="2400" b="1" dirty="0" err="1" smtClean="0">
                <a:solidFill>
                  <a:srgbClr val="7030A0"/>
                </a:solidFill>
              </a:rPr>
              <a:t>rofilul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o-RO" sz="2400" b="1" dirty="0" smtClean="0">
                <a:solidFill>
                  <a:srgbClr val="7030A0"/>
                </a:solidFill>
              </a:rPr>
              <a:t>pedagogic – specializarea </a:t>
            </a:r>
            <a:r>
              <a:rPr lang="en-US" sz="2400" b="1" dirty="0" smtClean="0">
                <a:solidFill>
                  <a:srgbClr val="7030A0"/>
                </a:solidFill>
              </a:rPr>
              <a:t>educator </a:t>
            </a:r>
            <a:r>
              <a:rPr lang="en-US" sz="2400" b="1" dirty="0" err="1" smtClean="0">
                <a:solidFill>
                  <a:srgbClr val="7030A0"/>
                </a:solidFill>
              </a:rPr>
              <a:t>puericultor</a:t>
            </a:r>
            <a:r>
              <a:rPr lang="en-US" sz="2400" b="1" dirty="0" smtClean="0">
                <a:solidFill>
                  <a:srgbClr val="7030A0"/>
                </a:solidFill>
              </a:rPr>
              <a:t> (28 </a:t>
            </a:r>
            <a:r>
              <a:rPr lang="en-US" sz="2400" b="1" dirty="0" err="1" smtClean="0">
                <a:solidFill>
                  <a:srgbClr val="7030A0"/>
                </a:solidFill>
              </a:rPr>
              <a:t>locuri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en-US" sz="24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715272" y="0"/>
            <a:ext cx="1428728" cy="1142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19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7723747" cy="579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946530" cy="5959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180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196752"/>
            <a:ext cx="6538290" cy="4940577"/>
          </a:xfrm>
        </p:spPr>
      </p:pic>
      <p:sp>
        <p:nvSpPr>
          <p:cNvPr id="2" name="Rectangle 1"/>
          <p:cNvSpPr/>
          <p:nvPr/>
        </p:nvSpPr>
        <p:spPr>
          <a:xfrm>
            <a:off x="3933775" y="548680"/>
            <a:ext cx="19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b="1" dirty="0" smtClean="0">
                <a:solidFill>
                  <a:srgbClr val="7030A0"/>
                </a:solidFill>
              </a:rPr>
              <a:t>Internatul școlii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70003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8001056" cy="600079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70002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7917794" cy="60071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326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723747" cy="579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357166"/>
            <a:ext cx="7628496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764704"/>
            <a:ext cx="7628496" cy="5025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26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80728"/>
            <a:ext cx="7786742" cy="4927323"/>
          </a:xfrm>
        </p:spPr>
      </p:pic>
      <p:sp>
        <p:nvSpPr>
          <p:cNvPr id="2" name="Rectangle 1"/>
          <p:cNvSpPr/>
          <p:nvPr/>
        </p:nvSpPr>
        <p:spPr>
          <a:xfrm>
            <a:off x="4197961" y="404664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b="1" dirty="0" smtClean="0">
                <a:solidFill>
                  <a:srgbClr val="7030A0"/>
                </a:solidFill>
              </a:rPr>
              <a:t>Sala de studiu din internat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ro-RO" sz="2400" i="1" dirty="0" smtClean="0">
                <a:latin typeface="Arial" pitchFamily="34" charset="0"/>
                <a:cs typeface="Arial" pitchFamily="34" charset="0"/>
              </a:rPr>
              <a:t>Ultima medie de admitere în anul şcolar 2019-2020: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380312" y="632635"/>
            <a:ext cx="1428728" cy="1142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53766"/>
              </p:ext>
            </p:extLst>
          </p:nvPr>
        </p:nvGraphicFramePr>
        <p:xfrm>
          <a:off x="1943100" y="2156460"/>
          <a:ext cx="65913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260"/>
                <a:gridCol w="1318260"/>
                <a:gridCol w="1318260"/>
                <a:gridCol w="1318260"/>
                <a:gridCol w="13182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Filiera 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Profilul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Specializarea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Ultima medie de admitere în 2018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Ultima medie de admitere în 2019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 dirty="0">
                          <a:effectLst/>
                        </a:rPr>
                        <a:t>Teoretică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Real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Mat.inf.bilingv lb.eng.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8,52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7,43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Teoretică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Real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Mat.inf.intensiv inf.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9,02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8,15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Teoretică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Real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Științele naturii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6,73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5,94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Teoretică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Umanist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Filologie bilingv lb.eng.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6,95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6,60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Teoretică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Umanist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Filologie intensiv lb.eng.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5,16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6,27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Teoretică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Umanist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Științe sociale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4,34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5,98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Vocațională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Pedagogic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Învățător-educatoare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400" kern="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 dirty="0" smtClean="0">
                          <a:effectLst/>
                        </a:rPr>
                        <a:t>-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 dirty="0">
                          <a:effectLst/>
                        </a:rPr>
                        <a:t> 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o-RO" sz="1400" kern="5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 dirty="0" smtClean="0">
                          <a:effectLst/>
                        </a:rPr>
                        <a:t>4.99</a:t>
                      </a:r>
                      <a:r>
                        <a:rPr lang="ro-RO" sz="1400" kern="50" dirty="0">
                          <a:effectLst/>
                        </a:rPr>
                        <a:t> 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Vocațională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>
                          <a:effectLst/>
                        </a:rPr>
                        <a:t>Pedagogic</a:t>
                      </a:r>
                      <a:endParaRPr lang="en-US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kern="50" dirty="0">
                          <a:effectLst/>
                        </a:rPr>
                        <a:t>Educator puericultor</a:t>
                      </a:r>
                      <a:endParaRPr lang="en-US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i="1" dirty="0" smtClean="0">
                <a:latin typeface="Arial" pitchFamily="34" charset="0"/>
                <a:cs typeface="Arial" pitchFamily="34" charset="0"/>
              </a:rPr>
              <a:t>Specializari şi rezultate BAC 201</a:t>
            </a:r>
            <a:r>
              <a:rPr lang="ro-RO" sz="2800" i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it-IT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i="1" dirty="0" smtClean="0">
                <a:latin typeface="Arial" pitchFamily="34" charset="0"/>
                <a:cs typeface="Arial" pitchFamily="34" charset="0"/>
              </a:rPr>
            </a:b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88256"/>
              </p:ext>
            </p:extLst>
          </p:nvPr>
        </p:nvGraphicFramePr>
        <p:xfrm>
          <a:off x="2537916" y="2133601"/>
          <a:ext cx="5401668" cy="395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34"/>
                <a:gridCol w="2700834"/>
              </a:tblGrid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Specializare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Promovabilitate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Invatator - educatoare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Matematica-Informatica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Stiinte ale Naturii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Stiinte Sociale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Filologie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  <a:tr h="555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Total liceu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89%,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21" marR="67521" marT="937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Festivități de început de an școlar</a:t>
            </a:r>
            <a:endParaRPr lang="en-US" dirty="0"/>
          </a:p>
        </p:txBody>
      </p:sp>
      <p:pic>
        <p:nvPicPr>
          <p:cNvPr id="23554" name="Picture 2" descr="C:\Users\Laptop\Desktop\545591_470365479652056_117117636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13890" y="2133600"/>
            <a:ext cx="5649719" cy="377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7" y="3110572"/>
            <a:ext cx="2766433" cy="788666"/>
          </a:xfrm>
        </p:spPr>
        <p:txBody>
          <a:bodyPr/>
          <a:lstStyle/>
          <a:p>
            <a:pPr algn="ctr"/>
            <a:r>
              <a:rPr lang="ro-RO" b="1" dirty="0" smtClean="0"/>
              <a:t>ERASMUS +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587">
            <a:off x="2468471" y="145110"/>
            <a:ext cx="3905316" cy="2367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772">
            <a:off x="195615" y="2005229"/>
            <a:ext cx="2987824" cy="24633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2237">
            <a:off x="5691154" y="2335452"/>
            <a:ext cx="3500454" cy="27701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17979"/>
            <a:ext cx="3312368" cy="2160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031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860" y="2904064"/>
            <a:ext cx="3274871" cy="644650"/>
          </a:xfrm>
        </p:spPr>
        <p:txBody>
          <a:bodyPr/>
          <a:lstStyle/>
          <a:p>
            <a:pPr algn="ctr"/>
            <a:r>
              <a:rPr lang="ro-RO" b="1" dirty="0" smtClean="0"/>
              <a:t>EUROSCOLA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17"/>
            <a:ext cx="3528392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664296" cy="26277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82" y="3861048"/>
            <a:ext cx="4392488" cy="2700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96077"/>
            <a:ext cx="3205849" cy="30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9493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Arial" pitchFamily="34" charset="0"/>
                <a:cs typeface="Arial" pitchFamily="34" charset="0"/>
              </a:rPr>
              <a:t>Activitaţi extracuriculare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Laptop\Desktop\542879_491618747526729_14269687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7"/>
            <a:ext cx="4357718" cy="2428892"/>
          </a:xfrm>
          <a:prstGeom prst="rect">
            <a:avLst/>
          </a:prstGeom>
          <a:noFill/>
        </p:spPr>
      </p:pic>
      <p:pic>
        <p:nvPicPr>
          <p:cNvPr id="24580" name="Picture 4" descr="C:\Users\Laptop\Desktop\530651_491616474193623_137365921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7"/>
            <a:ext cx="4143404" cy="2428892"/>
          </a:xfrm>
          <a:prstGeom prst="rect">
            <a:avLst/>
          </a:prstGeom>
          <a:noFill/>
        </p:spPr>
      </p:pic>
      <p:pic>
        <p:nvPicPr>
          <p:cNvPr id="24581" name="Picture 5" descr="C:\Users\Laptop\Desktop\14204_498362300185707_126473275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4214842" cy="2866428"/>
          </a:xfrm>
          <a:prstGeom prst="rect">
            <a:avLst/>
          </a:prstGeom>
          <a:noFill/>
        </p:spPr>
      </p:pic>
      <p:pic>
        <p:nvPicPr>
          <p:cNvPr id="24582" name="Picture 6" descr="C:\Users\Laptop\Desktop\46411_498362710185666_236837741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414470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Activități sportive</a:t>
            </a:r>
            <a:endParaRPr lang="en-US" dirty="0"/>
          </a:p>
        </p:txBody>
      </p:sp>
      <p:pic>
        <p:nvPicPr>
          <p:cNvPr id="26627" name="Picture 3" descr="C:\Users\Laptop\Desktop\988422_10203083771435563_51529902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071966" cy="4143404"/>
          </a:xfrm>
          <a:prstGeom prst="rect">
            <a:avLst/>
          </a:prstGeom>
          <a:noFill/>
        </p:spPr>
      </p:pic>
      <p:pic>
        <p:nvPicPr>
          <p:cNvPr id="4" name="Picture 8" descr="http://s2.ziareromania.ro/?mmid=1f0cbecbda60e61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43815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451</TotalTime>
  <Words>273</Words>
  <Application>Microsoft Office PowerPoint</Application>
  <PresentationFormat>On-screen Show (4:3)</PresentationFormat>
  <Paragraphs>111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SimSun</vt:lpstr>
      <vt:lpstr>Arial</vt:lpstr>
      <vt:lpstr>Calibri</vt:lpstr>
      <vt:lpstr>Century Gothic</vt:lpstr>
      <vt:lpstr>Mangal</vt:lpstr>
      <vt:lpstr>Times New Roman</vt:lpstr>
      <vt:lpstr>Wingdings</vt:lpstr>
      <vt:lpstr>Wingdings 3</vt:lpstr>
      <vt:lpstr>Wisp</vt:lpstr>
      <vt:lpstr>Colegiul Naţional „Mihai Viteazul” </vt:lpstr>
      <vt:lpstr>Oferta Colegiului Naţional „Mihai Viteazul”  </vt:lpstr>
      <vt:lpstr>Ultima medie de admitere în anul şcolar 2019-2020:</vt:lpstr>
      <vt:lpstr>Specializari şi rezultate BAC 2019 </vt:lpstr>
      <vt:lpstr>Festivități de început de an școlar</vt:lpstr>
      <vt:lpstr>ERASMUS +</vt:lpstr>
      <vt:lpstr>EUROSCOLA</vt:lpstr>
      <vt:lpstr>Activitaţi extracuriculare</vt:lpstr>
      <vt:lpstr>Activități sportive</vt:lpstr>
      <vt:lpstr>Dotări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Colegiul Naţional „Mihai Viteazul”</dc:title>
  <dc:creator>Laptop</dc:creator>
  <cp:lastModifiedBy>Director adjunct</cp:lastModifiedBy>
  <cp:revision>40</cp:revision>
  <dcterms:created xsi:type="dcterms:W3CDTF">2014-03-26T15:06:55Z</dcterms:created>
  <dcterms:modified xsi:type="dcterms:W3CDTF">2020-05-10T21:07:14Z</dcterms:modified>
</cp:coreProperties>
</file>