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notesSlides/notesSlide9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10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0" r:id="rId3"/>
    <p:sldId id="259" r:id="rId4"/>
    <p:sldId id="262" r:id="rId5"/>
    <p:sldId id="263" r:id="rId6"/>
    <p:sldId id="303" r:id="rId7"/>
    <p:sldId id="264" r:id="rId8"/>
    <p:sldId id="265" r:id="rId9"/>
    <p:sldId id="268" r:id="rId10"/>
    <p:sldId id="336" r:id="rId11"/>
    <p:sldId id="348" r:id="rId12"/>
    <p:sldId id="335" r:id="rId13"/>
    <p:sldId id="272" r:id="rId14"/>
    <p:sldId id="274" r:id="rId15"/>
    <p:sldId id="280" r:id="rId16"/>
    <p:sldId id="281" r:id="rId17"/>
    <p:sldId id="282" r:id="rId18"/>
    <p:sldId id="349" r:id="rId19"/>
    <p:sldId id="283" r:id="rId20"/>
    <p:sldId id="284" r:id="rId21"/>
    <p:sldId id="307" r:id="rId22"/>
    <p:sldId id="350" r:id="rId23"/>
    <p:sldId id="269" r:id="rId24"/>
    <p:sldId id="285" r:id="rId25"/>
    <p:sldId id="287" r:id="rId26"/>
    <p:sldId id="288" r:id="rId27"/>
    <p:sldId id="289" r:id="rId28"/>
    <p:sldId id="290" r:id="rId29"/>
    <p:sldId id="295" r:id="rId30"/>
    <p:sldId id="347" r:id="rId31"/>
    <p:sldId id="337" r:id="rId32"/>
    <p:sldId id="351" r:id="rId33"/>
    <p:sldId id="299" r:id="rId34"/>
    <p:sldId id="300" r:id="rId35"/>
    <p:sldId id="301" r:id="rId36"/>
    <p:sldId id="302" r:id="rId37"/>
    <p:sldId id="310" r:id="rId38"/>
    <p:sldId id="338" r:id="rId39"/>
    <p:sldId id="311" r:id="rId40"/>
    <p:sldId id="312" r:id="rId41"/>
    <p:sldId id="309" r:id="rId42"/>
    <p:sldId id="316" r:id="rId43"/>
    <p:sldId id="317" r:id="rId44"/>
    <p:sldId id="320" r:id="rId45"/>
    <p:sldId id="328" r:id="rId46"/>
    <p:sldId id="339" r:id="rId47"/>
    <p:sldId id="325" r:id="rId48"/>
    <p:sldId id="326" r:id="rId49"/>
    <p:sldId id="327" r:id="rId50"/>
    <p:sldId id="329" r:id="rId51"/>
    <p:sldId id="352" r:id="rId52"/>
    <p:sldId id="342" r:id="rId53"/>
    <p:sldId id="354" r:id="rId54"/>
    <p:sldId id="355" r:id="rId55"/>
    <p:sldId id="353" r:id="rId56"/>
    <p:sldId id="356" r:id="rId57"/>
    <p:sldId id="330" r:id="rId58"/>
    <p:sldId id="333" r:id="rId59"/>
    <p:sldId id="334" r:id="rId60"/>
  </p:sldIdLst>
  <p:sldSz cx="9144000" cy="6858000" type="screen4x3"/>
  <p:notesSz cx="9947275" cy="6858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0DA"/>
    <a:srgbClr val="F8F8F8"/>
    <a:srgbClr val="F391E5"/>
    <a:srgbClr val="FFFFFF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Stil întunecat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l întunecat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il întunecat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il întunecat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Stil tematic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 tematic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il tematic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il tematic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Stil luminos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 luminos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 luminos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 luminos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017" autoAdjust="0"/>
  </p:normalViewPr>
  <p:slideViewPr>
    <p:cSldViewPr>
      <p:cViewPr>
        <p:scale>
          <a:sx n="90" d="100"/>
          <a:sy n="90" d="100"/>
        </p:scale>
        <p:origin x="-59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movable%20Disk\Csilla\Bac\BAC%202015\REZULTATE\REZULTATE%20FINALE\export_2015_07_10_08_47_FIN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movable%20Disk\Csilla\Bac\BAC%202015\REZULTATE\REZULTATE%20FINALE\export_2015_07_10_08_47_FINAL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movable%20Disk\Csilla\Bac\BAC%202015\REZULTATE\REZULTATE%20FINALE\export_2015_07_10_08_47_FINAL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movable%20Disk\Csilla\Bac\BAC%202015\COMPETENTE%20DIGITALE\Competente_export_bac_2015_06_22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movable%20Disk\Csilla\Simulare_Bac_EN\Simulare_2015\BAC_2015\Simulare_Nationala_2-6_Martie_2015\Catalog_Simulare_Bac_Martie_201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movable%20Disk\Csilla\Simulare_Bac_EN\Simulare_2015\BAC_2015\Simulare_Nationala_2-6_Martie_2015\Catalog_Simulare_Bac_Martie_2015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emovable%20Disk\Csilla\Simulare_Bac_EN\Simulare_2015\BAC_2015\Simulare_Nationala_2-6_Martie_2015\Catalog_Simulare_Bac_Martie_2015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 lang="ro-RO" sz="2000">
                <a:solidFill>
                  <a:srgbClr val="FFFFFF"/>
                </a:solidFill>
              </a:rPr>
              <a:t>Proba D - Rezultatele obținute de candidați în iunie 201</a:t>
            </a:r>
            <a:r>
              <a:rPr lang="en-US" sz="2000">
                <a:solidFill>
                  <a:srgbClr val="FFFFFF"/>
                </a:solidFill>
              </a:rPr>
              <a:t>5</a:t>
            </a:r>
            <a:endParaRPr lang="ro-RO" sz="2000">
              <a:solidFill>
                <a:srgbClr val="FFFFFF"/>
              </a:solidFill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862686038999783E-2"/>
          <c:y val="9.5443187936383123E-2"/>
          <c:w val="0.96407292193871463"/>
          <c:h val="0.78268707323117948"/>
        </c:manualLayout>
      </c:layout>
      <c:bar3DChart>
        <c:barDir val="col"/>
        <c:grouping val="clustered"/>
        <c:varyColors val="0"/>
        <c:ser>
          <c:idx val="0"/>
          <c:order val="0"/>
          <c:tx>
            <c:v>Utilizator</c:v>
          </c:tx>
          <c:spPr>
            <a:solidFill>
              <a:srgbClr val="FEA022"/>
            </a:solidFill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Statistici!$H$3:$L$3</c:f>
              <c:strCache>
                <c:ptCount val="5"/>
                <c:pt idx="0">
                  <c:v>Fara nivel</c:v>
                </c:pt>
                <c:pt idx="1">
                  <c:v>Incepator</c:v>
                </c:pt>
                <c:pt idx="2">
                  <c:v>Mediu</c:v>
                </c:pt>
                <c:pt idx="3">
                  <c:v>Avansat</c:v>
                </c:pt>
                <c:pt idx="4">
                  <c:v>Experimentat</c:v>
                </c:pt>
              </c:strCache>
            </c:strRef>
          </c:cat>
          <c:val>
            <c:numRef>
              <c:f>Statistici!$H$7:$L$7</c:f>
              <c:numCache>
                <c:formatCode>0.00%</c:formatCode>
                <c:ptCount val="5"/>
                <c:pt idx="0">
                  <c:v>5.3475935828877002E-3</c:v>
                </c:pt>
                <c:pt idx="1">
                  <c:v>0.10695187165775401</c:v>
                </c:pt>
                <c:pt idx="2">
                  <c:v>0.31417112299465239</c:v>
                </c:pt>
                <c:pt idx="3">
                  <c:v>0.36163101604278075</c:v>
                </c:pt>
                <c:pt idx="4">
                  <c:v>0.21189839572192512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219305984"/>
        <c:axId val="399825664"/>
        <c:axId val="0"/>
      </c:bar3DChart>
      <c:catAx>
        <c:axId val="21930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o-RO"/>
          </a:p>
        </c:txPr>
        <c:crossAx val="399825664"/>
        <c:crosses val="autoZero"/>
        <c:auto val="1"/>
        <c:lblAlgn val="ctr"/>
        <c:lblOffset val="100"/>
        <c:noMultiLvlLbl val="0"/>
      </c:catAx>
      <c:valAx>
        <c:axId val="39982566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19305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chemeClr val="accent1">
              <a:lumMod val="20000"/>
              <a:lumOff val="80000"/>
            </a:schemeClr>
          </a:solidFill>
        </a:defRPr>
      </a:pPr>
      <a:endParaRPr lang="ro-RO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Procente de promovare</a:t>
            </a:r>
          </a:p>
          <a:p>
            <a:pPr>
              <a:defRPr/>
            </a:pPr>
            <a:r>
              <a:rPr lang="en-US"/>
              <a:t>Bacalaureat sesiunea </a:t>
            </a:r>
            <a:r>
              <a:rPr lang="hu-HU"/>
              <a:t>iunie-iulie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Sesiunea iunie-iulie</c:v>
          </c:tx>
          <c:spPr>
            <a:solidFill>
              <a:schemeClr val="accent2"/>
            </a:solidFill>
          </c:spPr>
          <c:invertIfNegative val="0"/>
          <c:cat>
            <c:numRef>
              <c:f>Comparativ_2011_2015!$A$2:$A$7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Comparativ_2011_2015!$B$2:$B$7</c:f>
              <c:numCache>
                <c:formatCode>0.00%</c:formatCode>
                <c:ptCount val="6"/>
                <c:pt idx="0">
                  <c:v>0.73780000000000001</c:v>
                </c:pt>
                <c:pt idx="1">
                  <c:v>0.4592</c:v>
                </c:pt>
                <c:pt idx="2">
                  <c:v>0.33479999999999999</c:v>
                </c:pt>
                <c:pt idx="3">
                  <c:v>0.43690000000000001</c:v>
                </c:pt>
                <c:pt idx="4">
                  <c:v>0.57250000000000001</c:v>
                </c:pt>
                <c:pt idx="5">
                  <c:v>0.63890000000000002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0338688"/>
        <c:axId val="221034688"/>
        <c:axId val="0"/>
      </c:bar3DChart>
      <c:catAx>
        <c:axId val="220338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034688"/>
        <c:crosses val="autoZero"/>
        <c:auto val="1"/>
        <c:lblAlgn val="ctr"/>
        <c:lblOffset val="100"/>
        <c:noMultiLvlLbl val="0"/>
      </c:catAx>
      <c:valAx>
        <c:axId val="22103468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20338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o-R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00"/>
            </a:pPr>
            <a:r>
              <a:rPr lang="ro-RO" sz="1700" dirty="0"/>
              <a:t>Procent de promovare </a:t>
            </a:r>
            <a:r>
              <a:rPr lang="en-US" sz="1700" dirty="0" err="1"/>
              <a:t>pe</a:t>
            </a:r>
            <a:r>
              <a:rPr lang="en-US" sz="1700" dirty="0"/>
              <a:t> </a:t>
            </a:r>
            <a:r>
              <a:rPr lang="ro-RO" sz="1700" u="sng" dirty="0" smtClean="0"/>
              <a:t>filiere</a:t>
            </a:r>
            <a:endParaRPr lang="ro-RO" sz="1700" dirty="0"/>
          </a:p>
        </c:rich>
      </c:tx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2685185185185186"/>
          <c:w val="1"/>
          <c:h val="0.6071916010498688"/>
        </c:manualLayout>
      </c:layout>
      <c:bar3DChart>
        <c:barDir val="col"/>
        <c:grouping val="clustered"/>
        <c:varyColors val="0"/>
        <c:ser>
          <c:idx val="0"/>
          <c:order val="0"/>
          <c:tx>
            <c:v>Filera</c:v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Statistici!$A$65:$A$68</c:f>
              <c:strCache>
                <c:ptCount val="4"/>
                <c:pt idx="0">
                  <c:v>Tehnologica</c:v>
                </c:pt>
                <c:pt idx="1">
                  <c:v>Teoretica</c:v>
                </c:pt>
                <c:pt idx="2">
                  <c:v>Vocationala</c:v>
                </c:pt>
                <c:pt idx="3">
                  <c:v>Total județ</c:v>
                </c:pt>
              </c:strCache>
            </c:strRef>
          </c:cat>
          <c:val>
            <c:numRef>
              <c:f>Statistici!$N$65:$N$68</c:f>
              <c:numCache>
                <c:formatCode>0.00%</c:formatCode>
                <c:ptCount val="4"/>
                <c:pt idx="0">
                  <c:v>0.3133514986376022</c:v>
                </c:pt>
                <c:pt idx="1">
                  <c:v>0.78839590443686003</c:v>
                </c:pt>
                <c:pt idx="2">
                  <c:v>0.58048780487804874</c:v>
                </c:pt>
                <c:pt idx="3">
                  <c:v>0.63886974500344595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0925568"/>
        <c:axId val="319299584"/>
        <c:axId val="0"/>
      </c:bar3DChart>
      <c:catAx>
        <c:axId val="210925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o-RO"/>
          </a:p>
        </c:txPr>
        <c:crossAx val="319299584"/>
        <c:crosses val="autoZero"/>
        <c:auto val="1"/>
        <c:lblAlgn val="ctr"/>
        <c:lblOffset val="100"/>
        <c:noMultiLvlLbl val="0"/>
      </c:catAx>
      <c:valAx>
        <c:axId val="31929958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1092556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o-R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00"/>
            </a:pPr>
            <a:r>
              <a:rPr lang="ro-RO" sz="1700" dirty="0"/>
              <a:t>Procent de promovare </a:t>
            </a:r>
            <a:r>
              <a:rPr lang="en-US" sz="1700" dirty="0" err="1"/>
              <a:t>pe</a:t>
            </a:r>
            <a:r>
              <a:rPr lang="en-US" sz="1700" dirty="0"/>
              <a:t> </a:t>
            </a:r>
            <a:r>
              <a:rPr lang="ro-RO" sz="1700" u="sng" dirty="0"/>
              <a:t>secții de </a:t>
            </a:r>
            <a:r>
              <a:rPr lang="ro-RO" sz="1700" u="sng" dirty="0" smtClean="0"/>
              <a:t>predare</a:t>
            </a:r>
            <a:endParaRPr lang="ro-RO" sz="1700" dirty="0"/>
          </a:p>
        </c:rich>
      </c:tx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2685185185185186"/>
          <c:w val="1"/>
          <c:h val="0.6071916010498688"/>
        </c:manualLayout>
      </c:layout>
      <c:bar3DChart>
        <c:barDir val="col"/>
        <c:grouping val="clustered"/>
        <c:varyColors val="0"/>
        <c:ser>
          <c:idx val="0"/>
          <c:order val="0"/>
          <c:tx>
            <c:v>Secții de predare</c:v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300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Statistici!$A$96:$A$98</c:f>
              <c:strCache>
                <c:ptCount val="3"/>
                <c:pt idx="0">
                  <c:v>Maghiară</c:v>
                </c:pt>
                <c:pt idx="1">
                  <c:v>Română</c:v>
                </c:pt>
                <c:pt idx="2">
                  <c:v>Total județ</c:v>
                </c:pt>
              </c:strCache>
            </c:strRef>
          </c:cat>
          <c:val>
            <c:numRef>
              <c:f>Statistici!$N$96:$N$98</c:f>
              <c:numCache>
                <c:formatCode>0.00%</c:formatCode>
                <c:ptCount val="3"/>
                <c:pt idx="0">
                  <c:v>0.62414131501472037</c:v>
                </c:pt>
                <c:pt idx="1">
                  <c:v>0.67361111111111116</c:v>
                </c:pt>
                <c:pt idx="2">
                  <c:v>0.63886974500344595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0926080"/>
        <c:axId val="319301312"/>
        <c:axId val="0"/>
      </c:bar3DChart>
      <c:catAx>
        <c:axId val="210926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o-RO"/>
          </a:p>
        </c:txPr>
        <c:crossAx val="319301312"/>
        <c:crosses val="autoZero"/>
        <c:auto val="1"/>
        <c:lblAlgn val="ctr"/>
        <c:lblOffset val="100"/>
        <c:noMultiLvlLbl val="0"/>
      </c:catAx>
      <c:valAx>
        <c:axId val="31930131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1092608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o-RO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o-RO"/>
              <a:t>Promovabilitate </a:t>
            </a:r>
            <a:r>
              <a:rPr lang="nl-NL"/>
              <a:t>în funcție de probele de examen</a:t>
            </a:r>
          </a:p>
        </c:rich>
      </c:tx>
      <c:overlay val="0"/>
      <c:spPr>
        <a:noFill/>
        <a:ln>
          <a:solidFill>
            <a:schemeClr val="tx1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00660707345512E-2"/>
          <c:y val="0.10766380764904389"/>
          <c:w val="0.97201710066070746"/>
          <c:h val="0.783740157480315"/>
        </c:manualLayout>
      </c:layout>
      <c:bar3DChart>
        <c:barDir val="col"/>
        <c:grouping val="clustered"/>
        <c:varyColors val="0"/>
        <c:ser>
          <c:idx val="0"/>
          <c:order val="0"/>
          <c:tx>
            <c:v>Rezultatele obținute în funcție de probele de examen</c:v>
          </c:tx>
          <c:spPr>
            <a:solidFill>
              <a:schemeClr val="accent2"/>
            </a:solidFill>
          </c:spPr>
          <c:invertIfNegative val="0"/>
          <c:cat>
            <c:strRef>
              <c:f>Rezultate_discipline!$A$63:$A$66</c:f>
              <c:strCache>
                <c:ptCount val="4"/>
                <c:pt idx="0">
                  <c:v>PROBA EA</c:v>
                </c:pt>
                <c:pt idx="1">
                  <c:v>PROBA EB</c:v>
                </c:pt>
                <c:pt idx="2">
                  <c:v>PROBA EC</c:v>
                </c:pt>
                <c:pt idx="3">
                  <c:v>PROBA ED</c:v>
                </c:pt>
              </c:strCache>
            </c:strRef>
          </c:cat>
          <c:val>
            <c:numRef>
              <c:f>Rezultate_discipline!$C$63:$C$66</c:f>
              <c:numCache>
                <c:formatCode>0.00%</c:formatCode>
                <c:ptCount val="4"/>
                <c:pt idx="0">
                  <c:v>0.77080491132332873</c:v>
                </c:pt>
                <c:pt idx="1">
                  <c:v>0.94995187680461979</c:v>
                </c:pt>
                <c:pt idx="2">
                  <c:v>0.82585034013605441</c:v>
                </c:pt>
                <c:pt idx="3">
                  <c:v>0.88487738419618533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6899968"/>
        <c:axId val="221528064"/>
        <c:axId val="0"/>
      </c:bar3DChart>
      <c:catAx>
        <c:axId val="226899968"/>
        <c:scaling>
          <c:orientation val="minMax"/>
        </c:scaling>
        <c:delete val="0"/>
        <c:axPos val="b"/>
        <c:majorTickMark val="out"/>
        <c:minorTickMark val="none"/>
        <c:tickLblPos val="nextTo"/>
        <c:crossAx val="221528064"/>
        <c:crosses val="autoZero"/>
        <c:auto val="1"/>
        <c:lblAlgn val="ctr"/>
        <c:lblOffset val="100"/>
        <c:noMultiLvlLbl val="0"/>
      </c:catAx>
      <c:valAx>
        <c:axId val="22152806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26899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o-RO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Discipline PROBA  </a:t>
            </a:r>
            <a:r>
              <a:rPr lang="en-US" dirty="0" smtClean="0"/>
              <a:t>EC</a:t>
            </a:r>
            <a:r>
              <a:rPr lang="ro-RO" dirty="0" smtClean="0"/>
              <a:t> (82,59%)</a:t>
            </a:r>
            <a:endParaRPr lang="en-US" dirty="0"/>
          </a:p>
        </c:rich>
      </c:tx>
      <c:overlay val="0"/>
      <c:spPr>
        <a:noFill/>
        <a:ln>
          <a:solidFill>
            <a:schemeClr val="tx1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6665928477690291"/>
          <c:y val="0.19432888597258677"/>
          <c:w val="0.55000738188976384"/>
          <c:h val="0.75474518810148727"/>
        </c:manualLayout>
      </c:layout>
      <c:bar3DChart>
        <c:barDir val="bar"/>
        <c:grouping val="clustered"/>
        <c:varyColors val="0"/>
        <c:ser>
          <c:idx val="0"/>
          <c:order val="0"/>
          <c:tx>
            <c:v>Discipline PROBA  EC</c:v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</c:spPr>
          </c:dPt>
          <c:cat>
            <c:strRef>
              <c:f>Rezultate_discipline!$A$19:$A$23</c:f>
              <c:strCache>
                <c:ptCount val="5"/>
                <c:pt idx="0">
                  <c:v>Istorie (536)</c:v>
                </c:pt>
                <c:pt idx="1">
                  <c:v>Matematică MATE-INFO (255)</c:v>
                </c:pt>
                <c:pt idx="2">
                  <c:v>Matematică PED (49)</c:v>
                </c:pt>
                <c:pt idx="3">
                  <c:v>Matematică ST-NAT (257)</c:v>
                </c:pt>
                <c:pt idx="4">
                  <c:v>Matematică TEHN (373)</c:v>
                </c:pt>
              </c:strCache>
            </c:strRef>
          </c:cat>
          <c:val>
            <c:numRef>
              <c:f>Rezultate_discipline!$H$19:$H$23</c:f>
              <c:numCache>
                <c:formatCode>0.00%</c:formatCode>
                <c:ptCount val="5"/>
                <c:pt idx="0">
                  <c:v>0.93656716417910446</c:v>
                </c:pt>
                <c:pt idx="1">
                  <c:v>0.84313725490196079</c:v>
                </c:pt>
                <c:pt idx="2">
                  <c:v>0.87755102040816324</c:v>
                </c:pt>
                <c:pt idx="3">
                  <c:v>0.92996108949416345</c:v>
                </c:pt>
                <c:pt idx="4">
                  <c:v>0.57640750670241292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6900480"/>
        <c:axId val="221532096"/>
        <c:axId val="0"/>
      </c:bar3DChart>
      <c:catAx>
        <c:axId val="226900480"/>
        <c:scaling>
          <c:orientation val="minMax"/>
        </c:scaling>
        <c:delete val="0"/>
        <c:axPos val="l"/>
        <c:majorTickMark val="out"/>
        <c:minorTickMark val="none"/>
        <c:tickLblPos val="nextTo"/>
        <c:crossAx val="221532096"/>
        <c:crosses val="autoZero"/>
        <c:auto val="1"/>
        <c:lblAlgn val="ctr"/>
        <c:lblOffset val="100"/>
        <c:noMultiLvlLbl val="0"/>
      </c:catAx>
      <c:valAx>
        <c:axId val="221532096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226900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o-RO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 dirty="0"/>
              <a:t>Discipline PROBA ED (88,49%)</a:t>
            </a:r>
          </a:p>
        </c:rich>
      </c:tx>
      <c:overlay val="0"/>
      <c:spPr>
        <a:noFill/>
        <a:ln>
          <a:solidFill>
            <a:schemeClr val="tx1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032585969126737"/>
          <c:y val="0.11486936459063014"/>
          <c:w val="0.63408069753992613"/>
          <c:h val="0.84691842985740562"/>
        </c:manualLayout>
      </c:layout>
      <c:bar3DChart>
        <c:barDir val="bar"/>
        <c:grouping val="clustered"/>
        <c:varyColors val="0"/>
        <c:ser>
          <c:idx val="0"/>
          <c:order val="0"/>
          <c:tx>
            <c:v>Discipline PROBA ED</c:v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4"/>
              </a:solidFill>
            </c:spPr>
          </c:dPt>
          <c:dLbls>
            <c:dLbl>
              <c:idx val="4"/>
              <c:spPr>
                <a:solidFill>
                  <a:schemeClr val="tx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Rezultate_discipline!$A$49:$A$58</c:f>
              <c:strCache>
                <c:ptCount val="10"/>
                <c:pt idx="0">
                  <c:v>Economie (1)</c:v>
                </c:pt>
                <c:pt idx="1">
                  <c:v>Sociologie (4)</c:v>
                </c:pt>
                <c:pt idx="2">
                  <c:v>Logică (14)</c:v>
                </c:pt>
                <c:pt idx="3">
                  <c:v>Filozofie (14)</c:v>
                </c:pt>
                <c:pt idx="4">
                  <c:v>Informatica (57)</c:v>
                </c:pt>
                <c:pt idx="5">
                  <c:v>Geografie (727)</c:v>
                </c:pt>
                <c:pt idx="6">
                  <c:v>Fizica (43)</c:v>
                </c:pt>
                <c:pt idx="7">
                  <c:v>Psihologie (14)</c:v>
                </c:pt>
                <c:pt idx="8">
                  <c:v>Biologie (509)</c:v>
                </c:pt>
                <c:pt idx="9">
                  <c:v>Chimie (82)</c:v>
                </c:pt>
              </c:strCache>
            </c:strRef>
          </c:cat>
          <c:val>
            <c:numRef>
              <c:f>Rezultate_discipline!$H$49:$H$58</c:f>
              <c:numCache>
                <c:formatCode>0.00%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0.92982456140350878</c:v>
                </c:pt>
                <c:pt idx="5">
                  <c:v>0.92709766162310869</c:v>
                </c:pt>
                <c:pt idx="6">
                  <c:v>0.90697674418604646</c:v>
                </c:pt>
                <c:pt idx="7">
                  <c:v>0.8571428571428571</c:v>
                </c:pt>
                <c:pt idx="8">
                  <c:v>0.82121807465618857</c:v>
                </c:pt>
                <c:pt idx="9">
                  <c:v>0.81707317073170727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31458304"/>
        <c:axId val="221534400"/>
        <c:axId val="0"/>
      </c:bar3DChart>
      <c:catAx>
        <c:axId val="231458304"/>
        <c:scaling>
          <c:orientation val="minMax"/>
        </c:scaling>
        <c:delete val="0"/>
        <c:axPos val="l"/>
        <c:majorTickMark val="out"/>
        <c:minorTickMark val="none"/>
        <c:tickLblPos val="nextTo"/>
        <c:crossAx val="221534400"/>
        <c:crosses val="autoZero"/>
        <c:auto val="1"/>
        <c:lblAlgn val="ctr"/>
        <c:lblOffset val="100"/>
        <c:noMultiLvlLbl val="0"/>
      </c:catAx>
      <c:valAx>
        <c:axId val="221534400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231458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o-RO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2"/>
                </a:solidFill>
              </a:defRPr>
            </a:pPr>
            <a:r>
              <a:rPr lang="ro-RO" dirty="0">
                <a:solidFill>
                  <a:schemeClr val="accent2"/>
                </a:solidFill>
              </a:rPr>
              <a:t>Situația opțiunilor candidaților cu specializarea matematică-informatică pentru proba </a:t>
            </a:r>
            <a:r>
              <a:rPr lang="ro-RO" dirty="0" err="1">
                <a:solidFill>
                  <a:schemeClr val="accent2"/>
                </a:solidFill>
              </a:rPr>
              <a:t>Ed</a:t>
            </a:r>
            <a:r>
              <a:rPr lang="ro-RO" dirty="0">
                <a:solidFill>
                  <a:schemeClr val="accent2"/>
                </a:solidFill>
              </a:rPr>
              <a:t>)</a:t>
            </a:r>
          </a:p>
        </c:rich>
      </c:tx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05970675972387"/>
          <c:y val="0.21759259259259259"/>
          <c:w val="0.79794029324027616"/>
          <c:h val="0.487299868766404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Informatica!$A$53</c:f>
              <c:strCache>
                <c:ptCount val="1"/>
                <c:pt idx="0">
                  <c:v>Județul Covasna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Informatica!$C$41:$F$41</c:f>
              <c:strCache>
                <c:ptCount val="4"/>
                <c:pt idx="0">
                  <c:v>Informatica</c:v>
                </c:pt>
                <c:pt idx="1">
                  <c:v>Biologie</c:v>
                </c:pt>
                <c:pt idx="2">
                  <c:v>Fizică</c:v>
                </c:pt>
                <c:pt idx="3">
                  <c:v>Chmie</c:v>
                </c:pt>
              </c:strCache>
            </c:strRef>
          </c:cat>
          <c:val>
            <c:numRef>
              <c:f>Informatica!$C$53:$F$53</c:f>
              <c:numCache>
                <c:formatCode>0.00%</c:formatCode>
                <c:ptCount val="4"/>
                <c:pt idx="0">
                  <c:v>0.23766816143497757</c:v>
                </c:pt>
                <c:pt idx="1">
                  <c:v>0.60538116591928248</c:v>
                </c:pt>
                <c:pt idx="2">
                  <c:v>8.520179372197309E-2</c:v>
                </c:pt>
                <c:pt idx="3">
                  <c:v>7.1748878923766815E-2</c:v>
                </c:pt>
              </c:numCache>
            </c:numRef>
          </c:val>
        </c:ser>
        <c:ser>
          <c:idx val="1"/>
          <c:order val="1"/>
          <c:tx>
            <c:strRef>
              <c:f>Informatica!$A$54</c:f>
              <c:strCache>
                <c:ptCount val="1"/>
                <c:pt idx="0">
                  <c:v>Nivel Național</c:v>
                </c:pt>
              </c:strCache>
            </c:strRef>
          </c:tx>
          <c:invertIfNegative val="0"/>
          <c:cat>
            <c:strRef>
              <c:f>Informatica!$C$41:$F$41</c:f>
              <c:strCache>
                <c:ptCount val="4"/>
                <c:pt idx="0">
                  <c:v>Informatica</c:v>
                </c:pt>
                <c:pt idx="1">
                  <c:v>Biologie</c:v>
                </c:pt>
                <c:pt idx="2">
                  <c:v>Fizică</c:v>
                </c:pt>
                <c:pt idx="3">
                  <c:v>Chmie</c:v>
                </c:pt>
              </c:strCache>
            </c:strRef>
          </c:cat>
          <c:val>
            <c:numRef>
              <c:f>Informatica!$C$54:$F$54</c:f>
              <c:numCache>
                <c:formatCode>0.00%</c:formatCode>
                <c:ptCount val="4"/>
                <c:pt idx="0">
                  <c:v>0.2296</c:v>
                </c:pt>
                <c:pt idx="1">
                  <c:v>0.54410000000000003</c:v>
                </c:pt>
                <c:pt idx="2">
                  <c:v>0.13950000000000001</c:v>
                </c:pt>
                <c:pt idx="3">
                  <c:v>8.6800000000000002E-2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0926592"/>
        <c:axId val="319304192"/>
        <c:axId val="0"/>
      </c:bar3DChart>
      <c:catAx>
        <c:axId val="210926592"/>
        <c:scaling>
          <c:orientation val="minMax"/>
        </c:scaling>
        <c:delete val="0"/>
        <c:axPos val="b"/>
        <c:majorTickMark val="out"/>
        <c:minorTickMark val="none"/>
        <c:tickLblPos val="nextTo"/>
        <c:crossAx val="319304192"/>
        <c:crosses val="autoZero"/>
        <c:auto val="1"/>
        <c:lblAlgn val="ctr"/>
        <c:lblOffset val="100"/>
        <c:noMultiLvlLbl val="0"/>
      </c:catAx>
      <c:valAx>
        <c:axId val="31930419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10926592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400"/>
            </a:pPr>
            <a:endParaRPr lang="ro-RO"/>
          </a:p>
        </c:txPr>
      </c:dTable>
    </c:plotArea>
    <c:legend>
      <c:legendPos val="r"/>
      <c:layout>
        <c:manualLayout>
          <c:xMode val="edge"/>
          <c:yMode val="edge"/>
          <c:x val="4.8098643919510069E-2"/>
          <c:y val="0.32831984543598719"/>
          <c:w val="0.23397090988626421"/>
          <c:h val="0.167434383202099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ro-RO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728330092422617E-2"/>
          <c:y val="3.5273858460171094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Rezultate numerice pe tranșe de medii</c:v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600" b="1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Informatica!$F$5:$M$5</c:f>
              <c:strCache>
                <c:ptCount val="8"/>
                <c:pt idx="0">
                  <c:v>3-3,99</c:v>
                </c:pt>
                <c:pt idx="1">
                  <c:v>4-4,99</c:v>
                </c:pt>
                <c:pt idx="2">
                  <c:v>5-5,99</c:v>
                </c:pt>
                <c:pt idx="3">
                  <c:v>6-6,99</c:v>
                </c:pt>
                <c:pt idx="4">
                  <c:v>7-7,99</c:v>
                </c:pt>
                <c:pt idx="5">
                  <c:v>8-8,99</c:v>
                </c:pt>
                <c:pt idx="6">
                  <c:v>9-9,99</c:v>
                </c:pt>
                <c:pt idx="7">
                  <c:v>10</c:v>
                </c:pt>
              </c:strCache>
            </c:strRef>
          </c:cat>
          <c:val>
            <c:numRef>
              <c:f>Informatica!$F$15:$M$15</c:f>
              <c:numCache>
                <c:formatCode>General</c:formatCode>
                <c:ptCount val="8"/>
                <c:pt idx="0">
                  <c:v>3</c:v>
                </c:pt>
                <c:pt idx="1">
                  <c:v>1</c:v>
                </c:pt>
                <c:pt idx="2">
                  <c:v>11</c:v>
                </c:pt>
                <c:pt idx="3">
                  <c:v>6</c:v>
                </c:pt>
                <c:pt idx="4">
                  <c:v>11</c:v>
                </c:pt>
                <c:pt idx="5">
                  <c:v>8</c:v>
                </c:pt>
                <c:pt idx="6">
                  <c:v>16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2133888"/>
        <c:axId val="344138304"/>
        <c:axId val="0"/>
      </c:bar3DChart>
      <c:catAx>
        <c:axId val="212133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o-RO"/>
          </a:p>
        </c:txPr>
        <c:crossAx val="344138304"/>
        <c:crosses val="autoZero"/>
        <c:auto val="1"/>
        <c:lblAlgn val="ctr"/>
        <c:lblOffset val="100"/>
        <c:noMultiLvlLbl val="0"/>
      </c:catAx>
      <c:valAx>
        <c:axId val="344138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2133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2"/>
                </a:solidFill>
              </a:defRPr>
            </a:pPr>
            <a:r>
              <a:rPr lang="en-US" dirty="0" err="1" smtClean="0">
                <a:solidFill>
                  <a:schemeClr val="accent2"/>
                </a:solidFill>
              </a:rPr>
              <a:t>Procente</a:t>
            </a:r>
            <a:r>
              <a:rPr lang="ro-RO" dirty="0" smtClean="0">
                <a:solidFill>
                  <a:schemeClr val="accent2"/>
                </a:solidFill>
              </a:rPr>
              <a:t>le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de </a:t>
            </a:r>
            <a:r>
              <a:rPr lang="en-US" dirty="0" smtClean="0">
                <a:solidFill>
                  <a:schemeClr val="accent2"/>
                </a:solidFill>
              </a:rPr>
              <a:t>promovare</a:t>
            </a:r>
            <a:r>
              <a:rPr lang="ro-RO" dirty="0" smtClean="0">
                <a:solidFill>
                  <a:schemeClr val="accent2"/>
                </a:solidFill>
              </a:rPr>
              <a:t> obținute la nivelul unităților de învățământ</a:t>
            </a:r>
            <a:endParaRPr lang="en-US" dirty="0">
              <a:solidFill>
                <a:schemeClr val="accent2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9390309908585656"/>
          <c:y val="0.18938412973271168"/>
          <c:w val="0.43826255772150674"/>
          <c:h val="0.77716652172747092"/>
        </c:manualLayout>
      </c:layout>
      <c:bar3DChart>
        <c:barDir val="bar"/>
        <c:grouping val="clustered"/>
        <c:varyColors val="0"/>
        <c:ser>
          <c:idx val="0"/>
          <c:order val="0"/>
          <c:tx>
            <c:v>Procente de promovare</c:v>
          </c:tx>
          <c:invertIfNegative val="0"/>
          <c:dLbls>
            <c:dLbl>
              <c:idx val="9"/>
              <c:layout>
                <c:manualLayout>
                  <c:x val="3.0147410021868415E-3"/>
                  <c:y val="-1.2163638906021935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accent2"/>
                      </a:solidFill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Informatica!$A$6:$A$15</c:f>
              <c:strCache>
                <c:ptCount val="10"/>
                <c:pt idx="0">
                  <c:v>COLEGIUL NAȚIONAL "MIHAI VITEAZUL" SFÂNTU GHEORGHE</c:v>
                </c:pt>
                <c:pt idx="1">
                  <c:v>LICEUL PEDAGOGIC "BOD PÉTER" TÂRGU SECUIESC</c:v>
                </c:pt>
                <c:pt idx="2">
                  <c:v>LICEUL TEHNOLOGIC "BARÓTI SZABÓ DÁVID" BARAOLT</c:v>
                </c:pt>
                <c:pt idx="3">
                  <c:v>LICEUL TEOLOGIC REFORMAT SFÂNTU GHEORGHE</c:v>
                </c:pt>
                <c:pt idx="4">
                  <c:v>LICEUL TEOLOGIC REFORMAT TÂRGU SECUIESC</c:v>
                </c:pt>
                <c:pt idx="5">
                  <c:v>LICEUL TEORETIC "MIKES KELEMEN" SFÂNTU GHEORGHE</c:v>
                </c:pt>
                <c:pt idx="6">
                  <c:v>LICEUL TEORETIC "MIRCEA ELIADE" ÎNTORSURA BUZĂULUI</c:v>
                </c:pt>
                <c:pt idx="7">
                  <c:v>LICEUL TEORETIC "NAGY MÓZES" TÂRGU SECUIESC</c:v>
                </c:pt>
                <c:pt idx="8">
                  <c:v>LICEUL TEORETIC "SZÉKELY MIKÓ" SFÂNTU GHEORGHE</c:v>
                </c:pt>
                <c:pt idx="9">
                  <c:v>Total județ</c:v>
                </c:pt>
              </c:strCache>
            </c:strRef>
          </c:cat>
          <c:val>
            <c:numRef>
              <c:f>Informatica!$E$6:$E$15</c:f>
              <c:numCache>
                <c:formatCode>0.00%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0.66666666666666663</c:v>
                </c:pt>
                <c:pt idx="4">
                  <c:v>1</c:v>
                </c:pt>
                <c:pt idx="5">
                  <c:v>0.8</c:v>
                </c:pt>
                <c:pt idx="6">
                  <c:v>1</c:v>
                </c:pt>
                <c:pt idx="7">
                  <c:v>0.9375</c:v>
                </c:pt>
                <c:pt idx="8">
                  <c:v>1</c:v>
                </c:pt>
                <c:pt idx="9">
                  <c:v>0.92982456140350878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36170240"/>
        <c:axId val="211868992"/>
        <c:axId val="0"/>
      </c:bar3DChart>
      <c:catAx>
        <c:axId val="23617024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o-RO"/>
          </a:p>
        </c:txPr>
        <c:crossAx val="211868992"/>
        <c:crosses val="autoZero"/>
        <c:auto val="1"/>
        <c:lblAlgn val="ctr"/>
        <c:lblOffset val="100"/>
        <c:noMultiLvlLbl val="0"/>
      </c:catAx>
      <c:valAx>
        <c:axId val="211868992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236170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 err="1"/>
              <a:t>Situaţia</a:t>
            </a:r>
            <a:r>
              <a:rPr lang="en-US" sz="1800" dirty="0"/>
              <a:t> </a:t>
            </a:r>
            <a:r>
              <a:rPr lang="en-US" sz="1800" dirty="0" err="1"/>
              <a:t>rezultatelor</a:t>
            </a:r>
            <a:r>
              <a:rPr lang="en-US" sz="1800" dirty="0"/>
              <a:t> </a:t>
            </a:r>
            <a:r>
              <a:rPr lang="en-US" sz="1800" dirty="0" err="1"/>
              <a:t>obţinute</a:t>
            </a:r>
            <a:r>
              <a:rPr lang="en-US" sz="1800" dirty="0"/>
              <a:t> </a:t>
            </a:r>
            <a:r>
              <a:rPr lang="en-US" sz="1800" dirty="0" err="1"/>
              <a:t>pe</a:t>
            </a:r>
            <a:r>
              <a:rPr lang="en-US" sz="1800" dirty="0"/>
              <a:t> </a:t>
            </a:r>
            <a:r>
              <a:rPr lang="en-US" sz="1800" dirty="0" err="1"/>
              <a:t>tranșe</a:t>
            </a:r>
            <a:r>
              <a:rPr lang="en-US" sz="1800" dirty="0"/>
              <a:t> de </a:t>
            </a:r>
            <a:r>
              <a:rPr lang="en-US" sz="1800" dirty="0" err="1" smtClean="0"/>
              <a:t>medii</a:t>
            </a:r>
            <a:endParaRPr lang="en-US" sz="18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Situaţia rezultatelor obţinute pe tranșe de medii - ATESTAT 2015</c:v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Sheet1!$A$3:$D$3</c:f>
              <c:strCache>
                <c:ptCount val="4"/>
                <c:pt idx="0">
                  <c:v>7-7.99</c:v>
                </c:pt>
                <c:pt idx="1">
                  <c:v>8-8.99</c:v>
                </c:pt>
                <c:pt idx="2">
                  <c:v>9-9.99</c:v>
                </c:pt>
                <c:pt idx="3">
                  <c:v>10</c:v>
                </c:pt>
              </c:strCache>
            </c:strRef>
          </c:cat>
          <c:val>
            <c:numRef>
              <c:f>Sheet1!$A$14:$D$14</c:f>
              <c:numCache>
                <c:formatCode>0.00%</c:formatCode>
                <c:ptCount val="4"/>
                <c:pt idx="0">
                  <c:v>0.18354430379746836</c:v>
                </c:pt>
                <c:pt idx="1">
                  <c:v>0.2848101265822785</c:v>
                </c:pt>
                <c:pt idx="2">
                  <c:v>0.34810126582278483</c:v>
                </c:pt>
                <c:pt idx="3">
                  <c:v>0.18354430379746836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3264896"/>
        <c:axId val="344140032"/>
        <c:axId val="0"/>
      </c:bar3DChart>
      <c:catAx>
        <c:axId val="213264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o-RO"/>
          </a:p>
        </c:txPr>
        <c:crossAx val="344140032"/>
        <c:crosses val="autoZero"/>
        <c:auto val="1"/>
        <c:lblAlgn val="ctr"/>
        <c:lblOffset val="100"/>
        <c:noMultiLvlLbl val="0"/>
      </c:catAx>
      <c:valAx>
        <c:axId val="34414003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13264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80483214373763"/>
          <c:y val="3.8801244306188198E-2"/>
          <c:w val="0.8085932304287955"/>
          <c:h val="0.707604155093878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Statistici!$A$9</c:f>
              <c:strCache>
                <c:ptCount val="1"/>
                <c:pt idx="0">
                  <c:v>Județul Covasna</c:v>
                </c:pt>
              </c:strCache>
            </c:strRef>
          </c:tx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sz="1800">
                      <a:solidFill>
                        <a:srgbClr val="FF0000"/>
                      </a:solidFill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Statistici!$H$3:$L$3</c:f>
              <c:strCache>
                <c:ptCount val="5"/>
                <c:pt idx="0">
                  <c:v>Fara nivel</c:v>
                </c:pt>
                <c:pt idx="1">
                  <c:v>Incepator</c:v>
                </c:pt>
                <c:pt idx="2">
                  <c:v>Mediu</c:v>
                </c:pt>
                <c:pt idx="3">
                  <c:v>Avansat</c:v>
                </c:pt>
                <c:pt idx="4">
                  <c:v>Experimentat</c:v>
                </c:pt>
              </c:strCache>
            </c:strRef>
          </c:cat>
          <c:val>
            <c:numRef>
              <c:f>Statistici!$H$9:$L$9</c:f>
              <c:numCache>
                <c:formatCode>0.00%</c:formatCode>
                <c:ptCount val="5"/>
                <c:pt idx="0">
                  <c:v>5.3475935828877002E-3</c:v>
                </c:pt>
                <c:pt idx="1">
                  <c:v>0.10695187165775401</c:v>
                </c:pt>
                <c:pt idx="2">
                  <c:v>0.31417112299465239</c:v>
                </c:pt>
                <c:pt idx="3">
                  <c:v>0.36163101604278075</c:v>
                </c:pt>
                <c:pt idx="4">
                  <c:v>0.21189839572192512</c:v>
                </c:pt>
              </c:numCache>
            </c:numRef>
          </c:val>
        </c:ser>
        <c:ser>
          <c:idx val="1"/>
          <c:order val="1"/>
          <c:tx>
            <c:strRef>
              <c:f>Statistici!$A$10</c:f>
              <c:strCache>
                <c:ptCount val="1"/>
                <c:pt idx="0">
                  <c:v>Nivel Național</c:v>
                </c:pt>
              </c:strCache>
            </c:strRef>
          </c:tx>
          <c:invertIfNegative val="0"/>
          <c:dLbls>
            <c:delete val="1"/>
          </c:dLbls>
          <c:cat>
            <c:strRef>
              <c:f>Statistici!$H$3:$L$3</c:f>
              <c:strCache>
                <c:ptCount val="5"/>
                <c:pt idx="0">
                  <c:v>Fara nivel</c:v>
                </c:pt>
                <c:pt idx="1">
                  <c:v>Incepator</c:v>
                </c:pt>
                <c:pt idx="2">
                  <c:v>Mediu</c:v>
                </c:pt>
                <c:pt idx="3">
                  <c:v>Avansat</c:v>
                </c:pt>
                <c:pt idx="4">
                  <c:v>Experimentat</c:v>
                </c:pt>
              </c:strCache>
            </c:strRef>
          </c:cat>
          <c:val>
            <c:numRef>
              <c:f>Statistici!$H$10:$L$10</c:f>
              <c:numCache>
                <c:formatCode>0.00%</c:formatCode>
                <c:ptCount val="5"/>
                <c:pt idx="0">
                  <c:v>5.7000000000000002E-3</c:v>
                </c:pt>
                <c:pt idx="1">
                  <c:v>0.122</c:v>
                </c:pt>
                <c:pt idx="2">
                  <c:v>0.31950000000000001</c:v>
                </c:pt>
                <c:pt idx="3">
                  <c:v>0.2994</c:v>
                </c:pt>
                <c:pt idx="4">
                  <c:v>0.2535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4305024"/>
        <c:axId val="292869184"/>
        <c:axId val="0"/>
      </c:bar3DChart>
      <c:catAx>
        <c:axId val="34305024"/>
        <c:scaling>
          <c:orientation val="minMax"/>
        </c:scaling>
        <c:delete val="0"/>
        <c:axPos val="b"/>
        <c:majorTickMark val="out"/>
        <c:minorTickMark val="none"/>
        <c:tickLblPos val="nextTo"/>
        <c:crossAx val="292869184"/>
        <c:crosses val="autoZero"/>
        <c:auto val="1"/>
        <c:lblAlgn val="ctr"/>
        <c:lblOffset val="100"/>
        <c:noMultiLvlLbl val="0"/>
      </c:catAx>
      <c:valAx>
        <c:axId val="29286918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4305024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legend>
      <c:legendPos val="r"/>
      <c:layout>
        <c:manualLayout>
          <c:xMode val="edge"/>
          <c:yMode val="edge"/>
          <c:x val="3.798781494832898E-2"/>
          <c:y val="8.0421064326185968E-2"/>
          <c:w val="0.23820315929357858"/>
          <c:h val="0.1728025168920625"/>
        </c:manualLayout>
      </c:layout>
      <c:overlay val="0"/>
      <c:txPr>
        <a:bodyPr/>
        <a:lstStyle/>
        <a:p>
          <a:pPr>
            <a:defRPr sz="1400"/>
          </a:pPr>
          <a:endParaRPr lang="ro-RO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ro-RO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3848064"/>
        <c:axId val="368123904"/>
        <c:axId val="0"/>
      </c:bar3DChart>
      <c:catAx>
        <c:axId val="21384806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o-RO"/>
          </a:p>
        </c:txPr>
        <c:crossAx val="368123904"/>
        <c:crosses val="autoZero"/>
        <c:auto val="1"/>
        <c:lblAlgn val="ctr"/>
        <c:lblOffset val="100"/>
        <c:noMultiLvlLbl val="0"/>
      </c:catAx>
      <c:valAx>
        <c:axId val="368123904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2138480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v>Media rezultatelor pe probe obţinute de elevi</c:v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700"/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700"/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700"/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Sheet2!$C$2:$H$2</c:f>
              <c:strCache>
                <c:ptCount val="6"/>
                <c:pt idx="0">
                  <c:v>Media Notă proiect</c:v>
                </c:pt>
                <c:pt idx="1">
                  <c:v>Baze de date</c:v>
                </c:pt>
                <c:pt idx="2">
                  <c:v>Programare</c:v>
                </c:pt>
                <c:pt idx="3">
                  <c:v>Sisteme de operare si Office</c:v>
                </c:pt>
                <c:pt idx="4">
                  <c:v>Media proba practica</c:v>
                </c:pt>
                <c:pt idx="5">
                  <c:v>Media finală</c:v>
                </c:pt>
              </c:strCache>
            </c:strRef>
          </c:cat>
          <c:val>
            <c:numRef>
              <c:f>Sheet2!$C$12:$H$12</c:f>
              <c:numCache>
                <c:formatCode>0.00</c:formatCode>
                <c:ptCount val="6"/>
                <c:pt idx="0">
                  <c:v>9.3474842767295598</c:v>
                </c:pt>
                <c:pt idx="1">
                  <c:v>8.2311320754716988</c:v>
                </c:pt>
                <c:pt idx="2">
                  <c:v>7.4528301886792452</c:v>
                </c:pt>
                <c:pt idx="3">
                  <c:v>9.4937106918238996</c:v>
                </c:pt>
                <c:pt idx="4">
                  <c:v>8.3910482180293542</c:v>
                </c:pt>
                <c:pt idx="5">
                  <c:v>8.8686058700209642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3873152"/>
        <c:axId val="368125632"/>
        <c:axId val="0"/>
      </c:bar3DChart>
      <c:catAx>
        <c:axId val="213873152"/>
        <c:scaling>
          <c:orientation val="minMax"/>
        </c:scaling>
        <c:delete val="0"/>
        <c:axPos val="l"/>
        <c:majorTickMark val="out"/>
        <c:minorTickMark val="none"/>
        <c:tickLblPos val="nextTo"/>
        <c:crossAx val="368125632"/>
        <c:crosses val="autoZero"/>
        <c:auto val="1"/>
        <c:lblAlgn val="ctr"/>
        <c:lblOffset val="100"/>
        <c:noMultiLvlLbl val="0"/>
      </c:catAx>
      <c:valAx>
        <c:axId val="368125632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213873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ro-RO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16254805052169E-2"/>
          <c:y val="0.27966514619226457"/>
          <c:w val="0.97583745194947835"/>
          <c:h val="0.6070241016955145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Nr.total elevi înscriși la specializarea matematică-informatică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Sheet3!$A$3:$A$9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Sheet3!$B$3:$B$9</c:f>
              <c:numCache>
                <c:formatCode>General</c:formatCode>
                <c:ptCount val="7"/>
                <c:pt idx="0">
                  <c:v>293</c:v>
                </c:pt>
                <c:pt idx="1">
                  <c:v>290</c:v>
                </c:pt>
                <c:pt idx="2">
                  <c:v>263</c:v>
                </c:pt>
                <c:pt idx="3">
                  <c:v>229</c:v>
                </c:pt>
                <c:pt idx="4">
                  <c:v>210</c:v>
                </c:pt>
                <c:pt idx="5">
                  <c:v>221</c:v>
                </c:pt>
                <c:pt idx="6">
                  <c:v>228</c:v>
                </c:pt>
              </c:numCache>
            </c:numRef>
          </c:val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Nr. elevi înscriși la examenul de atestare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Sheet3!$A$3:$A$9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Sheet3!$C$3:$C$9</c:f>
              <c:numCache>
                <c:formatCode>General</c:formatCode>
                <c:ptCount val="7"/>
                <c:pt idx="0">
                  <c:v>278</c:v>
                </c:pt>
                <c:pt idx="1">
                  <c:v>237</c:v>
                </c:pt>
                <c:pt idx="2">
                  <c:v>244</c:v>
                </c:pt>
                <c:pt idx="3">
                  <c:v>200</c:v>
                </c:pt>
                <c:pt idx="4">
                  <c:v>140</c:v>
                </c:pt>
                <c:pt idx="5">
                  <c:v>174</c:v>
                </c:pt>
                <c:pt idx="6">
                  <c:v>177</c:v>
                </c:pt>
              </c:numCache>
            </c:numRef>
          </c:val>
        </c:ser>
        <c:ser>
          <c:idx val="2"/>
          <c:order val="2"/>
          <c:tx>
            <c:strRef>
              <c:f>Sheet3!$E$2</c:f>
              <c:strCache>
                <c:ptCount val="1"/>
                <c:pt idx="0">
                  <c:v>Nr.elevi prezenți  la examenul de atestare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Sheet3!$A$3:$A$9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Sheet3!$E$3:$E$9</c:f>
              <c:numCache>
                <c:formatCode>General</c:formatCode>
                <c:ptCount val="7"/>
                <c:pt idx="0">
                  <c:v>226</c:v>
                </c:pt>
                <c:pt idx="1">
                  <c:v>234</c:v>
                </c:pt>
                <c:pt idx="2">
                  <c:v>210</c:v>
                </c:pt>
                <c:pt idx="3">
                  <c:v>171</c:v>
                </c:pt>
                <c:pt idx="4">
                  <c:v>123</c:v>
                </c:pt>
                <c:pt idx="5">
                  <c:v>168</c:v>
                </c:pt>
                <c:pt idx="6">
                  <c:v>159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0243072"/>
        <c:axId val="221535552"/>
        <c:axId val="0"/>
      </c:bar3DChart>
      <c:catAx>
        <c:axId val="25024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535552"/>
        <c:crosses val="autoZero"/>
        <c:auto val="1"/>
        <c:lblAlgn val="ctr"/>
        <c:lblOffset val="100"/>
        <c:noMultiLvlLbl val="0"/>
      </c:catAx>
      <c:valAx>
        <c:axId val="221535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0243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9543341678666107E-3"/>
          <c:y val="6.5842424182273205E-3"/>
          <c:w val="0.84767718697436301"/>
          <c:h val="0.32508863403255306"/>
        </c:manualLayout>
      </c:layout>
      <c:overlay val="0"/>
      <c:txPr>
        <a:bodyPr/>
        <a:lstStyle/>
        <a:p>
          <a:pPr>
            <a:defRPr sz="1400"/>
          </a:pPr>
          <a:endParaRPr lang="ro-RO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ro-RO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vi-VN" sz="1400" b="1" i="0" baseline="0">
                <a:effectLst/>
              </a:rPr>
              <a:t>Procentul elevilor promovați la examenul de atestare calculat din numărul total de elevi înscriși la specializarea matematică-informatică </a:t>
            </a:r>
            <a:endParaRPr lang="hu-HU" sz="1400">
              <a:effectLst/>
            </a:endParaRPr>
          </a:p>
        </c:rich>
      </c:tx>
      <c:layout/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2222222222222223E-2"/>
          <c:y val="0.23148148148148148"/>
          <c:w val="0.97777777777777775"/>
          <c:h val="0.64377362458951959"/>
        </c:manualLayout>
      </c:layout>
      <c:bar3DChart>
        <c:barDir val="col"/>
        <c:grouping val="clustered"/>
        <c:varyColors val="0"/>
        <c:ser>
          <c:idx val="0"/>
          <c:order val="0"/>
          <c:tx>
            <c:v>Anul obținerii atestatului</c:v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2.1659386773789268E-2"/>
                  <c:y val="-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6412971658119861E-2"/>
                  <c:y val="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Sheet3!$A$3:$A$9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Sheet3!$H$3:$H$9</c:f>
              <c:numCache>
                <c:formatCode>0.00%</c:formatCode>
                <c:ptCount val="7"/>
                <c:pt idx="0">
                  <c:v>0.76791808873720135</c:v>
                </c:pt>
                <c:pt idx="1">
                  <c:v>0.8</c:v>
                </c:pt>
                <c:pt idx="2">
                  <c:v>0.79847908745247154</c:v>
                </c:pt>
                <c:pt idx="3">
                  <c:v>0.68995633187772931</c:v>
                </c:pt>
                <c:pt idx="4">
                  <c:v>0.58571428571428574</c:v>
                </c:pt>
                <c:pt idx="5">
                  <c:v>0.75565610859728505</c:v>
                </c:pt>
                <c:pt idx="6">
                  <c:v>0.69298245614035092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0243584"/>
        <c:axId val="221684864"/>
        <c:axId val="0"/>
      </c:bar3DChart>
      <c:catAx>
        <c:axId val="250243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o-RO"/>
          </a:p>
        </c:txPr>
        <c:crossAx val="221684864"/>
        <c:crosses val="autoZero"/>
        <c:auto val="1"/>
        <c:lblAlgn val="ctr"/>
        <c:lblOffset val="100"/>
        <c:noMultiLvlLbl val="0"/>
      </c:catAx>
      <c:valAx>
        <c:axId val="22168486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50243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8393516704771596"/>
          <c:y val="0.93013491603787346"/>
          <c:w val="0.60909606534946426"/>
          <c:h val="6.8373953695753553E-2"/>
        </c:manualLayout>
      </c:layout>
      <c:overlay val="0"/>
      <c:txPr>
        <a:bodyPr/>
        <a:lstStyle/>
        <a:p>
          <a:pPr>
            <a:defRPr sz="1200" b="1"/>
          </a:pPr>
          <a:endParaRPr lang="ro-R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 err="1"/>
              <a:t>Procent</a:t>
            </a:r>
            <a:r>
              <a:rPr lang="ro-RO" sz="1800" dirty="0"/>
              <a:t>ul </a:t>
            </a:r>
            <a:r>
              <a:rPr lang="ro-RO" sz="1800" dirty="0" err="1"/>
              <a:t>candidațiilor</a:t>
            </a:r>
            <a:r>
              <a:rPr lang="ro-RO" sz="1800" dirty="0"/>
              <a:t>  din </a:t>
            </a:r>
            <a:r>
              <a:rPr lang="ro-RO" sz="1800" dirty="0">
                <a:solidFill>
                  <a:schemeClr val="accent2"/>
                </a:solidFill>
              </a:rPr>
              <a:t>promoția curentă </a:t>
            </a:r>
            <a:r>
              <a:rPr lang="ro-RO" sz="1800" dirty="0"/>
              <a:t>care au obținut certificat de utilizator</a:t>
            </a:r>
            <a:r>
              <a:rPr lang="ro-RO" sz="1800" baseline="0" dirty="0"/>
              <a:t> AVANSAT și EXPERIMENTAT</a:t>
            </a:r>
            <a:endParaRPr lang="en-US" sz="1800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1433756125311921"/>
          <c:y val="0.17171296296296296"/>
          <c:w val="0.57012903559468864"/>
          <c:h val="0.7773611111111110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'Scoli_promotia curenta'!$O$1</c:f>
              <c:strCache>
                <c:ptCount val="1"/>
                <c:pt idx="0">
                  <c:v>Procent UA+UE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'Scoli_promotia curenta'!$A$2:$A$19</c:f>
              <c:strCache>
                <c:ptCount val="18"/>
                <c:pt idx="0">
                  <c:v>LICEUL TEHNOLOGIC "PUSKÁS TIVADAR" SFÂNTU GHEORGHE</c:v>
                </c:pt>
                <c:pt idx="1">
                  <c:v>LICEUL PEDAGOGIC "BOD PÉTER" TÂRGU SECUIESC</c:v>
                </c:pt>
                <c:pt idx="2">
                  <c:v>LICEUL TEORETIC "SZÉKELY MIKÓ" SFÂNTU GHEORGHE</c:v>
                </c:pt>
                <c:pt idx="3">
                  <c:v>LICEUL TEORETIC "MIKES KELEMEN" SFÂNTU GHEORGHE</c:v>
                </c:pt>
                <c:pt idx="4">
                  <c:v>LICEUL TEOLOGIC REFORMAT SFÂNTU GHEORGHE</c:v>
                </c:pt>
                <c:pt idx="5">
                  <c:v>LICEUL TEOLOGIC REFORMAT TÂRGU SECUIESC</c:v>
                </c:pt>
                <c:pt idx="6">
                  <c:v>LICEUL TEORETIC "NAGY MÓZES" TÂRGU SECUIESC</c:v>
                </c:pt>
                <c:pt idx="7">
                  <c:v>COLEGIUL NAȚIONAL "MIHAI VITEAZUL" SFÂNTU GHEORGHE</c:v>
                </c:pt>
                <c:pt idx="8">
                  <c:v>LICEUL TEORETIC "MIRCEA ELIADE" ÎNTORSURA BUZĂULUI</c:v>
                </c:pt>
                <c:pt idx="9">
                  <c:v>LICEUL TEHNOLOGIC "BARÓTI SZABÓ DÁVID" BARAOLT</c:v>
                </c:pt>
                <c:pt idx="10">
                  <c:v>LICEUL TEHNOLOGIC ECONOMIC- ADMINISTRATIV "BERDE ÁRON" SFÂNTU GHEORGHE</c:v>
                </c:pt>
                <c:pt idx="11">
                  <c:v>LICEUL "KŐRÖSI CSOMA SÁNDOR" COVASNA</c:v>
                </c:pt>
                <c:pt idx="12">
                  <c:v>LICEUL TEHNOLOGIC "CONSTANTIN BRÂNCUȘI" SFÂNTU GHEORGHE</c:v>
                </c:pt>
                <c:pt idx="13">
                  <c:v>LICEUL DE ARTE "PLUGOR SÁNDOR" SFÂNTU GHEORGHE</c:v>
                </c:pt>
                <c:pt idx="14">
                  <c:v>LICEUL TEHNOLOGIC "GÁBOR ÁRON" TÂRGU SECUIESC</c:v>
                </c:pt>
                <c:pt idx="15">
                  <c:v>LICEUL TEHNOLOGIC "NICOLAE BĂLCESCU" ÎNTORSURA BUZĂULUI</c:v>
                </c:pt>
                <c:pt idx="16">
                  <c:v>LICEUL TEHNOLOGIC "KÓS KÁROLY" SFÂNTU GHEORGHE</c:v>
                </c:pt>
                <c:pt idx="17">
                  <c:v>LICEUL TEHNOLOGIC "APOR PÉTER" TÂRGU SECUIESC</c:v>
                </c:pt>
              </c:strCache>
            </c:strRef>
          </c:cat>
          <c:val>
            <c:numRef>
              <c:f>'Scoli_promotia curenta'!$O$2:$O$19</c:f>
              <c:numCache>
                <c:formatCode>0.00%</c:formatCode>
                <c:ptCount val="18"/>
                <c:pt idx="0">
                  <c:v>0.88</c:v>
                </c:pt>
                <c:pt idx="1">
                  <c:v>0.8089887640449438</c:v>
                </c:pt>
                <c:pt idx="2">
                  <c:v>0.78947368421052633</c:v>
                </c:pt>
                <c:pt idx="3">
                  <c:v>0.7589285714285714</c:v>
                </c:pt>
                <c:pt idx="4">
                  <c:v>0.73913043478260865</c:v>
                </c:pt>
                <c:pt idx="5">
                  <c:v>0.7321428571428571</c:v>
                </c:pt>
                <c:pt idx="6">
                  <c:v>0.7279411764705882</c:v>
                </c:pt>
                <c:pt idx="7">
                  <c:v>0.6776859504132231</c:v>
                </c:pt>
                <c:pt idx="8">
                  <c:v>0.5847457627118644</c:v>
                </c:pt>
                <c:pt idx="9">
                  <c:v>0.5714285714285714</c:v>
                </c:pt>
                <c:pt idx="10">
                  <c:v>0.52727272727272723</c:v>
                </c:pt>
                <c:pt idx="11">
                  <c:v>0.49367088607594939</c:v>
                </c:pt>
                <c:pt idx="12">
                  <c:v>0.41666666666666669</c:v>
                </c:pt>
                <c:pt idx="13">
                  <c:v>0.3902439024390244</c:v>
                </c:pt>
                <c:pt idx="14">
                  <c:v>0.31666666666666665</c:v>
                </c:pt>
                <c:pt idx="15">
                  <c:v>0.29166666666666669</c:v>
                </c:pt>
                <c:pt idx="16">
                  <c:v>6.6666666666666666E-2</c:v>
                </c:pt>
                <c:pt idx="17">
                  <c:v>6.4516129032258063E-2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0012544"/>
        <c:axId val="425739968"/>
        <c:axId val="0"/>
      </c:bar3DChart>
      <c:catAx>
        <c:axId val="2200125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o-RO"/>
          </a:p>
        </c:txPr>
        <c:crossAx val="425739968"/>
        <c:crosses val="autoZero"/>
        <c:auto val="1"/>
        <c:lblAlgn val="ctr"/>
        <c:lblOffset val="100"/>
        <c:noMultiLvlLbl val="0"/>
      </c:catAx>
      <c:valAx>
        <c:axId val="425739968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220012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617326755574746E-2"/>
          <c:y val="0"/>
          <c:w val="0.9803826732444253"/>
          <c:h val="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9461714882870743"/>
                  <c:y val="2.53083932293775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ln>
                  <a:solidFill>
                    <a:schemeClr val="tx2">
                      <a:lumMod val="25000"/>
                    </a:schemeClr>
                  </a:solidFill>
                </a:ln>
              </c:spPr>
              <c:txPr>
                <a:bodyPr/>
                <a:lstStyle/>
                <a:p>
                  <a:pPr>
                    <a:defRPr sz="1600" b="1"/>
                  </a:pPr>
                  <a:endParaRPr lang="ro-R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o-R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Informatica!$A$16:$A$17</c:f>
              <c:strCache>
                <c:ptCount val="2"/>
                <c:pt idx="0">
                  <c:v>Neprezentați</c:v>
                </c:pt>
                <c:pt idx="1">
                  <c:v>Prezenți</c:v>
                </c:pt>
              </c:strCache>
            </c:strRef>
          </c:cat>
          <c:val>
            <c:numRef>
              <c:f>Informatica!$B$16:$B$17</c:f>
              <c:numCache>
                <c:formatCode>General</c:formatCode>
                <c:ptCount val="2"/>
                <c:pt idx="0">
                  <c:v>1</c:v>
                </c:pt>
                <c:pt idx="1">
                  <c:v>55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8.5938383205231256E-2"/>
          <c:y val="2.0727377604366735E-2"/>
          <c:w val="0.85780144073315356"/>
          <c:h val="0.11021646013931938"/>
        </c:manualLayout>
      </c:layout>
      <c:overlay val="0"/>
      <c:txPr>
        <a:bodyPr/>
        <a:lstStyle/>
        <a:p>
          <a:pPr>
            <a:defRPr sz="1600" b="1"/>
          </a:pPr>
          <a:endParaRPr lang="ro-R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o-RO" sz="2000" dirty="0"/>
              <a:t>Procent promovare </a:t>
            </a:r>
            <a:r>
              <a:rPr lang="ro-RO" sz="2000" dirty="0">
                <a:solidFill>
                  <a:schemeClr val="accent2"/>
                </a:solidFill>
              </a:rPr>
              <a:t>78,18%</a:t>
            </a:r>
          </a:p>
        </c:rich>
      </c:tx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515310586176774E-3"/>
          <c:y val="8.0465600904517556E-2"/>
          <c:w val="0.83949648215075601"/>
          <c:h val="0.9195343990954822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explosion val="12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spPr>
              <a:ln>
                <a:solidFill>
                  <a:schemeClr val="tx2">
                    <a:lumMod val="25000"/>
                  </a:schemeClr>
                </a:solidFill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o-R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Informatica!$A$18:$A$19</c:f>
              <c:strCache>
                <c:ptCount val="2"/>
                <c:pt idx="0">
                  <c:v>Respinși</c:v>
                </c:pt>
                <c:pt idx="1">
                  <c:v>Admiși</c:v>
                </c:pt>
              </c:strCache>
            </c:strRef>
          </c:cat>
          <c:val>
            <c:numRef>
              <c:f>Informatica!$B$18:$B$19</c:f>
              <c:numCache>
                <c:formatCode>General</c:formatCode>
                <c:ptCount val="2"/>
                <c:pt idx="0">
                  <c:v>12</c:v>
                </c:pt>
                <c:pt idx="1">
                  <c:v>43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8.3365429744875735E-2"/>
          <c:y val="0.14536089343182415"/>
          <c:w val="0.7536800946347032"/>
          <c:h val="0.13044501953288667"/>
        </c:manualLayout>
      </c:layout>
      <c:overlay val="0"/>
      <c:txPr>
        <a:bodyPr/>
        <a:lstStyle/>
        <a:p>
          <a:pPr>
            <a:defRPr sz="1600"/>
          </a:pPr>
          <a:endParaRPr lang="ro-R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2400">
              <a:solidFill>
                <a:schemeClr val="accent2"/>
              </a:solidFill>
            </a:defRPr>
          </a:pPr>
          <a:endParaRPr lang="ro-RO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v>Procent promovare</c:v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Informatica!$A$3:$A$12</c:f>
              <c:strCache>
                <c:ptCount val="10"/>
                <c:pt idx="0">
                  <c:v>Liceul Teologic Reformat Târgu Secuiesc</c:v>
                </c:pt>
                <c:pt idx="1">
                  <c:v>Liceul Teoretic "Székely Mikó" Sfântu Gheorghe</c:v>
                </c:pt>
                <c:pt idx="2">
                  <c:v>Liceul Teologic Reformat Sfântu Gheorghe</c:v>
                </c:pt>
                <c:pt idx="3">
                  <c:v>Liceul Tehnologic "Baróti Szabó Dávid" Baraolt</c:v>
                </c:pt>
                <c:pt idx="4">
                  <c:v>Liceul Pedagogic "Bod Peter" Târgu Secuiesc</c:v>
                </c:pt>
                <c:pt idx="5">
                  <c:v>Colegiul National "Mihai Viteazul"  Sfântu Gheorghe</c:v>
                </c:pt>
                <c:pt idx="6">
                  <c:v>Liceul Teoretic "Mircea Eliade" Întorsura Buzăului</c:v>
                </c:pt>
                <c:pt idx="7">
                  <c:v>Liceul Teoretic  "Nagy MozesS" Târgu Secuiesc</c:v>
                </c:pt>
                <c:pt idx="8">
                  <c:v>Liceul Teoretic "Mikes Kelemen"  Sfântu Gheorghe</c:v>
                </c:pt>
                <c:pt idx="9">
                  <c:v>Total județ</c:v>
                </c:pt>
              </c:strCache>
            </c:strRef>
          </c:cat>
          <c:val>
            <c:numRef>
              <c:f>Informatica!$N$3:$N$12</c:f>
              <c:numCache>
                <c:formatCode>0.00%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0.75</c:v>
                </c:pt>
                <c:pt idx="8">
                  <c:v>0.33333333333333331</c:v>
                </c:pt>
                <c:pt idx="9">
                  <c:v>0.78181818181818186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9997184"/>
        <c:axId val="425744576"/>
        <c:axId val="0"/>
      </c:bar3DChart>
      <c:catAx>
        <c:axId val="219997184"/>
        <c:scaling>
          <c:orientation val="minMax"/>
        </c:scaling>
        <c:delete val="0"/>
        <c:axPos val="l"/>
        <c:majorTickMark val="out"/>
        <c:minorTickMark val="none"/>
        <c:tickLblPos val="nextTo"/>
        <c:crossAx val="425744576"/>
        <c:crosses val="autoZero"/>
        <c:auto val="1"/>
        <c:lblAlgn val="ctr"/>
        <c:lblOffset val="100"/>
        <c:noMultiLvlLbl val="0"/>
      </c:catAx>
      <c:valAx>
        <c:axId val="425744576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219997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/>
      </a:pPr>
      <a:endParaRPr lang="ro-R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745967660246885"/>
          <c:y val="3.5383992302145353E-2"/>
          <c:w val="0.6471536003214392"/>
          <c:h val="0.6880521055769885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Informatica!$L$2</c:f>
              <c:strCache>
                <c:ptCount val="1"/>
                <c:pt idx="0">
                  <c:v>Prezenți</c:v>
                </c:pt>
              </c:strCache>
            </c:strRef>
          </c:tx>
          <c:invertIfNegative val="0"/>
          <c:cat>
            <c:strRef>
              <c:f>Informatica!$A$3:$A$12</c:f>
              <c:strCache>
                <c:ptCount val="10"/>
                <c:pt idx="0">
                  <c:v>Liceul Teologic Reformat Târgu Secuiesc</c:v>
                </c:pt>
                <c:pt idx="1">
                  <c:v>Liceul Teoretic "Székely Mikó" Sfântu Gheorghe</c:v>
                </c:pt>
                <c:pt idx="2">
                  <c:v>Liceul Teologic Reformat Sfântu Gheorghe</c:v>
                </c:pt>
                <c:pt idx="3">
                  <c:v>Liceul Tehnologic "Baróti Szabó Dávid" Baraolt</c:v>
                </c:pt>
                <c:pt idx="4">
                  <c:v>Liceul Pedagogic "Bod Peter" Târgu Secuiesc</c:v>
                </c:pt>
                <c:pt idx="5">
                  <c:v>Colegiul National "Mihai Viteazul"  Sfântu Gheorghe</c:v>
                </c:pt>
                <c:pt idx="6">
                  <c:v>Liceul Teoretic "Mircea Eliade" Întorsura Buzăului</c:v>
                </c:pt>
                <c:pt idx="7">
                  <c:v>Liceul Teoretic  "Nagy MozesS" Târgu Secuiesc</c:v>
                </c:pt>
                <c:pt idx="8">
                  <c:v>Liceul Teoretic "Mikes Kelemen"  Sfântu Gheorghe</c:v>
                </c:pt>
                <c:pt idx="9">
                  <c:v>Total județ</c:v>
                </c:pt>
              </c:strCache>
            </c:strRef>
          </c:cat>
          <c:val>
            <c:numRef>
              <c:f>Informatica!$L$3:$L$12</c:f>
              <c:numCache>
                <c:formatCode>General</c:formatCode>
                <c:ptCount val="10"/>
                <c:pt idx="0">
                  <c:v>1</c:v>
                </c:pt>
                <c:pt idx="1">
                  <c:v>9</c:v>
                </c:pt>
                <c:pt idx="2">
                  <c:v>1</c:v>
                </c:pt>
                <c:pt idx="3">
                  <c:v>7</c:v>
                </c:pt>
                <c:pt idx="4">
                  <c:v>2</c:v>
                </c:pt>
                <c:pt idx="5">
                  <c:v>6</c:v>
                </c:pt>
                <c:pt idx="6">
                  <c:v>1</c:v>
                </c:pt>
                <c:pt idx="7">
                  <c:v>16</c:v>
                </c:pt>
                <c:pt idx="8">
                  <c:v>12</c:v>
                </c:pt>
                <c:pt idx="9">
                  <c:v>55</c:v>
                </c:pt>
              </c:numCache>
            </c:numRef>
          </c:val>
        </c:ser>
        <c:ser>
          <c:idx val="1"/>
          <c:order val="1"/>
          <c:tx>
            <c:strRef>
              <c:f>Informatica!$M$2</c:f>
              <c:strCache>
                <c:ptCount val="1"/>
                <c:pt idx="0">
                  <c:v>Media notelor</c:v>
                </c:pt>
              </c:strCache>
            </c:strRef>
          </c:tx>
          <c:invertIfNegative val="0"/>
          <c:cat>
            <c:strRef>
              <c:f>Informatica!$A$3:$A$12</c:f>
              <c:strCache>
                <c:ptCount val="10"/>
                <c:pt idx="0">
                  <c:v>Liceul Teologic Reformat Târgu Secuiesc</c:v>
                </c:pt>
                <c:pt idx="1">
                  <c:v>Liceul Teoretic "Székely Mikó" Sfântu Gheorghe</c:v>
                </c:pt>
                <c:pt idx="2">
                  <c:v>Liceul Teologic Reformat Sfântu Gheorghe</c:v>
                </c:pt>
                <c:pt idx="3">
                  <c:v>Liceul Tehnologic "Baróti Szabó Dávid" Baraolt</c:v>
                </c:pt>
                <c:pt idx="4">
                  <c:v>Liceul Pedagogic "Bod Peter" Târgu Secuiesc</c:v>
                </c:pt>
                <c:pt idx="5">
                  <c:v>Colegiul National "Mihai Viteazul"  Sfântu Gheorghe</c:v>
                </c:pt>
                <c:pt idx="6">
                  <c:v>Liceul Teoretic "Mircea Eliade" Întorsura Buzăului</c:v>
                </c:pt>
                <c:pt idx="7">
                  <c:v>Liceul Teoretic  "Nagy MozesS" Târgu Secuiesc</c:v>
                </c:pt>
                <c:pt idx="8">
                  <c:v>Liceul Teoretic "Mikes Kelemen"  Sfântu Gheorghe</c:v>
                </c:pt>
                <c:pt idx="9">
                  <c:v>Total județ</c:v>
                </c:pt>
              </c:strCache>
            </c:strRef>
          </c:cat>
          <c:val>
            <c:numRef>
              <c:f>Informatica!$M$3:$M$12</c:f>
              <c:numCache>
                <c:formatCode>0.00</c:formatCode>
                <c:ptCount val="10"/>
                <c:pt idx="0">
                  <c:v>9.6999999999999993</c:v>
                </c:pt>
                <c:pt idx="1">
                  <c:v>8.9444444444444446</c:v>
                </c:pt>
                <c:pt idx="2">
                  <c:v>8.5</c:v>
                </c:pt>
                <c:pt idx="3">
                  <c:v>8.4857142857142858</c:v>
                </c:pt>
                <c:pt idx="4">
                  <c:v>8.3500000000000014</c:v>
                </c:pt>
                <c:pt idx="5">
                  <c:v>7.666666666666667</c:v>
                </c:pt>
                <c:pt idx="6">
                  <c:v>6.8</c:v>
                </c:pt>
                <c:pt idx="7">
                  <c:v>6.0374999999999996</c:v>
                </c:pt>
                <c:pt idx="8">
                  <c:v>5.2166666666666659</c:v>
                </c:pt>
                <c:pt idx="9">
                  <c:v>7.0327272727272732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9378816"/>
        <c:axId val="297930112"/>
        <c:axId val="0"/>
      </c:bar3DChart>
      <c:catAx>
        <c:axId val="20937881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</a:defRPr>
            </a:pPr>
            <a:endParaRPr lang="ro-RO"/>
          </a:p>
        </c:txPr>
        <c:crossAx val="297930112"/>
        <c:crosses val="autoZero"/>
        <c:auto val="1"/>
        <c:lblAlgn val="ctr"/>
        <c:lblOffset val="100"/>
        <c:noMultiLvlLbl val="0"/>
      </c:catAx>
      <c:valAx>
        <c:axId val="29793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378816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100" b="1">
                <a:solidFill>
                  <a:schemeClr val="tx1"/>
                </a:solidFill>
              </a:defRPr>
            </a:pPr>
            <a:endParaRPr lang="ro-RO"/>
          </a:p>
        </c:txPr>
      </c:dTable>
    </c:plotArea>
    <c:legend>
      <c:legendPos val="r"/>
      <c:layout>
        <c:manualLayout>
          <c:xMode val="edge"/>
          <c:yMode val="edge"/>
          <c:x val="0.76296092931744541"/>
          <c:y val="0.21328855297960933"/>
          <c:w val="0.23016803925869589"/>
          <c:h val="0.11633557600808285"/>
        </c:manualLayout>
      </c:layout>
      <c:overlay val="0"/>
      <c:txPr>
        <a:bodyPr/>
        <a:lstStyle/>
        <a:p>
          <a:pPr>
            <a:defRPr sz="1600" b="1"/>
          </a:pPr>
          <a:endParaRPr lang="ro-R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9.4555084810133708E-2"/>
          <c:w val="1"/>
          <c:h val="0.80807808982204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Statistici!$A$4</c:f>
              <c:strCache>
                <c:ptCount val="1"/>
                <c:pt idx="0">
                  <c:v>Frecvență redusă</c:v>
                </c:pt>
              </c:strCache>
            </c:strRef>
          </c:tx>
          <c:spPr>
            <a:solidFill>
              <a:srgbClr val="FEA022"/>
            </a:solidFill>
          </c:spPr>
          <c:invertIfNegative val="0"/>
          <c:dLbls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(Statistici!$B$3:$F$3,Statistici!$I$3)</c:f>
              <c:strCache>
                <c:ptCount val="6"/>
                <c:pt idx="0">
                  <c:v>Înscriși</c:v>
                </c:pt>
                <c:pt idx="1">
                  <c:v>Neprezentați</c:v>
                </c:pt>
                <c:pt idx="2">
                  <c:v>Prezenți</c:v>
                </c:pt>
                <c:pt idx="3">
                  <c:v>Eliminați</c:v>
                </c:pt>
                <c:pt idx="4">
                  <c:v>Respinși</c:v>
                </c:pt>
                <c:pt idx="5">
                  <c:v>Reușiți</c:v>
                </c:pt>
              </c:strCache>
            </c:strRef>
          </c:cat>
          <c:val>
            <c:numRef>
              <c:f>(Statistici!$B$4:$F$4,Statistici!$I$4)</c:f>
              <c:numCache>
                <c:formatCode>General</c:formatCode>
                <c:ptCount val="6"/>
                <c:pt idx="0">
                  <c:v>28</c:v>
                </c:pt>
                <c:pt idx="1">
                  <c:v>7</c:v>
                </c:pt>
                <c:pt idx="2">
                  <c:v>21</c:v>
                </c:pt>
                <c:pt idx="4">
                  <c:v>10</c:v>
                </c:pt>
                <c:pt idx="5">
                  <c:v>11</c:v>
                </c:pt>
              </c:numCache>
            </c:numRef>
          </c:val>
        </c:ser>
        <c:ser>
          <c:idx val="1"/>
          <c:order val="1"/>
          <c:tx>
            <c:strRef>
              <c:f>Statistici!$A$5</c:f>
              <c:strCache>
                <c:ptCount val="1"/>
                <c:pt idx="0">
                  <c:v>Seral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(Statistici!$B$3:$F$3,Statistici!$I$3)</c:f>
              <c:strCache>
                <c:ptCount val="6"/>
                <c:pt idx="0">
                  <c:v>Înscriși</c:v>
                </c:pt>
                <c:pt idx="1">
                  <c:v>Neprezentați</c:v>
                </c:pt>
                <c:pt idx="2">
                  <c:v>Prezenți</c:v>
                </c:pt>
                <c:pt idx="3">
                  <c:v>Eliminați</c:v>
                </c:pt>
                <c:pt idx="4">
                  <c:v>Respinși</c:v>
                </c:pt>
                <c:pt idx="5">
                  <c:v>Reușiți</c:v>
                </c:pt>
              </c:strCache>
            </c:strRef>
          </c:cat>
          <c:val>
            <c:numRef>
              <c:f>(Statistici!$B$5:$F$5,Statistici!$I$5)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Statistici!$A$6</c:f>
              <c:strCache>
                <c:ptCount val="1"/>
                <c:pt idx="0">
                  <c:v>Zi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5740025740025752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148005148005147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4510385756676559E-3"/>
                  <c:y val="-1.8518518518518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(Statistici!$B$3:$F$3,Statistici!$I$3)</c:f>
              <c:strCache>
                <c:ptCount val="6"/>
                <c:pt idx="0">
                  <c:v>Înscriși</c:v>
                </c:pt>
                <c:pt idx="1">
                  <c:v>Neprezentați</c:v>
                </c:pt>
                <c:pt idx="2">
                  <c:v>Prezenți</c:v>
                </c:pt>
                <c:pt idx="3">
                  <c:v>Eliminați</c:v>
                </c:pt>
                <c:pt idx="4">
                  <c:v>Respinși</c:v>
                </c:pt>
                <c:pt idx="5">
                  <c:v>Reușiți</c:v>
                </c:pt>
              </c:strCache>
            </c:strRef>
          </c:cat>
          <c:val>
            <c:numRef>
              <c:f>(Statistici!$B$6:$F$6,Statistici!$I$6)</c:f>
              <c:numCache>
                <c:formatCode>General</c:formatCode>
                <c:ptCount val="6"/>
                <c:pt idx="0">
                  <c:v>1491</c:v>
                </c:pt>
                <c:pt idx="1">
                  <c:v>61</c:v>
                </c:pt>
                <c:pt idx="2">
                  <c:v>1430</c:v>
                </c:pt>
                <c:pt idx="3">
                  <c:v>2</c:v>
                </c:pt>
                <c:pt idx="4">
                  <c:v>512</c:v>
                </c:pt>
                <c:pt idx="5">
                  <c:v>916</c:v>
                </c:pt>
              </c:numCache>
            </c:numRef>
          </c:val>
        </c:ser>
        <c:ser>
          <c:idx val="3"/>
          <c:order val="3"/>
          <c:tx>
            <c:strRef>
              <c:f>Statistici!$A$7</c:f>
              <c:strCache>
                <c:ptCount val="1"/>
                <c:pt idx="0">
                  <c:v>Total județ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18018018018018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36795252225464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888030888030889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1660231660231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5994065281899109E-2"/>
                  <c:y val="-9.259259259259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(Statistici!$B$3:$F$3,Statistici!$I$3)</c:f>
              <c:strCache>
                <c:ptCount val="6"/>
                <c:pt idx="0">
                  <c:v>Înscriși</c:v>
                </c:pt>
                <c:pt idx="1">
                  <c:v>Neprezentați</c:v>
                </c:pt>
                <c:pt idx="2">
                  <c:v>Prezenți</c:v>
                </c:pt>
                <c:pt idx="3">
                  <c:v>Eliminați</c:v>
                </c:pt>
                <c:pt idx="4">
                  <c:v>Respinși</c:v>
                </c:pt>
                <c:pt idx="5">
                  <c:v>Reușiți</c:v>
                </c:pt>
              </c:strCache>
            </c:strRef>
          </c:cat>
          <c:val>
            <c:numRef>
              <c:f>(Statistici!$B$7:$F$7,Statistici!$I$7)</c:f>
              <c:numCache>
                <c:formatCode>General</c:formatCode>
                <c:ptCount val="6"/>
                <c:pt idx="0">
                  <c:v>1521</c:v>
                </c:pt>
                <c:pt idx="1">
                  <c:v>70</c:v>
                </c:pt>
                <c:pt idx="2">
                  <c:v>1451</c:v>
                </c:pt>
                <c:pt idx="3">
                  <c:v>2</c:v>
                </c:pt>
                <c:pt idx="4">
                  <c:v>522</c:v>
                </c:pt>
                <c:pt idx="5">
                  <c:v>927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0013056"/>
        <c:axId val="221030656"/>
        <c:axId val="0"/>
      </c:bar3DChart>
      <c:catAx>
        <c:axId val="220013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pPr>
            <a:endParaRPr lang="ro-RO"/>
          </a:p>
        </c:txPr>
        <c:crossAx val="221030656"/>
        <c:crosses val="autoZero"/>
        <c:auto val="1"/>
        <c:lblAlgn val="ctr"/>
        <c:lblOffset val="100"/>
        <c:noMultiLvlLbl val="0"/>
      </c:catAx>
      <c:valAx>
        <c:axId val="221030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0013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637842005654337"/>
          <c:y val="9.5692281516082889E-2"/>
          <c:w val="0.2633180227471566"/>
          <c:h val="0.25670501160852133"/>
        </c:manualLayout>
      </c:layout>
      <c:overlay val="0"/>
      <c:txPr>
        <a:bodyPr/>
        <a:lstStyle/>
        <a:p>
          <a:pPr>
            <a:defRPr sz="1400">
              <a:solidFill>
                <a:srgbClr val="FFFFFF"/>
              </a:solidFill>
            </a:defRPr>
          </a:pPr>
          <a:endParaRPr lang="ro-RO"/>
        </a:p>
      </c:txPr>
    </c:legend>
    <c:plotVisOnly val="1"/>
    <c:dispBlanksAs val="gap"/>
    <c:showDLblsOverMax val="0"/>
  </c:chart>
  <c:txPr>
    <a:bodyPr/>
    <a:lstStyle/>
    <a:p>
      <a:pPr>
        <a:defRPr sz="12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o-RO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417086140785509E-2"/>
          <c:y val="5.0925925925925923E-2"/>
          <c:w val="0.96962418274869955"/>
          <c:h val="0.84862083211820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DEFALCAT!$A$11</c:f>
              <c:strCache>
                <c:ptCount val="1"/>
                <c:pt idx="0">
                  <c:v>Curentă (68.17%)</c:v>
                </c:pt>
              </c:strCache>
            </c:strRef>
          </c:tx>
          <c:invertIfNegative val="0"/>
          <c:cat>
            <c:strRef>
              <c:f>DEFALCAT!$B$10:$I$10</c:f>
              <c:strCache>
                <c:ptCount val="8"/>
                <c:pt idx="0">
                  <c:v>Înscriși</c:v>
                </c:pt>
                <c:pt idx="1">
                  <c:v>Prezenți</c:v>
                </c:pt>
                <c:pt idx="2">
                  <c:v>Neprezentați</c:v>
                </c:pt>
                <c:pt idx="3">
                  <c:v>Eliminați</c:v>
                </c:pt>
                <c:pt idx="4">
                  <c:v>Respinși</c:v>
                </c:pt>
                <c:pt idx="5">
                  <c:v>&lt;5</c:v>
                </c:pt>
                <c:pt idx="6">
                  <c:v>5,00-5,99</c:v>
                </c:pt>
                <c:pt idx="7">
                  <c:v>Reușit</c:v>
                </c:pt>
              </c:strCache>
            </c:strRef>
          </c:cat>
          <c:val>
            <c:numRef>
              <c:f>DEFALCAT!$B$11:$I$11</c:f>
              <c:numCache>
                <c:formatCode>General</c:formatCode>
                <c:ptCount val="8"/>
                <c:pt idx="0">
                  <c:v>1304</c:v>
                </c:pt>
                <c:pt idx="1">
                  <c:v>1260</c:v>
                </c:pt>
                <c:pt idx="2">
                  <c:v>44</c:v>
                </c:pt>
                <c:pt idx="3">
                  <c:v>2</c:v>
                </c:pt>
                <c:pt idx="4">
                  <c:v>399</c:v>
                </c:pt>
                <c:pt idx="5">
                  <c:v>368</c:v>
                </c:pt>
                <c:pt idx="6">
                  <c:v>31</c:v>
                </c:pt>
                <c:pt idx="7">
                  <c:v>859</c:v>
                </c:pt>
              </c:numCache>
            </c:numRef>
          </c:val>
        </c:ser>
        <c:ser>
          <c:idx val="1"/>
          <c:order val="1"/>
          <c:tx>
            <c:strRef>
              <c:f>DEFALCAT!$A$12</c:f>
              <c:strCache>
                <c:ptCount val="1"/>
                <c:pt idx="0">
                  <c:v>Anterioară (35.60%)</c:v>
                </c:pt>
              </c:strCache>
            </c:strRef>
          </c:tx>
          <c:invertIfNegative val="0"/>
          <c:cat>
            <c:strRef>
              <c:f>DEFALCAT!$B$10:$I$10</c:f>
              <c:strCache>
                <c:ptCount val="8"/>
                <c:pt idx="0">
                  <c:v>Înscriși</c:v>
                </c:pt>
                <c:pt idx="1">
                  <c:v>Prezenți</c:v>
                </c:pt>
                <c:pt idx="2">
                  <c:v>Neprezentați</c:v>
                </c:pt>
                <c:pt idx="3">
                  <c:v>Eliminați</c:v>
                </c:pt>
                <c:pt idx="4">
                  <c:v>Respinși</c:v>
                </c:pt>
                <c:pt idx="5">
                  <c:v>&lt;5</c:v>
                </c:pt>
                <c:pt idx="6">
                  <c:v>5,00-5,99</c:v>
                </c:pt>
                <c:pt idx="7">
                  <c:v>Reușit</c:v>
                </c:pt>
              </c:strCache>
            </c:strRef>
          </c:cat>
          <c:val>
            <c:numRef>
              <c:f>DEFALCAT!$B$12:$I$12</c:f>
              <c:numCache>
                <c:formatCode>General</c:formatCode>
                <c:ptCount val="8"/>
                <c:pt idx="0">
                  <c:v>217</c:v>
                </c:pt>
                <c:pt idx="1">
                  <c:v>191</c:v>
                </c:pt>
                <c:pt idx="2">
                  <c:v>26</c:v>
                </c:pt>
                <c:pt idx="3">
                  <c:v>0</c:v>
                </c:pt>
                <c:pt idx="4">
                  <c:v>123</c:v>
                </c:pt>
                <c:pt idx="5">
                  <c:v>100</c:v>
                </c:pt>
                <c:pt idx="6">
                  <c:v>23</c:v>
                </c:pt>
                <c:pt idx="7">
                  <c:v>68</c:v>
                </c:pt>
              </c:numCache>
            </c:numRef>
          </c:val>
        </c:ser>
        <c:ser>
          <c:idx val="2"/>
          <c:order val="2"/>
          <c:tx>
            <c:strRef>
              <c:f>DEFALCAT!$A$13</c:f>
              <c:strCache>
                <c:ptCount val="1"/>
                <c:pt idx="0">
                  <c:v>TOTAL (63.89%)</c:v>
                </c:pt>
              </c:strCache>
            </c:strRef>
          </c:tx>
          <c:invertIfNegative val="0"/>
          <c:cat>
            <c:strRef>
              <c:f>DEFALCAT!$B$10:$I$10</c:f>
              <c:strCache>
                <c:ptCount val="8"/>
                <c:pt idx="0">
                  <c:v>Înscriși</c:v>
                </c:pt>
                <c:pt idx="1">
                  <c:v>Prezenți</c:v>
                </c:pt>
                <c:pt idx="2">
                  <c:v>Neprezentați</c:v>
                </c:pt>
                <c:pt idx="3">
                  <c:v>Eliminați</c:v>
                </c:pt>
                <c:pt idx="4">
                  <c:v>Respinși</c:v>
                </c:pt>
                <c:pt idx="5">
                  <c:v>&lt;5</c:v>
                </c:pt>
                <c:pt idx="6">
                  <c:v>5,00-5,99</c:v>
                </c:pt>
                <c:pt idx="7">
                  <c:v>Reușit</c:v>
                </c:pt>
              </c:strCache>
            </c:strRef>
          </c:cat>
          <c:val>
            <c:numRef>
              <c:f>DEFALCAT!$B$13:$I$13</c:f>
              <c:numCache>
                <c:formatCode>General</c:formatCode>
                <c:ptCount val="8"/>
                <c:pt idx="0">
                  <c:v>1521</c:v>
                </c:pt>
                <c:pt idx="1">
                  <c:v>1451</c:v>
                </c:pt>
                <c:pt idx="2">
                  <c:v>70</c:v>
                </c:pt>
                <c:pt idx="3">
                  <c:v>2</c:v>
                </c:pt>
                <c:pt idx="4">
                  <c:v>522</c:v>
                </c:pt>
                <c:pt idx="5">
                  <c:v>468</c:v>
                </c:pt>
                <c:pt idx="6">
                  <c:v>54</c:v>
                </c:pt>
                <c:pt idx="7">
                  <c:v>927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0014080"/>
        <c:axId val="425745728"/>
        <c:axId val="0"/>
      </c:bar3DChart>
      <c:catAx>
        <c:axId val="220014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o-RO"/>
          </a:p>
        </c:txPr>
        <c:crossAx val="425745728"/>
        <c:crosses val="autoZero"/>
        <c:auto val="1"/>
        <c:lblAlgn val="ctr"/>
        <c:lblOffset val="100"/>
        <c:noMultiLvlLbl val="0"/>
      </c:catAx>
      <c:valAx>
        <c:axId val="425745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0014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791598945923342"/>
          <c:y val="2.2572178477690285E-2"/>
          <c:w val="0.29257033752544459"/>
          <c:h val="0.25115157480314959"/>
        </c:manualLayout>
      </c:layout>
      <c:overlay val="0"/>
      <c:txPr>
        <a:bodyPr/>
        <a:lstStyle/>
        <a:p>
          <a:pPr>
            <a:defRPr sz="1400"/>
          </a:pPr>
          <a:endParaRPr lang="ro-RO"/>
        </a:p>
      </c:txPr>
    </c:legend>
    <c:plotVisOnly val="1"/>
    <c:dispBlanksAs val="gap"/>
    <c:showDLblsOverMax val="0"/>
  </c:chart>
  <c:txPr>
    <a:bodyPr/>
    <a:lstStyle/>
    <a:p>
      <a:pPr>
        <a:defRPr sz="14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o-R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DB8B3D-DA79-4A96-9943-AC23425F05CB}" type="doc">
      <dgm:prSet loTypeId="urn:microsoft.com/office/officeart/2005/8/layout/hierarchy3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o-RO"/>
        </a:p>
      </dgm:t>
    </dgm:pt>
    <dgm:pt modelId="{78C6265E-838E-4997-94AA-E6A630A11028}">
      <dgm:prSet phldrT="[Text]" custT="1"/>
      <dgm:spPr/>
      <dgm:t>
        <a:bodyPr/>
        <a:lstStyle/>
        <a:p>
          <a:r>
            <a:rPr lang="ro-RO" sz="2000" b="1" dirty="0" smtClean="0"/>
            <a:t>Înscrişi</a:t>
          </a:r>
        </a:p>
        <a:p>
          <a:r>
            <a:rPr lang="en-US" sz="2000" b="1" dirty="0" smtClean="0"/>
            <a:t>1521</a:t>
          </a:r>
          <a:endParaRPr lang="ro-RO" sz="2000" b="1" dirty="0"/>
        </a:p>
      </dgm:t>
    </dgm:pt>
    <dgm:pt modelId="{FBFFBF39-3633-43AE-B9F1-52FF1D829B9B}" type="parTrans" cxnId="{3095AA39-27E8-43D9-A29E-8910083C463F}">
      <dgm:prSet/>
      <dgm:spPr/>
      <dgm:t>
        <a:bodyPr/>
        <a:lstStyle/>
        <a:p>
          <a:endParaRPr lang="ro-RO" sz="2400" b="1"/>
        </a:p>
      </dgm:t>
    </dgm:pt>
    <dgm:pt modelId="{71FC07D3-59A2-400F-AB8D-B6CD8E8870C5}" type="sibTrans" cxnId="{3095AA39-27E8-43D9-A29E-8910083C463F}">
      <dgm:prSet/>
      <dgm:spPr/>
      <dgm:t>
        <a:bodyPr/>
        <a:lstStyle/>
        <a:p>
          <a:endParaRPr lang="ro-RO" sz="2400" b="1"/>
        </a:p>
      </dgm:t>
    </dgm:pt>
    <dgm:pt modelId="{2F92F6A9-33C0-478C-92C1-85E69CB606A2}">
      <dgm:prSet phldrT="[Text]" custT="1"/>
      <dgm:spPr/>
      <dgm:t>
        <a:bodyPr/>
        <a:lstStyle/>
        <a:p>
          <a:r>
            <a:rPr lang="ro-RO" sz="1800" b="1" dirty="0" smtClean="0"/>
            <a:t>Neprezentaţi </a:t>
          </a:r>
          <a:r>
            <a:rPr lang="en-US" sz="1800" b="1" dirty="0" smtClean="0"/>
            <a:t>25</a:t>
          </a:r>
          <a:endParaRPr lang="ro-RO" sz="1800" b="1" dirty="0"/>
        </a:p>
      </dgm:t>
    </dgm:pt>
    <dgm:pt modelId="{8C4FD15B-C2E0-4045-BF0E-01B068975759}" type="parTrans" cxnId="{2AAD550E-2CE8-459F-A343-147632C9774A}">
      <dgm:prSet/>
      <dgm:spPr/>
      <dgm:t>
        <a:bodyPr/>
        <a:lstStyle/>
        <a:p>
          <a:endParaRPr lang="ro-RO" sz="2400" b="1"/>
        </a:p>
      </dgm:t>
    </dgm:pt>
    <dgm:pt modelId="{9247CE22-F8CA-4A71-AD26-D7345C303BAF}" type="sibTrans" cxnId="{2AAD550E-2CE8-459F-A343-147632C9774A}">
      <dgm:prSet/>
      <dgm:spPr/>
      <dgm:t>
        <a:bodyPr/>
        <a:lstStyle/>
        <a:p>
          <a:endParaRPr lang="ro-RO" sz="2400" b="1"/>
        </a:p>
      </dgm:t>
    </dgm:pt>
    <dgm:pt modelId="{E69215E8-FB18-44A2-BFE7-42AC6DF03EA9}">
      <dgm:prSet phldrT="[Text]" custT="1"/>
      <dgm:spPr/>
      <dgm:t>
        <a:bodyPr/>
        <a:lstStyle/>
        <a:p>
          <a:r>
            <a:rPr lang="ro-RO" sz="1600" b="1" dirty="0" smtClean="0"/>
            <a:t>Au cerut </a:t>
          </a:r>
          <a:r>
            <a:rPr lang="ro-RO" sz="1800" b="1" dirty="0" smtClean="0"/>
            <a:t>recunoaşterea</a:t>
          </a:r>
          <a:r>
            <a:rPr lang="ro-RO" sz="1600" b="1" dirty="0" smtClean="0"/>
            <a:t> probei </a:t>
          </a:r>
          <a:r>
            <a:rPr lang="en-US" sz="1600" b="1" dirty="0" smtClean="0"/>
            <a:t>209+58 cu </a:t>
          </a:r>
          <a:r>
            <a:rPr lang="en-US" sz="1600" b="1" dirty="0" err="1" smtClean="0"/>
            <a:t>cerificat</a:t>
          </a:r>
          <a:r>
            <a:rPr lang="en-US" sz="1600" b="1" dirty="0" smtClean="0"/>
            <a:t> ECDL</a:t>
          </a:r>
          <a:endParaRPr lang="ro-RO" sz="1600" b="1" dirty="0"/>
        </a:p>
      </dgm:t>
    </dgm:pt>
    <dgm:pt modelId="{A79B17E0-3EB6-4C55-BBEB-81D3AFB6199B}" type="parTrans" cxnId="{1CBF4970-E147-4906-A5FA-1F161788F9EA}">
      <dgm:prSet/>
      <dgm:spPr/>
      <dgm:t>
        <a:bodyPr/>
        <a:lstStyle/>
        <a:p>
          <a:endParaRPr lang="ro-RO" sz="2400" b="1"/>
        </a:p>
      </dgm:t>
    </dgm:pt>
    <dgm:pt modelId="{1342B005-633D-42EA-A1E7-91597284573B}" type="sibTrans" cxnId="{1CBF4970-E147-4906-A5FA-1F161788F9EA}">
      <dgm:prSet/>
      <dgm:spPr/>
      <dgm:t>
        <a:bodyPr/>
        <a:lstStyle/>
        <a:p>
          <a:endParaRPr lang="ro-RO" sz="2400" b="1"/>
        </a:p>
      </dgm:t>
    </dgm:pt>
    <dgm:pt modelId="{FFFF6A84-8E5E-4365-B572-8126DB8AFDA5}">
      <dgm:prSet phldrT="[Text]" custT="1"/>
      <dgm:spPr/>
      <dgm:t>
        <a:bodyPr/>
        <a:lstStyle/>
        <a:p>
          <a:r>
            <a:rPr lang="ro-RO" sz="2000" b="1" dirty="0" smtClean="0"/>
            <a:t>Promoţia curentă</a:t>
          </a:r>
        </a:p>
        <a:p>
          <a:r>
            <a:rPr lang="ro-RO" sz="2000" b="1" dirty="0" smtClean="0"/>
            <a:t>1</a:t>
          </a:r>
          <a:r>
            <a:rPr lang="en-US" sz="2000" b="1" dirty="0" smtClean="0"/>
            <a:t>304</a:t>
          </a:r>
          <a:endParaRPr lang="ro-RO" sz="2000" b="1" dirty="0"/>
        </a:p>
      </dgm:t>
    </dgm:pt>
    <dgm:pt modelId="{7A6FB34E-30B3-4D3C-A0D6-814D1BD432EB}" type="parTrans" cxnId="{E331433A-7C5A-45ED-99F9-C1AA335E5744}">
      <dgm:prSet/>
      <dgm:spPr/>
      <dgm:t>
        <a:bodyPr/>
        <a:lstStyle/>
        <a:p>
          <a:endParaRPr lang="ro-RO" sz="2400" b="1"/>
        </a:p>
      </dgm:t>
    </dgm:pt>
    <dgm:pt modelId="{40F1E709-B67D-4EE5-8AD5-58C1F424FFFA}" type="sibTrans" cxnId="{E331433A-7C5A-45ED-99F9-C1AA335E5744}">
      <dgm:prSet/>
      <dgm:spPr/>
      <dgm:t>
        <a:bodyPr/>
        <a:lstStyle/>
        <a:p>
          <a:endParaRPr lang="ro-RO" sz="2400" b="1"/>
        </a:p>
      </dgm:t>
    </dgm:pt>
    <dgm:pt modelId="{65353C06-4AF9-43E5-82FF-34E08D27121C}">
      <dgm:prSet phldrT="[Text]" custT="1"/>
      <dgm:spPr/>
      <dgm:t>
        <a:bodyPr/>
        <a:lstStyle/>
        <a:p>
          <a:r>
            <a:rPr lang="ro-RO" sz="1800" b="1" dirty="0" smtClean="0"/>
            <a:t>Neprezentaţi </a:t>
          </a:r>
          <a:r>
            <a:rPr lang="en-US" sz="1800" b="1" dirty="0" smtClean="0"/>
            <a:t>24</a:t>
          </a:r>
          <a:endParaRPr lang="ro-RO" sz="1800" b="1" dirty="0"/>
        </a:p>
      </dgm:t>
    </dgm:pt>
    <dgm:pt modelId="{AB468CC9-EA8C-4CCD-9064-0DC32AD9A684}" type="parTrans" cxnId="{E785EE01-43B1-4351-AAE2-D7B164AB8624}">
      <dgm:prSet/>
      <dgm:spPr/>
      <dgm:t>
        <a:bodyPr/>
        <a:lstStyle/>
        <a:p>
          <a:endParaRPr lang="ro-RO" sz="2400" b="1"/>
        </a:p>
      </dgm:t>
    </dgm:pt>
    <dgm:pt modelId="{5C7D35B3-EFDD-4A67-A50A-382E40A7BE10}" type="sibTrans" cxnId="{E785EE01-43B1-4351-AAE2-D7B164AB8624}">
      <dgm:prSet/>
      <dgm:spPr/>
      <dgm:t>
        <a:bodyPr/>
        <a:lstStyle/>
        <a:p>
          <a:endParaRPr lang="ro-RO" sz="2400" b="1"/>
        </a:p>
      </dgm:t>
    </dgm:pt>
    <dgm:pt modelId="{49792A6B-C336-4699-BDF1-FD852BE132BC}">
      <dgm:prSet phldrT="[Text]" custT="1"/>
      <dgm:spPr/>
      <dgm:t>
        <a:bodyPr/>
        <a:lstStyle/>
        <a:p>
          <a:r>
            <a:rPr lang="ro-RO" sz="2000" b="1" dirty="0" smtClean="0"/>
            <a:t>Promoţia anterioară</a:t>
          </a:r>
        </a:p>
        <a:p>
          <a:r>
            <a:rPr lang="en-US" sz="2000" b="1" dirty="0" smtClean="0"/>
            <a:t>217</a:t>
          </a:r>
          <a:endParaRPr lang="ro-RO" sz="2000" b="1" dirty="0"/>
        </a:p>
      </dgm:t>
    </dgm:pt>
    <dgm:pt modelId="{412528DF-AE92-41B3-B03D-F63BB8F2FF63}" type="parTrans" cxnId="{629C92CC-E1A7-4077-862B-1494EC565B59}">
      <dgm:prSet/>
      <dgm:spPr/>
      <dgm:t>
        <a:bodyPr/>
        <a:lstStyle/>
        <a:p>
          <a:endParaRPr lang="ro-RO" sz="2400" b="1"/>
        </a:p>
      </dgm:t>
    </dgm:pt>
    <dgm:pt modelId="{0EBA60A7-445D-46FF-8D79-AE2839B1BEC6}" type="sibTrans" cxnId="{629C92CC-E1A7-4077-862B-1494EC565B59}">
      <dgm:prSet/>
      <dgm:spPr/>
      <dgm:t>
        <a:bodyPr/>
        <a:lstStyle/>
        <a:p>
          <a:endParaRPr lang="ro-RO" sz="2400" b="1"/>
        </a:p>
      </dgm:t>
    </dgm:pt>
    <dgm:pt modelId="{C4B1844F-9BCC-44A0-B349-A284AF50A56D}">
      <dgm:prSet phldrT="[Text]" custT="1"/>
      <dgm:spPr/>
      <dgm:t>
        <a:bodyPr/>
        <a:lstStyle/>
        <a:p>
          <a:r>
            <a:rPr lang="ro-RO" sz="1800" b="1" dirty="0" smtClean="0"/>
            <a:t>Neprezentaţi </a:t>
          </a:r>
          <a:r>
            <a:rPr lang="en-US" sz="1800" b="1" dirty="0" smtClean="0"/>
            <a:t>1</a:t>
          </a:r>
          <a:endParaRPr lang="ro-RO" sz="1800" b="1" dirty="0"/>
        </a:p>
      </dgm:t>
    </dgm:pt>
    <dgm:pt modelId="{F3142B6B-2337-4732-9661-D3E6C2895D75}" type="parTrans" cxnId="{39A97B31-9004-4477-9485-778A6D5E5BE1}">
      <dgm:prSet/>
      <dgm:spPr/>
      <dgm:t>
        <a:bodyPr/>
        <a:lstStyle/>
        <a:p>
          <a:endParaRPr lang="ro-RO" sz="2400" b="1"/>
        </a:p>
      </dgm:t>
    </dgm:pt>
    <dgm:pt modelId="{0EB9573D-6DC2-4E08-91DA-5E5206E95ED4}" type="sibTrans" cxnId="{39A97B31-9004-4477-9485-778A6D5E5BE1}">
      <dgm:prSet/>
      <dgm:spPr/>
      <dgm:t>
        <a:bodyPr/>
        <a:lstStyle/>
        <a:p>
          <a:endParaRPr lang="ro-RO" sz="2400" b="1"/>
        </a:p>
      </dgm:t>
    </dgm:pt>
    <dgm:pt modelId="{E20E348E-DA3B-4B59-9554-2D3707CA4942}">
      <dgm:prSet phldrT="[Text]" custT="1"/>
      <dgm:spPr/>
      <dgm:t>
        <a:bodyPr/>
        <a:lstStyle/>
        <a:p>
          <a:r>
            <a:rPr lang="ro-RO" sz="1600" b="1" dirty="0" smtClean="0"/>
            <a:t>Au cerut recunoaşterea probei </a:t>
          </a:r>
          <a:r>
            <a:rPr lang="en-US" sz="1600" b="1" dirty="0" smtClean="0"/>
            <a:t>cu </a:t>
          </a:r>
          <a:r>
            <a:rPr lang="en-US" sz="1600" b="1" dirty="0" err="1" smtClean="0"/>
            <a:t>certificat</a:t>
          </a:r>
          <a:r>
            <a:rPr lang="en-US" sz="1600" b="1" dirty="0" smtClean="0"/>
            <a:t> ECDL 55</a:t>
          </a:r>
          <a:endParaRPr lang="ro-RO" sz="1600" b="1" dirty="0"/>
        </a:p>
      </dgm:t>
    </dgm:pt>
    <dgm:pt modelId="{FFD1A4C6-546F-47E4-8A07-AC3BAA93D0BD}" type="parTrans" cxnId="{4EAC25F6-F615-45FF-9305-1E9EFD88923C}">
      <dgm:prSet/>
      <dgm:spPr/>
      <dgm:t>
        <a:bodyPr/>
        <a:lstStyle/>
        <a:p>
          <a:endParaRPr lang="ro-RO" sz="2400" b="1"/>
        </a:p>
      </dgm:t>
    </dgm:pt>
    <dgm:pt modelId="{7A88C5D9-BBFE-49E0-89C4-6A223D0D987F}" type="sibTrans" cxnId="{4EAC25F6-F615-45FF-9305-1E9EFD88923C}">
      <dgm:prSet/>
      <dgm:spPr/>
      <dgm:t>
        <a:bodyPr/>
        <a:lstStyle/>
        <a:p>
          <a:endParaRPr lang="ro-RO" sz="2400" b="1"/>
        </a:p>
      </dgm:t>
    </dgm:pt>
    <dgm:pt modelId="{3460AADB-B1FE-4FBA-A603-535CB2F0E7B5}">
      <dgm:prSet phldrT="[Text]" custT="1"/>
      <dgm:spPr/>
      <dgm:t>
        <a:bodyPr/>
        <a:lstStyle/>
        <a:p>
          <a:r>
            <a:rPr lang="ro-RO" sz="1600" b="1" dirty="0" smtClean="0"/>
            <a:t>Au cerut recunoaşterea probei 2</a:t>
          </a:r>
          <a:r>
            <a:rPr lang="en-US" sz="1600" b="1" dirty="0" smtClean="0"/>
            <a:t>09 + 3 </a:t>
          </a:r>
          <a:r>
            <a:rPr lang="en-US" sz="1600" b="1" dirty="0" err="1" smtClean="0"/>
            <a:t>certificat</a:t>
          </a:r>
          <a:r>
            <a:rPr lang="en-US" sz="1600" b="1" dirty="0" smtClean="0"/>
            <a:t> ECDL</a:t>
          </a:r>
          <a:endParaRPr lang="ro-RO" sz="1600" b="1" dirty="0"/>
        </a:p>
      </dgm:t>
    </dgm:pt>
    <dgm:pt modelId="{7620C8C0-7256-4040-8586-E07974F065B2}" type="parTrans" cxnId="{0E69CE78-95B9-4A3A-8F18-5045476A11BC}">
      <dgm:prSet/>
      <dgm:spPr/>
      <dgm:t>
        <a:bodyPr/>
        <a:lstStyle/>
        <a:p>
          <a:endParaRPr lang="ro-RO" sz="2400" b="1"/>
        </a:p>
      </dgm:t>
    </dgm:pt>
    <dgm:pt modelId="{3FDF42A3-2D8D-4FBD-9DDE-4504A2CCE97F}" type="sibTrans" cxnId="{0E69CE78-95B9-4A3A-8F18-5045476A11BC}">
      <dgm:prSet/>
      <dgm:spPr/>
      <dgm:t>
        <a:bodyPr/>
        <a:lstStyle/>
        <a:p>
          <a:endParaRPr lang="ro-RO" sz="2400" b="1"/>
        </a:p>
      </dgm:t>
    </dgm:pt>
    <dgm:pt modelId="{84631094-B15B-43A3-8311-90CEF4873ECC}">
      <dgm:prSet phldrT="[Text]" custT="1"/>
      <dgm:spPr/>
      <dgm:t>
        <a:bodyPr/>
        <a:lstStyle/>
        <a:p>
          <a:r>
            <a:rPr lang="ro-RO" sz="1800" b="1" dirty="0" smtClean="0"/>
            <a:t>Au susţinut examenul  </a:t>
          </a:r>
          <a:r>
            <a:rPr lang="en-US" sz="1800" b="1" dirty="0" smtClean="0"/>
            <a:t>1229</a:t>
          </a:r>
          <a:endParaRPr lang="ro-RO" sz="1800" b="1" dirty="0"/>
        </a:p>
      </dgm:t>
    </dgm:pt>
    <dgm:pt modelId="{48A60726-DDA2-4BE2-86E0-954A39910F11}" type="parTrans" cxnId="{4DCB8CF3-C4A4-402C-9C4C-61B5DA725063}">
      <dgm:prSet/>
      <dgm:spPr/>
      <dgm:t>
        <a:bodyPr/>
        <a:lstStyle/>
        <a:p>
          <a:endParaRPr lang="ro-RO" sz="2400" b="1"/>
        </a:p>
      </dgm:t>
    </dgm:pt>
    <dgm:pt modelId="{02CF85EC-F07F-40EC-A5C8-396DC23E92E0}" type="sibTrans" cxnId="{4DCB8CF3-C4A4-402C-9C4C-61B5DA725063}">
      <dgm:prSet/>
      <dgm:spPr/>
      <dgm:t>
        <a:bodyPr/>
        <a:lstStyle/>
        <a:p>
          <a:endParaRPr lang="ro-RO" sz="2400" b="1"/>
        </a:p>
      </dgm:t>
    </dgm:pt>
    <dgm:pt modelId="{8287EFC8-EC63-4D3C-83F7-7F2731D2B413}">
      <dgm:prSet phldrT="[Text]" custT="1"/>
      <dgm:spPr/>
      <dgm:t>
        <a:bodyPr/>
        <a:lstStyle/>
        <a:p>
          <a:r>
            <a:rPr lang="ro-RO" sz="1800" b="1" dirty="0" smtClean="0"/>
            <a:t>Au susţinut examenul  1</a:t>
          </a:r>
          <a:r>
            <a:rPr lang="en-US" sz="1800" b="1" dirty="0" smtClean="0"/>
            <a:t>225</a:t>
          </a:r>
          <a:endParaRPr lang="ro-RO" sz="1800" b="1" dirty="0"/>
        </a:p>
      </dgm:t>
    </dgm:pt>
    <dgm:pt modelId="{71FB930A-2FDC-4308-974A-3332CB899A9E}" type="parTrans" cxnId="{5EE34497-61B3-46AB-B152-527F2B44C4AF}">
      <dgm:prSet/>
      <dgm:spPr/>
      <dgm:t>
        <a:bodyPr/>
        <a:lstStyle/>
        <a:p>
          <a:endParaRPr lang="ro-RO" sz="2400" b="1"/>
        </a:p>
      </dgm:t>
    </dgm:pt>
    <dgm:pt modelId="{B866DD42-35A5-4DC9-996C-17B9D2E957EB}" type="sibTrans" cxnId="{5EE34497-61B3-46AB-B152-527F2B44C4AF}">
      <dgm:prSet/>
      <dgm:spPr/>
      <dgm:t>
        <a:bodyPr/>
        <a:lstStyle/>
        <a:p>
          <a:endParaRPr lang="ro-RO" sz="2400" b="1"/>
        </a:p>
      </dgm:t>
    </dgm:pt>
    <dgm:pt modelId="{61B6C479-998F-4A3A-9DAE-FAE3026631A2}">
      <dgm:prSet phldrT="[Text]" custT="1"/>
      <dgm:spPr/>
      <dgm:t>
        <a:bodyPr/>
        <a:lstStyle/>
        <a:p>
          <a:r>
            <a:rPr lang="ro-RO" sz="1800" b="1" dirty="0" smtClean="0"/>
            <a:t>Au susţinut examenul  </a:t>
          </a:r>
          <a:r>
            <a:rPr lang="en-US" sz="1800" b="1" dirty="0" smtClean="0"/>
            <a:t>4</a:t>
          </a:r>
          <a:endParaRPr lang="ro-RO" sz="1800" b="1" dirty="0"/>
        </a:p>
      </dgm:t>
    </dgm:pt>
    <dgm:pt modelId="{F4FAB25D-6B33-48CE-9DCF-09E669C942A3}" type="parTrans" cxnId="{FA339913-CA32-446B-AA84-607F721AB3B1}">
      <dgm:prSet/>
      <dgm:spPr/>
      <dgm:t>
        <a:bodyPr/>
        <a:lstStyle/>
        <a:p>
          <a:endParaRPr lang="ro-RO" sz="2400" b="1"/>
        </a:p>
      </dgm:t>
    </dgm:pt>
    <dgm:pt modelId="{FDB6D665-BF97-478E-A4EB-8A4A15A71A07}" type="sibTrans" cxnId="{FA339913-CA32-446B-AA84-607F721AB3B1}">
      <dgm:prSet/>
      <dgm:spPr/>
      <dgm:t>
        <a:bodyPr/>
        <a:lstStyle/>
        <a:p>
          <a:endParaRPr lang="ro-RO" sz="2400" b="1"/>
        </a:p>
      </dgm:t>
    </dgm:pt>
    <dgm:pt modelId="{9710D1DE-8D76-4ACE-AC8F-723203593C51}" type="pres">
      <dgm:prSet presAssocID="{4BDB8B3D-DA79-4A96-9943-AC23425F05C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o-RO"/>
        </a:p>
      </dgm:t>
    </dgm:pt>
    <dgm:pt modelId="{E83F3945-13EC-40B4-B0C7-A562AA8A7E4C}" type="pres">
      <dgm:prSet presAssocID="{78C6265E-838E-4997-94AA-E6A630A11028}" presName="root" presStyleCnt="0"/>
      <dgm:spPr/>
      <dgm:t>
        <a:bodyPr/>
        <a:lstStyle/>
        <a:p>
          <a:endParaRPr lang="ro-RO"/>
        </a:p>
      </dgm:t>
    </dgm:pt>
    <dgm:pt modelId="{E4F696C9-128B-43C5-876D-8F58D05FC9A6}" type="pres">
      <dgm:prSet presAssocID="{78C6265E-838E-4997-94AA-E6A630A11028}" presName="rootComposite" presStyleCnt="0"/>
      <dgm:spPr/>
      <dgm:t>
        <a:bodyPr/>
        <a:lstStyle/>
        <a:p>
          <a:endParaRPr lang="ro-RO"/>
        </a:p>
      </dgm:t>
    </dgm:pt>
    <dgm:pt modelId="{3A6C4ABB-96EE-42AE-935E-8F922E94C596}" type="pres">
      <dgm:prSet presAssocID="{78C6265E-838E-4997-94AA-E6A630A11028}" presName="rootText" presStyleLbl="node1" presStyleIdx="0" presStyleCnt="3"/>
      <dgm:spPr/>
      <dgm:t>
        <a:bodyPr/>
        <a:lstStyle/>
        <a:p>
          <a:endParaRPr lang="ro-RO"/>
        </a:p>
      </dgm:t>
    </dgm:pt>
    <dgm:pt modelId="{6D975EFD-7C78-4E32-82BC-B108653F9CCF}" type="pres">
      <dgm:prSet presAssocID="{78C6265E-838E-4997-94AA-E6A630A11028}" presName="rootConnector" presStyleLbl="node1" presStyleIdx="0" presStyleCnt="3"/>
      <dgm:spPr/>
      <dgm:t>
        <a:bodyPr/>
        <a:lstStyle/>
        <a:p>
          <a:endParaRPr lang="ro-RO"/>
        </a:p>
      </dgm:t>
    </dgm:pt>
    <dgm:pt modelId="{02B5E267-7D41-4E22-88F3-BB7E0961E457}" type="pres">
      <dgm:prSet presAssocID="{78C6265E-838E-4997-94AA-E6A630A11028}" presName="childShape" presStyleCnt="0"/>
      <dgm:spPr/>
      <dgm:t>
        <a:bodyPr/>
        <a:lstStyle/>
        <a:p>
          <a:endParaRPr lang="ro-RO"/>
        </a:p>
      </dgm:t>
    </dgm:pt>
    <dgm:pt modelId="{D3B0D795-4A41-4A68-8EEC-055C01283467}" type="pres">
      <dgm:prSet presAssocID="{8C4FD15B-C2E0-4045-BF0E-01B068975759}" presName="Name13" presStyleLbl="parChTrans1D2" presStyleIdx="0" presStyleCnt="9"/>
      <dgm:spPr/>
      <dgm:t>
        <a:bodyPr/>
        <a:lstStyle/>
        <a:p>
          <a:endParaRPr lang="ro-RO"/>
        </a:p>
      </dgm:t>
    </dgm:pt>
    <dgm:pt modelId="{5067B81A-F6FC-4DF5-8737-8BFDDF551822}" type="pres">
      <dgm:prSet presAssocID="{2F92F6A9-33C0-478C-92C1-85E69CB606A2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FA17D1E-9506-4C55-8AD5-1EE4044487A9}" type="pres">
      <dgm:prSet presAssocID="{A79B17E0-3EB6-4C55-BBEB-81D3AFB6199B}" presName="Name13" presStyleLbl="parChTrans1D2" presStyleIdx="1" presStyleCnt="9"/>
      <dgm:spPr/>
      <dgm:t>
        <a:bodyPr/>
        <a:lstStyle/>
        <a:p>
          <a:endParaRPr lang="ro-RO"/>
        </a:p>
      </dgm:t>
    </dgm:pt>
    <dgm:pt modelId="{CEEF3234-9CFA-4BDC-9B85-48AB05479858}" type="pres">
      <dgm:prSet presAssocID="{E69215E8-FB18-44A2-BFE7-42AC6DF03EA9}" presName="childText" presStyleLbl="bgAcc1" presStyleIdx="1" presStyleCnt="9" custScaleX="14872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6322AB9-9966-4813-8884-F752DA8DB1CA}" type="pres">
      <dgm:prSet presAssocID="{48A60726-DDA2-4BE2-86E0-954A39910F11}" presName="Name13" presStyleLbl="parChTrans1D2" presStyleIdx="2" presStyleCnt="9"/>
      <dgm:spPr/>
      <dgm:t>
        <a:bodyPr/>
        <a:lstStyle/>
        <a:p>
          <a:endParaRPr lang="ro-RO"/>
        </a:p>
      </dgm:t>
    </dgm:pt>
    <dgm:pt modelId="{2B256A24-1121-45C0-9294-A3BB89DA2454}" type="pres">
      <dgm:prSet presAssocID="{84631094-B15B-43A3-8311-90CEF4873ECC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CC909614-426A-46BF-BB7D-755AEF44C281}" type="pres">
      <dgm:prSet presAssocID="{FFFF6A84-8E5E-4365-B572-8126DB8AFDA5}" presName="root" presStyleCnt="0"/>
      <dgm:spPr/>
      <dgm:t>
        <a:bodyPr/>
        <a:lstStyle/>
        <a:p>
          <a:endParaRPr lang="ro-RO"/>
        </a:p>
      </dgm:t>
    </dgm:pt>
    <dgm:pt modelId="{062769F8-6172-4686-8DC1-6869D4757970}" type="pres">
      <dgm:prSet presAssocID="{FFFF6A84-8E5E-4365-B572-8126DB8AFDA5}" presName="rootComposite" presStyleCnt="0"/>
      <dgm:spPr/>
      <dgm:t>
        <a:bodyPr/>
        <a:lstStyle/>
        <a:p>
          <a:endParaRPr lang="ro-RO"/>
        </a:p>
      </dgm:t>
    </dgm:pt>
    <dgm:pt modelId="{F6640A82-AB3E-40CB-97ED-F26452A0C7F7}" type="pres">
      <dgm:prSet presAssocID="{FFFF6A84-8E5E-4365-B572-8126DB8AFDA5}" presName="rootText" presStyleLbl="node1" presStyleIdx="1" presStyleCnt="3"/>
      <dgm:spPr/>
      <dgm:t>
        <a:bodyPr/>
        <a:lstStyle/>
        <a:p>
          <a:endParaRPr lang="ro-RO"/>
        </a:p>
      </dgm:t>
    </dgm:pt>
    <dgm:pt modelId="{2A0C282F-4966-4DE5-956B-92592CD71986}" type="pres">
      <dgm:prSet presAssocID="{FFFF6A84-8E5E-4365-B572-8126DB8AFDA5}" presName="rootConnector" presStyleLbl="node1" presStyleIdx="1" presStyleCnt="3"/>
      <dgm:spPr/>
      <dgm:t>
        <a:bodyPr/>
        <a:lstStyle/>
        <a:p>
          <a:endParaRPr lang="ro-RO"/>
        </a:p>
      </dgm:t>
    </dgm:pt>
    <dgm:pt modelId="{25334FC1-AFFC-4D8E-85EF-0B41C5C7FF71}" type="pres">
      <dgm:prSet presAssocID="{FFFF6A84-8E5E-4365-B572-8126DB8AFDA5}" presName="childShape" presStyleCnt="0"/>
      <dgm:spPr/>
      <dgm:t>
        <a:bodyPr/>
        <a:lstStyle/>
        <a:p>
          <a:endParaRPr lang="ro-RO"/>
        </a:p>
      </dgm:t>
    </dgm:pt>
    <dgm:pt modelId="{1AA9DFE4-8AD7-4969-99F8-38B450912C37}" type="pres">
      <dgm:prSet presAssocID="{AB468CC9-EA8C-4CCD-9064-0DC32AD9A684}" presName="Name13" presStyleLbl="parChTrans1D2" presStyleIdx="3" presStyleCnt="9"/>
      <dgm:spPr/>
      <dgm:t>
        <a:bodyPr/>
        <a:lstStyle/>
        <a:p>
          <a:endParaRPr lang="ro-RO"/>
        </a:p>
      </dgm:t>
    </dgm:pt>
    <dgm:pt modelId="{970F0C64-2C6B-40AF-8F0A-9A350CD64625}" type="pres">
      <dgm:prSet presAssocID="{65353C06-4AF9-43E5-82FF-34E08D27121C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F403ADFD-A4D6-4B90-9B5D-CC9081CDA86E}" type="pres">
      <dgm:prSet presAssocID="{FFD1A4C6-546F-47E4-8A07-AC3BAA93D0BD}" presName="Name13" presStyleLbl="parChTrans1D2" presStyleIdx="4" presStyleCnt="9"/>
      <dgm:spPr/>
      <dgm:t>
        <a:bodyPr/>
        <a:lstStyle/>
        <a:p>
          <a:endParaRPr lang="ro-RO"/>
        </a:p>
      </dgm:t>
    </dgm:pt>
    <dgm:pt modelId="{8B25FF17-5950-4E0F-8506-FFF9A8FD83C0}" type="pres">
      <dgm:prSet presAssocID="{E20E348E-DA3B-4B59-9554-2D3707CA4942}" presName="childText" presStyleLbl="bgAcc1" presStyleIdx="4" presStyleCnt="9" custScaleX="132383" custLinFactNeighborX="421" custLinFactNeighborY="11599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2097CCD5-B122-4B4B-8B77-6220E4781657}" type="pres">
      <dgm:prSet presAssocID="{71FB930A-2FDC-4308-974A-3332CB899A9E}" presName="Name13" presStyleLbl="parChTrans1D2" presStyleIdx="5" presStyleCnt="9"/>
      <dgm:spPr/>
      <dgm:t>
        <a:bodyPr/>
        <a:lstStyle/>
        <a:p>
          <a:endParaRPr lang="ro-RO"/>
        </a:p>
      </dgm:t>
    </dgm:pt>
    <dgm:pt modelId="{2CDF92FB-16D9-49BC-9137-94084093729C}" type="pres">
      <dgm:prSet presAssocID="{8287EFC8-EC63-4D3C-83F7-7F2731D2B413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4009D1D6-8E6E-492A-A171-E6C8EEFC48AC}" type="pres">
      <dgm:prSet presAssocID="{49792A6B-C336-4699-BDF1-FD852BE132BC}" presName="root" presStyleCnt="0"/>
      <dgm:spPr/>
      <dgm:t>
        <a:bodyPr/>
        <a:lstStyle/>
        <a:p>
          <a:endParaRPr lang="ro-RO"/>
        </a:p>
      </dgm:t>
    </dgm:pt>
    <dgm:pt modelId="{84D2CEAA-EEDB-4468-AFD7-45BD17A3F09A}" type="pres">
      <dgm:prSet presAssocID="{49792A6B-C336-4699-BDF1-FD852BE132BC}" presName="rootComposite" presStyleCnt="0"/>
      <dgm:spPr/>
      <dgm:t>
        <a:bodyPr/>
        <a:lstStyle/>
        <a:p>
          <a:endParaRPr lang="ro-RO"/>
        </a:p>
      </dgm:t>
    </dgm:pt>
    <dgm:pt modelId="{A33A44BD-8D67-4CAC-B48D-35C676199AAC}" type="pres">
      <dgm:prSet presAssocID="{49792A6B-C336-4699-BDF1-FD852BE132BC}" presName="rootText" presStyleLbl="node1" presStyleIdx="2" presStyleCnt="3"/>
      <dgm:spPr/>
      <dgm:t>
        <a:bodyPr/>
        <a:lstStyle/>
        <a:p>
          <a:endParaRPr lang="ro-RO"/>
        </a:p>
      </dgm:t>
    </dgm:pt>
    <dgm:pt modelId="{CCD944E2-962C-4C12-AC19-CD38229D4A22}" type="pres">
      <dgm:prSet presAssocID="{49792A6B-C336-4699-BDF1-FD852BE132BC}" presName="rootConnector" presStyleLbl="node1" presStyleIdx="2" presStyleCnt="3"/>
      <dgm:spPr/>
      <dgm:t>
        <a:bodyPr/>
        <a:lstStyle/>
        <a:p>
          <a:endParaRPr lang="ro-RO"/>
        </a:p>
      </dgm:t>
    </dgm:pt>
    <dgm:pt modelId="{53AE656D-D87F-434B-90F9-0C302DB8AC69}" type="pres">
      <dgm:prSet presAssocID="{49792A6B-C336-4699-BDF1-FD852BE132BC}" presName="childShape" presStyleCnt="0"/>
      <dgm:spPr/>
      <dgm:t>
        <a:bodyPr/>
        <a:lstStyle/>
        <a:p>
          <a:endParaRPr lang="ro-RO"/>
        </a:p>
      </dgm:t>
    </dgm:pt>
    <dgm:pt modelId="{754A5827-13E4-4223-9591-DDACABF87FA9}" type="pres">
      <dgm:prSet presAssocID="{F3142B6B-2337-4732-9661-D3E6C2895D75}" presName="Name13" presStyleLbl="parChTrans1D2" presStyleIdx="6" presStyleCnt="9"/>
      <dgm:spPr/>
      <dgm:t>
        <a:bodyPr/>
        <a:lstStyle/>
        <a:p>
          <a:endParaRPr lang="ro-RO"/>
        </a:p>
      </dgm:t>
    </dgm:pt>
    <dgm:pt modelId="{33E8D7F0-FC56-493E-9BAE-3C0FF4CC59C1}" type="pres">
      <dgm:prSet presAssocID="{C4B1844F-9BCC-44A0-B349-A284AF50A56D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E0592CAB-8E3F-4B7A-BC43-7B8D31195263}" type="pres">
      <dgm:prSet presAssocID="{7620C8C0-7256-4040-8586-E07974F065B2}" presName="Name13" presStyleLbl="parChTrans1D2" presStyleIdx="7" presStyleCnt="9"/>
      <dgm:spPr/>
      <dgm:t>
        <a:bodyPr/>
        <a:lstStyle/>
        <a:p>
          <a:endParaRPr lang="ro-RO"/>
        </a:p>
      </dgm:t>
    </dgm:pt>
    <dgm:pt modelId="{0E0F9011-7954-4C69-86C6-160BBA90F72C}" type="pres">
      <dgm:prSet presAssocID="{3460AADB-B1FE-4FBA-A603-535CB2F0E7B5}" presName="childText" presStyleLbl="bgAcc1" presStyleIdx="7" presStyleCnt="9" custScaleX="131578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774F492C-7EB9-4B5C-95D5-C69CB643E204}" type="pres">
      <dgm:prSet presAssocID="{F4FAB25D-6B33-48CE-9DCF-09E669C942A3}" presName="Name13" presStyleLbl="parChTrans1D2" presStyleIdx="8" presStyleCnt="9"/>
      <dgm:spPr/>
      <dgm:t>
        <a:bodyPr/>
        <a:lstStyle/>
        <a:p>
          <a:endParaRPr lang="ro-RO"/>
        </a:p>
      </dgm:t>
    </dgm:pt>
    <dgm:pt modelId="{532F60D7-AA1F-4497-9A7B-CDA7E4968C52}" type="pres">
      <dgm:prSet presAssocID="{61B6C479-998F-4A3A-9DAE-FAE3026631A2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4F87E47F-D864-4725-A649-2F1B56C80993}" type="presOf" srcId="{A79B17E0-3EB6-4C55-BBEB-81D3AFB6199B}" destId="{DFA17D1E-9506-4C55-8AD5-1EE4044487A9}" srcOrd="0" destOrd="0" presId="urn:microsoft.com/office/officeart/2005/8/layout/hierarchy3"/>
    <dgm:cxn modelId="{6D1EB9C5-E6F6-43C7-857A-4FE9414CE6B8}" type="presOf" srcId="{AB468CC9-EA8C-4CCD-9064-0DC32AD9A684}" destId="{1AA9DFE4-8AD7-4969-99F8-38B450912C37}" srcOrd="0" destOrd="0" presId="urn:microsoft.com/office/officeart/2005/8/layout/hierarchy3"/>
    <dgm:cxn modelId="{636C4355-917C-4C96-B093-CFEB4B64A75D}" type="presOf" srcId="{65353C06-4AF9-43E5-82FF-34E08D27121C}" destId="{970F0C64-2C6B-40AF-8F0A-9A350CD64625}" srcOrd="0" destOrd="0" presId="urn:microsoft.com/office/officeart/2005/8/layout/hierarchy3"/>
    <dgm:cxn modelId="{78807045-DCEB-498E-BB1E-7CE1899780FF}" type="presOf" srcId="{F4FAB25D-6B33-48CE-9DCF-09E669C942A3}" destId="{774F492C-7EB9-4B5C-95D5-C69CB643E204}" srcOrd="0" destOrd="0" presId="urn:microsoft.com/office/officeart/2005/8/layout/hierarchy3"/>
    <dgm:cxn modelId="{3095AA39-27E8-43D9-A29E-8910083C463F}" srcId="{4BDB8B3D-DA79-4A96-9943-AC23425F05CB}" destId="{78C6265E-838E-4997-94AA-E6A630A11028}" srcOrd="0" destOrd="0" parTransId="{FBFFBF39-3633-43AE-B9F1-52FF1D829B9B}" sibTransId="{71FC07D3-59A2-400F-AB8D-B6CD8E8870C5}"/>
    <dgm:cxn modelId="{9C26895B-AFB4-4282-A4DC-E783CC7D1734}" type="presOf" srcId="{61B6C479-998F-4A3A-9DAE-FAE3026631A2}" destId="{532F60D7-AA1F-4497-9A7B-CDA7E4968C52}" srcOrd="0" destOrd="0" presId="urn:microsoft.com/office/officeart/2005/8/layout/hierarchy3"/>
    <dgm:cxn modelId="{2AAD550E-2CE8-459F-A343-147632C9774A}" srcId="{78C6265E-838E-4997-94AA-E6A630A11028}" destId="{2F92F6A9-33C0-478C-92C1-85E69CB606A2}" srcOrd="0" destOrd="0" parTransId="{8C4FD15B-C2E0-4045-BF0E-01B068975759}" sibTransId="{9247CE22-F8CA-4A71-AD26-D7345C303BAF}"/>
    <dgm:cxn modelId="{FA339913-CA32-446B-AA84-607F721AB3B1}" srcId="{49792A6B-C336-4699-BDF1-FD852BE132BC}" destId="{61B6C479-998F-4A3A-9DAE-FAE3026631A2}" srcOrd="2" destOrd="0" parTransId="{F4FAB25D-6B33-48CE-9DCF-09E669C942A3}" sibTransId="{FDB6D665-BF97-478E-A4EB-8A4A15A71A07}"/>
    <dgm:cxn modelId="{0E69CE78-95B9-4A3A-8F18-5045476A11BC}" srcId="{49792A6B-C336-4699-BDF1-FD852BE132BC}" destId="{3460AADB-B1FE-4FBA-A603-535CB2F0E7B5}" srcOrd="1" destOrd="0" parTransId="{7620C8C0-7256-4040-8586-E07974F065B2}" sibTransId="{3FDF42A3-2D8D-4FBD-9DDE-4504A2CCE97F}"/>
    <dgm:cxn modelId="{15B3929B-76D0-41A4-B184-BE40CA80732E}" type="presOf" srcId="{FFFF6A84-8E5E-4365-B572-8126DB8AFDA5}" destId="{2A0C282F-4966-4DE5-956B-92592CD71986}" srcOrd="1" destOrd="0" presId="urn:microsoft.com/office/officeart/2005/8/layout/hierarchy3"/>
    <dgm:cxn modelId="{EA1C5BCD-18D3-4759-B18D-156799A0A92A}" type="presOf" srcId="{78C6265E-838E-4997-94AA-E6A630A11028}" destId="{3A6C4ABB-96EE-42AE-935E-8F922E94C596}" srcOrd="0" destOrd="0" presId="urn:microsoft.com/office/officeart/2005/8/layout/hierarchy3"/>
    <dgm:cxn modelId="{8FB86838-D3AD-4AA1-BD1E-539F3C3A02AF}" type="presOf" srcId="{8C4FD15B-C2E0-4045-BF0E-01B068975759}" destId="{D3B0D795-4A41-4A68-8EEC-055C01283467}" srcOrd="0" destOrd="0" presId="urn:microsoft.com/office/officeart/2005/8/layout/hierarchy3"/>
    <dgm:cxn modelId="{3B7A9A3A-29E1-4C82-B8C6-7A58008D8FA4}" type="presOf" srcId="{2F92F6A9-33C0-478C-92C1-85E69CB606A2}" destId="{5067B81A-F6FC-4DF5-8737-8BFDDF551822}" srcOrd="0" destOrd="0" presId="urn:microsoft.com/office/officeart/2005/8/layout/hierarchy3"/>
    <dgm:cxn modelId="{44686C4E-F115-4534-BA7D-EF0C055EB6F8}" type="presOf" srcId="{E20E348E-DA3B-4B59-9554-2D3707CA4942}" destId="{8B25FF17-5950-4E0F-8506-FFF9A8FD83C0}" srcOrd="0" destOrd="0" presId="urn:microsoft.com/office/officeart/2005/8/layout/hierarchy3"/>
    <dgm:cxn modelId="{E785EE01-43B1-4351-AAE2-D7B164AB8624}" srcId="{FFFF6A84-8E5E-4365-B572-8126DB8AFDA5}" destId="{65353C06-4AF9-43E5-82FF-34E08D27121C}" srcOrd="0" destOrd="0" parTransId="{AB468CC9-EA8C-4CCD-9064-0DC32AD9A684}" sibTransId="{5C7D35B3-EFDD-4A67-A50A-382E40A7BE10}"/>
    <dgm:cxn modelId="{9BA0AFE0-9E85-4873-8AC4-C9117A6FCFCB}" type="presOf" srcId="{FFD1A4C6-546F-47E4-8A07-AC3BAA93D0BD}" destId="{F403ADFD-A4D6-4B90-9B5D-CC9081CDA86E}" srcOrd="0" destOrd="0" presId="urn:microsoft.com/office/officeart/2005/8/layout/hierarchy3"/>
    <dgm:cxn modelId="{A78CB71B-EB29-4F7F-817C-4AA166177A48}" type="presOf" srcId="{8287EFC8-EC63-4D3C-83F7-7F2731D2B413}" destId="{2CDF92FB-16D9-49BC-9137-94084093729C}" srcOrd="0" destOrd="0" presId="urn:microsoft.com/office/officeart/2005/8/layout/hierarchy3"/>
    <dgm:cxn modelId="{215F663B-5EAE-4B49-A3D5-1FA197E7BA99}" type="presOf" srcId="{3460AADB-B1FE-4FBA-A603-535CB2F0E7B5}" destId="{0E0F9011-7954-4C69-86C6-160BBA90F72C}" srcOrd="0" destOrd="0" presId="urn:microsoft.com/office/officeart/2005/8/layout/hierarchy3"/>
    <dgm:cxn modelId="{95479194-2687-45E7-84B8-9E2CA28603AE}" type="presOf" srcId="{4BDB8B3D-DA79-4A96-9943-AC23425F05CB}" destId="{9710D1DE-8D76-4ACE-AC8F-723203593C51}" srcOrd="0" destOrd="0" presId="urn:microsoft.com/office/officeart/2005/8/layout/hierarchy3"/>
    <dgm:cxn modelId="{859E3A56-B97D-476A-BEB5-3CCC09849178}" type="presOf" srcId="{84631094-B15B-43A3-8311-90CEF4873ECC}" destId="{2B256A24-1121-45C0-9294-A3BB89DA2454}" srcOrd="0" destOrd="0" presId="urn:microsoft.com/office/officeart/2005/8/layout/hierarchy3"/>
    <dgm:cxn modelId="{4DCB8CF3-C4A4-402C-9C4C-61B5DA725063}" srcId="{78C6265E-838E-4997-94AA-E6A630A11028}" destId="{84631094-B15B-43A3-8311-90CEF4873ECC}" srcOrd="2" destOrd="0" parTransId="{48A60726-DDA2-4BE2-86E0-954A39910F11}" sibTransId="{02CF85EC-F07F-40EC-A5C8-396DC23E92E0}"/>
    <dgm:cxn modelId="{5EE34497-61B3-46AB-B152-527F2B44C4AF}" srcId="{FFFF6A84-8E5E-4365-B572-8126DB8AFDA5}" destId="{8287EFC8-EC63-4D3C-83F7-7F2731D2B413}" srcOrd="2" destOrd="0" parTransId="{71FB930A-2FDC-4308-974A-3332CB899A9E}" sibTransId="{B866DD42-35A5-4DC9-996C-17B9D2E957EB}"/>
    <dgm:cxn modelId="{E7A2F771-CE2A-4644-A86C-839ED591A3FA}" type="presOf" srcId="{F3142B6B-2337-4732-9661-D3E6C2895D75}" destId="{754A5827-13E4-4223-9591-DDACABF87FA9}" srcOrd="0" destOrd="0" presId="urn:microsoft.com/office/officeart/2005/8/layout/hierarchy3"/>
    <dgm:cxn modelId="{1CBF4970-E147-4906-A5FA-1F161788F9EA}" srcId="{78C6265E-838E-4997-94AA-E6A630A11028}" destId="{E69215E8-FB18-44A2-BFE7-42AC6DF03EA9}" srcOrd="1" destOrd="0" parTransId="{A79B17E0-3EB6-4C55-BBEB-81D3AFB6199B}" sibTransId="{1342B005-633D-42EA-A1E7-91597284573B}"/>
    <dgm:cxn modelId="{D916A839-DB53-46D7-AA5E-3E7D0BF60FD3}" type="presOf" srcId="{FFFF6A84-8E5E-4365-B572-8126DB8AFDA5}" destId="{F6640A82-AB3E-40CB-97ED-F26452A0C7F7}" srcOrd="0" destOrd="0" presId="urn:microsoft.com/office/officeart/2005/8/layout/hierarchy3"/>
    <dgm:cxn modelId="{0FC96A3A-AD58-41C3-8BCD-D8A20FFB6DAB}" type="presOf" srcId="{71FB930A-2FDC-4308-974A-3332CB899A9E}" destId="{2097CCD5-B122-4B4B-8B77-6220E4781657}" srcOrd="0" destOrd="0" presId="urn:microsoft.com/office/officeart/2005/8/layout/hierarchy3"/>
    <dgm:cxn modelId="{E02B7DA3-EB72-468C-BE27-97283DA71F75}" type="presOf" srcId="{E69215E8-FB18-44A2-BFE7-42AC6DF03EA9}" destId="{CEEF3234-9CFA-4BDC-9B85-48AB05479858}" srcOrd="0" destOrd="0" presId="urn:microsoft.com/office/officeart/2005/8/layout/hierarchy3"/>
    <dgm:cxn modelId="{D7CB6682-FC86-4E63-B4B9-257A92D9C393}" type="presOf" srcId="{49792A6B-C336-4699-BDF1-FD852BE132BC}" destId="{CCD944E2-962C-4C12-AC19-CD38229D4A22}" srcOrd="1" destOrd="0" presId="urn:microsoft.com/office/officeart/2005/8/layout/hierarchy3"/>
    <dgm:cxn modelId="{4EAC25F6-F615-45FF-9305-1E9EFD88923C}" srcId="{FFFF6A84-8E5E-4365-B572-8126DB8AFDA5}" destId="{E20E348E-DA3B-4B59-9554-2D3707CA4942}" srcOrd="1" destOrd="0" parTransId="{FFD1A4C6-546F-47E4-8A07-AC3BAA93D0BD}" sibTransId="{7A88C5D9-BBFE-49E0-89C4-6A223D0D987F}"/>
    <dgm:cxn modelId="{A9196C19-57A6-40FB-85B2-2EC8DB7460C8}" type="presOf" srcId="{49792A6B-C336-4699-BDF1-FD852BE132BC}" destId="{A33A44BD-8D67-4CAC-B48D-35C676199AAC}" srcOrd="0" destOrd="0" presId="urn:microsoft.com/office/officeart/2005/8/layout/hierarchy3"/>
    <dgm:cxn modelId="{39A97B31-9004-4477-9485-778A6D5E5BE1}" srcId="{49792A6B-C336-4699-BDF1-FD852BE132BC}" destId="{C4B1844F-9BCC-44A0-B349-A284AF50A56D}" srcOrd="0" destOrd="0" parTransId="{F3142B6B-2337-4732-9661-D3E6C2895D75}" sibTransId="{0EB9573D-6DC2-4E08-91DA-5E5206E95ED4}"/>
    <dgm:cxn modelId="{E331433A-7C5A-45ED-99F9-C1AA335E5744}" srcId="{4BDB8B3D-DA79-4A96-9943-AC23425F05CB}" destId="{FFFF6A84-8E5E-4365-B572-8126DB8AFDA5}" srcOrd="1" destOrd="0" parTransId="{7A6FB34E-30B3-4D3C-A0D6-814D1BD432EB}" sibTransId="{40F1E709-B67D-4EE5-8AD5-58C1F424FFFA}"/>
    <dgm:cxn modelId="{3A5595BF-0D0A-4925-A60F-681042A26E03}" type="presOf" srcId="{C4B1844F-9BCC-44A0-B349-A284AF50A56D}" destId="{33E8D7F0-FC56-493E-9BAE-3C0FF4CC59C1}" srcOrd="0" destOrd="0" presId="urn:microsoft.com/office/officeart/2005/8/layout/hierarchy3"/>
    <dgm:cxn modelId="{0A96ED86-E853-456E-B737-FAA135121765}" type="presOf" srcId="{48A60726-DDA2-4BE2-86E0-954A39910F11}" destId="{D6322AB9-9966-4813-8884-F752DA8DB1CA}" srcOrd="0" destOrd="0" presId="urn:microsoft.com/office/officeart/2005/8/layout/hierarchy3"/>
    <dgm:cxn modelId="{629C92CC-E1A7-4077-862B-1494EC565B59}" srcId="{4BDB8B3D-DA79-4A96-9943-AC23425F05CB}" destId="{49792A6B-C336-4699-BDF1-FD852BE132BC}" srcOrd="2" destOrd="0" parTransId="{412528DF-AE92-41B3-B03D-F63BB8F2FF63}" sibTransId="{0EBA60A7-445D-46FF-8D79-AE2839B1BEC6}"/>
    <dgm:cxn modelId="{BCC00012-8682-4C86-AE23-639376E1EC02}" type="presOf" srcId="{78C6265E-838E-4997-94AA-E6A630A11028}" destId="{6D975EFD-7C78-4E32-82BC-B108653F9CCF}" srcOrd="1" destOrd="0" presId="urn:microsoft.com/office/officeart/2005/8/layout/hierarchy3"/>
    <dgm:cxn modelId="{B43245D8-E22C-4797-A2E3-0F1901B27DC0}" type="presOf" srcId="{7620C8C0-7256-4040-8586-E07974F065B2}" destId="{E0592CAB-8E3F-4B7A-BC43-7B8D31195263}" srcOrd="0" destOrd="0" presId="urn:microsoft.com/office/officeart/2005/8/layout/hierarchy3"/>
    <dgm:cxn modelId="{390F6026-A3BF-4820-89F3-0A11F95F14DF}" type="presParOf" srcId="{9710D1DE-8D76-4ACE-AC8F-723203593C51}" destId="{E83F3945-13EC-40B4-B0C7-A562AA8A7E4C}" srcOrd="0" destOrd="0" presId="urn:microsoft.com/office/officeart/2005/8/layout/hierarchy3"/>
    <dgm:cxn modelId="{6BAA93B4-B81C-4131-A021-B98AF54149FC}" type="presParOf" srcId="{E83F3945-13EC-40B4-B0C7-A562AA8A7E4C}" destId="{E4F696C9-128B-43C5-876D-8F58D05FC9A6}" srcOrd="0" destOrd="0" presId="urn:microsoft.com/office/officeart/2005/8/layout/hierarchy3"/>
    <dgm:cxn modelId="{E129DD0C-0835-404B-834B-E5C87D03A8B7}" type="presParOf" srcId="{E4F696C9-128B-43C5-876D-8F58D05FC9A6}" destId="{3A6C4ABB-96EE-42AE-935E-8F922E94C596}" srcOrd="0" destOrd="0" presId="urn:microsoft.com/office/officeart/2005/8/layout/hierarchy3"/>
    <dgm:cxn modelId="{B19ED3AD-10AB-4D7C-9DF3-EE7733C16262}" type="presParOf" srcId="{E4F696C9-128B-43C5-876D-8F58D05FC9A6}" destId="{6D975EFD-7C78-4E32-82BC-B108653F9CCF}" srcOrd="1" destOrd="0" presId="urn:microsoft.com/office/officeart/2005/8/layout/hierarchy3"/>
    <dgm:cxn modelId="{970CC92D-9B2B-4B0D-9140-BCC0BA894DB6}" type="presParOf" srcId="{E83F3945-13EC-40B4-B0C7-A562AA8A7E4C}" destId="{02B5E267-7D41-4E22-88F3-BB7E0961E457}" srcOrd="1" destOrd="0" presId="urn:microsoft.com/office/officeart/2005/8/layout/hierarchy3"/>
    <dgm:cxn modelId="{BF7ABDD3-5566-49B1-B2EF-87ECF10AF0C2}" type="presParOf" srcId="{02B5E267-7D41-4E22-88F3-BB7E0961E457}" destId="{D3B0D795-4A41-4A68-8EEC-055C01283467}" srcOrd="0" destOrd="0" presId="urn:microsoft.com/office/officeart/2005/8/layout/hierarchy3"/>
    <dgm:cxn modelId="{5AE7A1EB-0CD2-4BB8-AFC9-DB37064A61AB}" type="presParOf" srcId="{02B5E267-7D41-4E22-88F3-BB7E0961E457}" destId="{5067B81A-F6FC-4DF5-8737-8BFDDF551822}" srcOrd="1" destOrd="0" presId="urn:microsoft.com/office/officeart/2005/8/layout/hierarchy3"/>
    <dgm:cxn modelId="{9908BF7F-F0E9-4CF8-93CB-D1654B008202}" type="presParOf" srcId="{02B5E267-7D41-4E22-88F3-BB7E0961E457}" destId="{DFA17D1E-9506-4C55-8AD5-1EE4044487A9}" srcOrd="2" destOrd="0" presId="urn:microsoft.com/office/officeart/2005/8/layout/hierarchy3"/>
    <dgm:cxn modelId="{E7D27FCD-9708-453F-991C-731EFE5C927E}" type="presParOf" srcId="{02B5E267-7D41-4E22-88F3-BB7E0961E457}" destId="{CEEF3234-9CFA-4BDC-9B85-48AB05479858}" srcOrd="3" destOrd="0" presId="urn:microsoft.com/office/officeart/2005/8/layout/hierarchy3"/>
    <dgm:cxn modelId="{B0253EA7-550B-4753-9DC8-490844F2EBED}" type="presParOf" srcId="{02B5E267-7D41-4E22-88F3-BB7E0961E457}" destId="{D6322AB9-9966-4813-8884-F752DA8DB1CA}" srcOrd="4" destOrd="0" presId="urn:microsoft.com/office/officeart/2005/8/layout/hierarchy3"/>
    <dgm:cxn modelId="{1398CA3A-1DCC-4A84-8D56-4755A28C329C}" type="presParOf" srcId="{02B5E267-7D41-4E22-88F3-BB7E0961E457}" destId="{2B256A24-1121-45C0-9294-A3BB89DA2454}" srcOrd="5" destOrd="0" presId="urn:microsoft.com/office/officeart/2005/8/layout/hierarchy3"/>
    <dgm:cxn modelId="{F10643EB-105B-45B0-8C88-61C7CE6E1935}" type="presParOf" srcId="{9710D1DE-8D76-4ACE-AC8F-723203593C51}" destId="{CC909614-426A-46BF-BB7D-755AEF44C281}" srcOrd="1" destOrd="0" presId="urn:microsoft.com/office/officeart/2005/8/layout/hierarchy3"/>
    <dgm:cxn modelId="{81116B27-A178-44EA-A583-142E21464044}" type="presParOf" srcId="{CC909614-426A-46BF-BB7D-755AEF44C281}" destId="{062769F8-6172-4686-8DC1-6869D4757970}" srcOrd="0" destOrd="0" presId="urn:microsoft.com/office/officeart/2005/8/layout/hierarchy3"/>
    <dgm:cxn modelId="{7AF38B88-1DE0-452E-850F-4AE402BF095F}" type="presParOf" srcId="{062769F8-6172-4686-8DC1-6869D4757970}" destId="{F6640A82-AB3E-40CB-97ED-F26452A0C7F7}" srcOrd="0" destOrd="0" presId="urn:microsoft.com/office/officeart/2005/8/layout/hierarchy3"/>
    <dgm:cxn modelId="{5574B375-54A2-4FDD-9BE6-7F9A16A458AA}" type="presParOf" srcId="{062769F8-6172-4686-8DC1-6869D4757970}" destId="{2A0C282F-4966-4DE5-956B-92592CD71986}" srcOrd="1" destOrd="0" presId="urn:microsoft.com/office/officeart/2005/8/layout/hierarchy3"/>
    <dgm:cxn modelId="{9F46E009-43E2-49ED-B47D-36A6BABE7538}" type="presParOf" srcId="{CC909614-426A-46BF-BB7D-755AEF44C281}" destId="{25334FC1-AFFC-4D8E-85EF-0B41C5C7FF71}" srcOrd="1" destOrd="0" presId="urn:microsoft.com/office/officeart/2005/8/layout/hierarchy3"/>
    <dgm:cxn modelId="{C146CA56-61D4-4F43-BBF3-A16D812B9BAD}" type="presParOf" srcId="{25334FC1-AFFC-4D8E-85EF-0B41C5C7FF71}" destId="{1AA9DFE4-8AD7-4969-99F8-38B450912C37}" srcOrd="0" destOrd="0" presId="urn:microsoft.com/office/officeart/2005/8/layout/hierarchy3"/>
    <dgm:cxn modelId="{4B3939CF-F851-4F95-B07B-4F3E3CDD6CCD}" type="presParOf" srcId="{25334FC1-AFFC-4D8E-85EF-0B41C5C7FF71}" destId="{970F0C64-2C6B-40AF-8F0A-9A350CD64625}" srcOrd="1" destOrd="0" presId="urn:microsoft.com/office/officeart/2005/8/layout/hierarchy3"/>
    <dgm:cxn modelId="{6AD23BFB-B432-4123-B70E-F4E979EDEAD3}" type="presParOf" srcId="{25334FC1-AFFC-4D8E-85EF-0B41C5C7FF71}" destId="{F403ADFD-A4D6-4B90-9B5D-CC9081CDA86E}" srcOrd="2" destOrd="0" presId="urn:microsoft.com/office/officeart/2005/8/layout/hierarchy3"/>
    <dgm:cxn modelId="{AFAA3163-9F6A-47B2-8E8C-87FDFE604DD5}" type="presParOf" srcId="{25334FC1-AFFC-4D8E-85EF-0B41C5C7FF71}" destId="{8B25FF17-5950-4E0F-8506-FFF9A8FD83C0}" srcOrd="3" destOrd="0" presId="urn:microsoft.com/office/officeart/2005/8/layout/hierarchy3"/>
    <dgm:cxn modelId="{4688D507-A622-4E78-A975-9AFDD2817B1B}" type="presParOf" srcId="{25334FC1-AFFC-4D8E-85EF-0B41C5C7FF71}" destId="{2097CCD5-B122-4B4B-8B77-6220E4781657}" srcOrd="4" destOrd="0" presId="urn:microsoft.com/office/officeart/2005/8/layout/hierarchy3"/>
    <dgm:cxn modelId="{7601D755-5794-4FFD-8342-A0C590DBB1E6}" type="presParOf" srcId="{25334FC1-AFFC-4D8E-85EF-0B41C5C7FF71}" destId="{2CDF92FB-16D9-49BC-9137-94084093729C}" srcOrd="5" destOrd="0" presId="urn:microsoft.com/office/officeart/2005/8/layout/hierarchy3"/>
    <dgm:cxn modelId="{8E7D23F4-C6F9-48EB-A697-5082FA78F3F5}" type="presParOf" srcId="{9710D1DE-8D76-4ACE-AC8F-723203593C51}" destId="{4009D1D6-8E6E-492A-A171-E6C8EEFC48AC}" srcOrd="2" destOrd="0" presId="urn:microsoft.com/office/officeart/2005/8/layout/hierarchy3"/>
    <dgm:cxn modelId="{2C59A4DB-5D9C-49B7-BB19-5C0CD3E825E9}" type="presParOf" srcId="{4009D1D6-8E6E-492A-A171-E6C8EEFC48AC}" destId="{84D2CEAA-EEDB-4468-AFD7-45BD17A3F09A}" srcOrd="0" destOrd="0" presId="urn:microsoft.com/office/officeart/2005/8/layout/hierarchy3"/>
    <dgm:cxn modelId="{1E48C670-53BA-41D9-B39B-FD7B89E9760C}" type="presParOf" srcId="{84D2CEAA-EEDB-4468-AFD7-45BD17A3F09A}" destId="{A33A44BD-8D67-4CAC-B48D-35C676199AAC}" srcOrd="0" destOrd="0" presId="urn:microsoft.com/office/officeart/2005/8/layout/hierarchy3"/>
    <dgm:cxn modelId="{65E289AD-1A38-4D61-95BA-E96BFF624F0C}" type="presParOf" srcId="{84D2CEAA-EEDB-4468-AFD7-45BD17A3F09A}" destId="{CCD944E2-962C-4C12-AC19-CD38229D4A22}" srcOrd="1" destOrd="0" presId="urn:microsoft.com/office/officeart/2005/8/layout/hierarchy3"/>
    <dgm:cxn modelId="{B222D499-A14B-4BCD-A82F-91AFB1B5CF72}" type="presParOf" srcId="{4009D1D6-8E6E-492A-A171-E6C8EEFC48AC}" destId="{53AE656D-D87F-434B-90F9-0C302DB8AC69}" srcOrd="1" destOrd="0" presId="urn:microsoft.com/office/officeart/2005/8/layout/hierarchy3"/>
    <dgm:cxn modelId="{7CDBEEAE-003E-4D0E-8117-5D8022EEA06F}" type="presParOf" srcId="{53AE656D-D87F-434B-90F9-0C302DB8AC69}" destId="{754A5827-13E4-4223-9591-DDACABF87FA9}" srcOrd="0" destOrd="0" presId="urn:microsoft.com/office/officeart/2005/8/layout/hierarchy3"/>
    <dgm:cxn modelId="{EA39B4ED-BDFD-429F-A449-E08351FAA9B2}" type="presParOf" srcId="{53AE656D-D87F-434B-90F9-0C302DB8AC69}" destId="{33E8D7F0-FC56-493E-9BAE-3C0FF4CC59C1}" srcOrd="1" destOrd="0" presId="urn:microsoft.com/office/officeart/2005/8/layout/hierarchy3"/>
    <dgm:cxn modelId="{F754DD6A-DCCC-4055-8AFA-C4629A94F849}" type="presParOf" srcId="{53AE656D-D87F-434B-90F9-0C302DB8AC69}" destId="{E0592CAB-8E3F-4B7A-BC43-7B8D31195263}" srcOrd="2" destOrd="0" presId="urn:microsoft.com/office/officeart/2005/8/layout/hierarchy3"/>
    <dgm:cxn modelId="{17E2DCCB-01BA-4FA7-9D58-053862260717}" type="presParOf" srcId="{53AE656D-D87F-434B-90F9-0C302DB8AC69}" destId="{0E0F9011-7954-4C69-86C6-160BBA90F72C}" srcOrd="3" destOrd="0" presId="urn:microsoft.com/office/officeart/2005/8/layout/hierarchy3"/>
    <dgm:cxn modelId="{166C619E-7205-4A6C-8150-7C41418741DA}" type="presParOf" srcId="{53AE656D-D87F-434B-90F9-0C302DB8AC69}" destId="{774F492C-7EB9-4B5C-95D5-C69CB643E204}" srcOrd="4" destOrd="0" presId="urn:microsoft.com/office/officeart/2005/8/layout/hierarchy3"/>
    <dgm:cxn modelId="{2638761E-50C3-4E0C-A69E-30EBC564A92F}" type="presParOf" srcId="{53AE656D-D87F-434B-90F9-0C302DB8AC69}" destId="{532F60D7-AA1F-4497-9A7B-CDA7E4968C5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DEFB48-8713-41CC-9E69-A8A6E84576E9}" type="doc">
      <dgm:prSet loTypeId="urn:microsoft.com/office/officeart/2005/8/layout/hierarchy2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o-RO"/>
        </a:p>
      </dgm:t>
    </dgm:pt>
    <dgm:pt modelId="{78F7192A-FFAE-460E-8F21-5AC80B10A46D}">
      <dgm:prSet phldrT="[Text]"/>
      <dgm:spPr/>
      <dgm:t>
        <a:bodyPr/>
        <a:lstStyle/>
        <a:p>
          <a:r>
            <a:rPr lang="ro-RO" b="1" dirty="0" smtClean="0"/>
            <a:t>Din cei </a:t>
          </a:r>
          <a:r>
            <a:rPr lang="en-US" b="1" dirty="0" smtClean="0"/>
            <a:t>55</a:t>
          </a:r>
          <a:r>
            <a:rPr lang="ro-RO" b="1" dirty="0" smtClean="0"/>
            <a:t> de elevi din promoția curentă care au solicitat echivalarea probei</a:t>
          </a:r>
          <a:endParaRPr lang="ro-RO" dirty="0"/>
        </a:p>
      </dgm:t>
    </dgm:pt>
    <dgm:pt modelId="{3220EC28-636B-469C-B4CC-4333109E8F3E}" type="parTrans" cxnId="{6B00889D-EB57-4578-925D-09BA1365C874}">
      <dgm:prSet/>
      <dgm:spPr/>
      <dgm:t>
        <a:bodyPr/>
        <a:lstStyle/>
        <a:p>
          <a:endParaRPr lang="ro-RO"/>
        </a:p>
      </dgm:t>
    </dgm:pt>
    <dgm:pt modelId="{2423102F-72A0-4345-A7DC-7163D6EFA793}" type="sibTrans" cxnId="{6B00889D-EB57-4578-925D-09BA1365C874}">
      <dgm:prSet/>
      <dgm:spPr/>
      <dgm:t>
        <a:bodyPr/>
        <a:lstStyle/>
        <a:p>
          <a:endParaRPr lang="ro-RO"/>
        </a:p>
      </dgm:t>
    </dgm:pt>
    <dgm:pt modelId="{451F5D70-E0CF-4418-9E0C-15429D125AC2}">
      <dgm:prSet phldrT="[Text]"/>
      <dgm:spPr/>
      <dgm:t>
        <a:bodyPr/>
        <a:lstStyle/>
        <a:p>
          <a:r>
            <a:rPr lang="en-US" b="1" dirty="0" smtClean="0"/>
            <a:t>28</a:t>
          </a:r>
          <a:r>
            <a:rPr lang="ro-RO" b="1" dirty="0" smtClean="0"/>
            <a:t> de elevi cu certificatul ECDL COMPLET </a:t>
          </a:r>
          <a:r>
            <a:rPr lang="en-US" b="1" dirty="0" smtClean="0"/>
            <a:t> </a:t>
          </a:r>
        </a:p>
        <a:p>
          <a:r>
            <a:rPr lang="en-US" b="1" dirty="0" smtClean="0"/>
            <a:t>NIVEL EXPERIMENTAT</a:t>
          </a:r>
          <a:endParaRPr lang="ro-RO" dirty="0"/>
        </a:p>
      </dgm:t>
    </dgm:pt>
    <dgm:pt modelId="{FB5890F1-AD03-40B2-9D01-2BCCE4188618}" type="parTrans" cxnId="{20B874BB-5EF5-4BCA-84D8-BD54017851DE}">
      <dgm:prSet/>
      <dgm:spPr/>
      <dgm:t>
        <a:bodyPr/>
        <a:lstStyle/>
        <a:p>
          <a:endParaRPr lang="ro-RO"/>
        </a:p>
      </dgm:t>
    </dgm:pt>
    <dgm:pt modelId="{C3A68996-2151-4C1C-820E-74931453B50E}" type="sibTrans" cxnId="{20B874BB-5EF5-4BCA-84D8-BD54017851DE}">
      <dgm:prSet/>
      <dgm:spPr/>
      <dgm:t>
        <a:bodyPr/>
        <a:lstStyle/>
        <a:p>
          <a:endParaRPr lang="ro-RO"/>
        </a:p>
      </dgm:t>
    </dgm:pt>
    <dgm:pt modelId="{B4BD0DD3-B9DA-4111-878D-16BA4BE22866}">
      <dgm:prSet phldrT="[Text]"/>
      <dgm:spPr/>
      <dgm:t>
        <a:bodyPr/>
        <a:lstStyle/>
        <a:p>
          <a:r>
            <a:rPr lang="en-US" dirty="0" smtClean="0"/>
            <a:t>12 </a:t>
          </a:r>
          <a:r>
            <a:rPr lang="en-US" dirty="0" err="1" smtClean="0"/>
            <a:t>elevi</a:t>
          </a:r>
          <a:r>
            <a:rPr lang="en-US" dirty="0" smtClean="0"/>
            <a:t> cu </a:t>
          </a:r>
          <a:r>
            <a:rPr lang="en-US" dirty="0" err="1" smtClean="0"/>
            <a:t>certificatul</a:t>
          </a:r>
          <a:r>
            <a:rPr lang="en-US" dirty="0" smtClean="0"/>
            <a:t> </a:t>
          </a:r>
          <a:r>
            <a:rPr lang="en-US" b="1" dirty="0" smtClean="0"/>
            <a:t>ECDL PROFIL BAC</a:t>
          </a:r>
        </a:p>
        <a:p>
          <a:r>
            <a:rPr lang="en-US" b="1" dirty="0" smtClean="0"/>
            <a:t>NIVEL EXPERIMENTAT</a:t>
          </a:r>
          <a:endParaRPr lang="ro-RO" dirty="0"/>
        </a:p>
      </dgm:t>
    </dgm:pt>
    <dgm:pt modelId="{3F2E41D4-30B3-4F42-A11D-19478D8B7A43}" type="parTrans" cxnId="{05835B81-A844-42B2-8C57-D86F41EAB9E0}">
      <dgm:prSet/>
      <dgm:spPr/>
      <dgm:t>
        <a:bodyPr/>
        <a:lstStyle/>
        <a:p>
          <a:endParaRPr lang="ro-RO"/>
        </a:p>
      </dgm:t>
    </dgm:pt>
    <dgm:pt modelId="{ABB74D92-D194-4635-8C96-F7026224E0EB}" type="sibTrans" cxnId="{05835B81-A844-42B2-8C57-D86F41EAB9E0}">
      <dgm:prSet/>
      <dgm:spPr/>
      <dgm:t>
        <a:bodyPr/>
        <a:lstStyle/>
        <a:p>
          <a:endParaRPr lang="ro-RO"/>
        </a:p>
      </dgm:t>
    </dgm:pt>
    <dgm:pt modelId="{F28202BC-C826-4DD5-A603-C15996708D73}">
      <dgm:prSet phldrT="[Text]"/>
      <dgm:spPr/>
      <dgm:t>
        <a:bodyPr/>
        <a:lstStyle/>
        <a:p>
          <a:r>
            <a:rPr lang="en-US" b="1" dirty="0" smtClean="0"/>
            <a:t>18</a:t>
          </a:r>
          <a:r>
            <a:rPr lang="ro-RO" b="1" dirty="0" smtClean="0"/>
            <a:t> elevi cu certificatul ECDL START </a:t>
          </a:r>
        </a:p>
        <a:p>
          <a:r>
            <a:rPr lang="ro-RO" b="1" dirty="0" smtClean="0"/>
            <a:t>NIVEL MEDIU</a:t>
          </a:r>
          <a:endParaRPr lang="ro-RO" dirty="0"/>
        </a:p>
      </dgm:t>
    </dgm:pt>
    <dgm:pt modelId="{DB0208B1-3E34-400C-A144-DE4DEA1B8A0D}" type="parTrans" cxnId="{80A9C808-090F-4B96-95F8-D5B8E127424C}">
      <dgm:prSet/>
      <dgm:spPr/>
      <dgm:t>
        <a:bodyPr/>
        <a:lstStyle/>
        <a:p>
          <a:endParaRPr lang="ro-RO"/>
        </a:p>
      </dgm:t>
    </dgm:pt>
    <dgm:pt modelId="{0AD54CA2-D7B3-4B04-A476-95723299C514}" type="sibTrans" cxnId="{80A9C808-090F-4B96-95F8-D5B8E127424C}">
      <dgm:prSet/>
      <dgm:spPr/>
      <dgm:t>
        <a:bodyPr/>
        <a:lstStyle/>
        <a:p>
          <a:endParaRPr lang="ro-RO"/>
        </a:p>
      </dgm:t>
    </dgm:pt>
    <dgm:pt modelId="{6514A503-57B2-4DD5-977D-BF697F5BF53C}" type="pres">
      <dgm:prSet presAssocID="{6ADEFB48-8713-41CC-9E69-A8A6E84576E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77AAEA2-C6A7-43B5-A37D-BB4D73EEE030}" type="pres">
      <dgm:prSet presAssocID="{78F7192A-FFAE-460E-8F21-5AC80B10A46D}" presName="root1" presStyleCnt="0"/>
      <dgm:spPr/>
    </dgm:pt>
    <dgm:pt modelId="{29951D77-DF34-456F-B66E-4E3FD1E3951B}" type="pres">
      <dgm:prSet presAssocID="{78F7192A-FFAE-460E-8F21-5AC80B10A46D}" presName="LevelOneTextNode" presStyleLbl="node0" presStyleIdx="0" presStyleCnt="1" custScaleX="130097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9F0968E1-B399-4421-ABC8-C23B8FA44E38}" type="pres">
      <dgm:prSet presAssocID="{78F7192A-FFAE-460E-8F21-5AC80B10A46D}" presName="level2hierChild" presStyleCnt="0"/>
      <dgm:spPr/>
    </dgm:pt>
    <dgm:pt modelId="{CD5DF6D9-4D28-4BC7-8D7A-F1EBDE564327}" type="pres">
      <dgm:prSet presAssocID="{FB5890F1-AD03-40B2-9D01-2BCCE4188618}" presName="conn2-1" presStyleLbl="parChTrans1D2" presStyleIdx="0" presStyleCnt="3"/>
      <dgm:spPr/>
      <dgm:t>
        <a:bodyPr/>
        <a:lstStyle/>
        <a:p>
          <a:endParaRPr lang="hu-HU"/>
        </a:p>
      </dgm:t>
    </dgm:pt>
    <dgm:pt modelId="{6601F496-CB16-466D-B65D-5F1D3BDD17A9}" type="pres">
      <dgm:prSet presAssocID="{FB5890F1-AD03-40B2-9D01-2BCCE4188618}" presName="connTx" presStyleLbl="parChTrans1D2" presStyleIdx="0" presStyleCnt="3"/>
      <dgm:spPr/>
      <dgm:t>
        <a:bodyPr/>
        <a:lstStyle/>
        <a:p>
          <a:endParaRPr lang="hu-HU"/>
        </a:p>
      </dgm:t>
    </dgm:pt>
    <dgm:pt modelId="{45BA63B9-3D5F-467E-A96B-CF47FEFD35DC}" type="pres">
      <dgm:prSet presAssocID="{451F5D70-E0CF-4418-9E0C-15429D125AC2}" presName="root2" presStyleCnt="0"/>
      <dgm:spPr/>
    </dgm:pt>
    <dgm:pt modelId="{66F2CD44-07EB-4B5D-9CCB-C41FC258ACF8}" type="pres">
      <dgm:prSet presAssocID="{451F5D70-E0CF-4418-9E0C-15429D125AC2}" presName="LevelTwoTextNode" presStyleLbl="node2" presStyleIdx="0" presStyleCnt="3" custScaleX="124141" custLinFactX="4503" custLinFactNeighborX="100000" custLinFactNeighborY="-67474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430E855B-1A88-4963-8314-7D0280762B56}" type="pres">
      <dgm:prSet presAssocID="{451F5D70-E0CF-4418-9E0C-15429D125AC2}" presName="level3hierChild" presStyleCnt="0"/>
      <dgm:spPr/>
    </dgm:pt>
    <dgm:pt modelId="{AB690732-4A7D-45BD-83B4-52F3FF5485F1}" type="pres">
      <dgm:prSet presAssocID="{3F2E41D4-30B3-4F42-A11D-19478D8B7A43}" presName="conn2-1" presStyleLbl="parChTrans1D2" presStyleIdx="1" presStyleCnt="3"/>
      <dgm:spPr/>
      <dgm:t>
        <a:bodyPr/>
        <a:lstStyle/>
        <a:p>
          <a:endParaRPr lang="hu-HU"/>
        </a:p>
      </dgm:t>
    </dgm:pt>
    <dgm:pt modelId="{ACDB37F1-6744-4BDB-A96D-01F657BC4FBC}" type="pres">
      <dgm:prSet presAssocID="{3F2E41D4-30B3-4F42-A11D-19478D8B7A43}" presName="connTx" presStyleLbl="parChTrans1D2" presStyleIdx="1" presStyleCnt="3"/>
      <dgm:spPr/>
      <dgm:t>
        <a:bodyPr/>
        <a:lstStyle/>
        <a:p>
          <a:endParaRPr lang="hu-HU"/>
        </a:p>
      </dgm:t>
    </dgm:pt>
    <dgm:pt modelId="{F93F1D17-80DA-4CAE-8557-074616DB9EC1}" type="pres">
      <dgm:prSet presAssocID="{B4BD0DD3-B9DA-4111-878D-16BA4BE22866}" presName="root2" presStyleCnt="0"/>
      <dgm:spPr/>
    </dgm:pt>
    <dgm:pt modelId="{36C49903-945D-4A03-A048-253A2C28315A}" type="pres">
      <dgm:prSet presAssocID="{B4BD0DD3-B9DA-4111-878D-16BA4BE22866}" presName="LevelTwoTextNode" presStyleLbl="node2" presStyleIdx="1" presStyleCnt="3" custScaleX="132367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9BA279BB-4B98-4FD7-B3F3-2A76EC28E260}" type="pres">
      <dgm:prSet presAssocID="{B4BD0DD3-B9DA-4111-878D-16BA4BE22866}" presName="level3hierChild" presStyleCnt="0"/>
      <dgm:spPr/>
    </dgm:pt>
    <dgm:pt modelId="{D67AC492-B411-4275-8493-8CBA7562EE82}" type="pres">
      <dgm:prSet presAssocID="{DB0208B1-3E34-400C-A144-DE4DEA1B8A0D}" presName="conn2-1" presStyleLbl="parChTrans1D2" presStyleIdx="2" presStyleCnt="3"/>
      <dgm:spPr/>
      <dgm:t>
        <a:bodyPr/>
        <a:lstStyle/>
        <a:p>
          <a:endParaRPr lang="hu-HU"/>
        </a:p>
      </dgm:t>
    </dgm:pt>
    <dgm:pt modelId="{3698A6BA-FA81-4F79-87AF-27472D93F30C}" type="pres">
      <dgm:prSet presAssocID="{DB0208B1-3E34-400C-A144-DE4DEA1B8A0D}" presName="connTx" presStyleLbl="parChTrans1D2" presStyleIdx="2" presStyleCnt="3"/>
      <dgm:spPr/>
      <dgm:t>
        <a:bodyPr/>
        <a:lstStyle/>
        <a:p>
          <a:endParaRPr lang="hu-HU"/>
        </a:p>
      </dgm:t>
    </dgm:pt>
    <dgm:pt modelId="{1F105FE3-B6E7-4F87-98F7-9B378B3795E7}" type="pres">
      <dgm:prSet presAssocID="{F28202BC-C826-4DD5-A603-C15996708D73}" presName="root2" presStyleCnt="0"/>
      <dgm:spPr/>
    </dgm:pt>
    <dgm:pt modelId="{DF9A783B-1CAF-4799-B9A6-DE164AE141E9}" type="pres">
      <dgm:prSet presAssocID="{F28202BC-C826-4DD5-A603-C15996708D73}" presName="LevelTwoTextNode" presStyleLbl="node2" presStyleIdx="2" presStyleCnt="3" custLinFactNeighborX="20485" custLinFactNeighborY="5234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292BC55C-18D4-4EB3-9BFA-F33D8DFF7830}" type="pres">
      <dgm:prSet presAssocID="{F28202BC-C826-4DD5-A603-C15996708D73}" presName="level3hierChild" presStyleCnt="0"/>
      <dgm:spPr/>
    </dgm:pt>
  </dgm:ptLst>
  <dgm:cxnLst>
    <dgm:cxn modelId="{05835B81-A844-42B2-8C57-D86F41EAB9E0}" srcId="{78F7192A-FFAE-460E-8F21-5AC80B10A46D}" destId="{B4BD0DD3-B9DA-4111-878D-16BA4BE22866}" srcOrd="1" destOrd="0" parTransId="{3F2E41D4-30B3-4F42-A11D-19478D8B7A43}" sibTransId="{ABB74D92-D194-4635-8C96-F7026224E0EB}"/>
    <dgm:cxn modelId="{20B874BB-5EF5-4BCA-84D8-BD54017851DE}" srcId="{78F7192A-FFAE-460E-8F21-5AC80B10A46D}" destId="{451F5D70-E0CF-4418-9E0C-15429D125AC2}" srcOrd="0" destOrd="0" parTransId="{FB5890F1-AD03-40B2-9D01-2BCCE4188618}" sibTransId="{C3A68996-2151-4C1C-820E-74931453B50E}"/>
    <dgm:cxn modelId="{0AC19BBC-5676-4A0F-AFB2-03FC2B3748F9}" type="presOf" srcId="{DB0208B1-3E34-400C-A144-DE4DEA1B8A0D}" destId="{D67AC492-B411-4275-8493-8CBA7562EE82}" srcOrd="0" destOrd="0" presId="urn:microsoft.com/office/officeart/2005/8/layout/hierarchy2"/>
    <dgm:cxn modelId="{2633A9C1-A395-47F1-BB5A-8233A18592BB}" type="presOf" srcId="{6ADEFB48-8713-41CC-9E69-A8A6E84576E9}" destId="{6514A503-57B2-4DD5-977D-BF697F5BF53C}" srcOrd="0" destOrd="0" presId="urn:microsoft.com/office/officeart/2005/8/layout/hierarchy2"/>
    <dgm:cxn modelId="{7B27A9BE-574E-4727-9ACE-C98DACE2AB1B}" type="presOf" srcId="{F28202BC-C826-4DD5-A603-C15996708D73}" destId="{DF9A783B-1CAF-4799-B9A6-DE164AE141E9}" srcOrd="0" destOrd="0" presId="urn:microsoft.com/office/officeart/2005/8/layout/hierarchy2"/>
    <dgm:cxn modelId="{EFC3B586-566B-4890-875E-A7BBB86CD219}" type="presOf" srcId="{DB0208B1-3E34-400C-A144-DE4DEA1B8A0D}" destId="{3698A6BA-FA81-4F79-87AF-27472D93F30C}" srcOrd="1" destOrd="0" presId="urn:microsoft.com/office/officeart/2005/8/layout/hierarchy2"/>
    <dgm:cxn modelId="{12B53998-8C4B-464A-9888-D6E8FB62C908}" type="presOf" srcId="{451F5D70-E0CF-4418-9E0C-15429D125AC2}" destId="{66F2CD44-07EB-4B5D-9CCB-C41FC258ACF8}" srcOrd="0" destOrd="0" presId="urn:microsoft.com/office/officeart/2005/8/layout/hierarchy2"/>
    <dgm:cxn modelId="{08C18586-1E6A-4B46-8348-77B283B3C3AF}" type="presOf" srcId="{FB5890F1-AD03-40B2-9D01-2BCCE4188618}" destId="{6601F496-CB16-466D-B65D-5F1D3BDD17A9}" srcOrd="1" destOrd="0" presId="urn:microsoft.com/office/officeart/2005/8/layout/hierarchy2"/>
    <dgm:cxn modelId="{6B00889D-EB57-4578-925D-09BA1365C874}" srcId="{6ADEFB48-8713-41CC-9E69-A8A6E84576E9}" destId="{78F7192A-FFAE-460E-8F21-5AC80B10A46D}" srcOrd="0" destOrd="0" parTransId="{3220EC28-636B-469C-B4CC-4333109E8F3E}" sibTransId="{2423102F-72A0-4345-A7DC-7163D6EFA793}"/>
    <dgm:cxn modelId="{FED7271B-2452-4353-9381-D01002510C5D}" type="presOf" srcId="{78F7192A-FFAE-460E-8F21-5AC80B10A46D}" destId="{29951D77-DF34-456F-B66E-4E3FD1E3951B}" srcOrd="0" destOrd="0" presId="urn:microsoft.com/office/officeart/2005/8/layout/hierarchy2"/>
    <dgm:cxn modelId="{C3180A31-A898-454A-980C-25855211BCA1}" type="presOf" srcId="{3F2E41D4-30B3-4F42-A11D-19478D8B7A43}" destId="{AB690732-4A7D-45BD-83B4-52F3FF5485F1}" srcOrd="0" destOrd="0" presId="urn:microsoft.com/office/officeart/2005/8/layout/hierarchy2"/>
    <dgm:cxn modelId="{80A9C808-090F-4B96-95F8-D5B8E127424C}" srcId="{78F7192A-FFAE-460E-8F21-5AC80B10A46D}" destId="{F28202BC-C826-4DD5-A603-C15996708D73}" srcOrd="2" destOrd="0" parTransId="{DB0208B1-3E34-400C-A144-DE4DEA1B8A0D}" sibTransId="{0AD54CA2-D7B3-4B04-A476-95723299C514}"/>
    <dgm:cxn modelId="{AE6B7346-D08B-478E-A621-CFFAC5382293}" type="presOf" srcId="{FB5890F1-AD03-40B2-9D01-2BCCE4188618}" destId="{CD5DF6D9-4D28-4BC7-8D7A-F1EBDE564327}" srcOrd="0" destOrd="0" presId="urn:microsoft.com/office/officeart/2005/8/layout/hierarchy2"/>
    <dgm:cxn modelId="{5576B32E-B9D4-4DC0-81BD-BBCE3D0B50B2}" type="presOf" srcId="{3F2E41D4-30B3-4F42-A11D-19478D8B7A43}" destId="{ACDB37F1-6744-4BDB-A96D-01F657BC4FBC}" srcOrd="1" destOrd="0" presId="urn:microsoft.com/office/officeart/2005/8/layout/hierarchy2"/>
    <dgm:cxn modelId="{C589E412-324A-46C5-8256-A0687F9D9D17}" type="presOf" srcId="{B4BD0DD3-B9DA-4111-878D-16BA4BE22866}" destId="{36C49903-945D-4A03-A048-253A2C28315A}" srcOrd="0" destOrd="0" presId="urn:microsoft.com/office/officeart/2005/8/layout/hierarchy2"/>
    <dgm:cxn modelId="{1FD34BCA-A994-4D9C-A0F7-4E11A8AE6E7A}" type="presParOf" srcId="{6514A503-57B2-4DD5-977D-BF697F5BF53C}" destId="{177AAEA2-C6A7-43B5-A37D-BB4D73EEE030}" srcOrd="0" destOrd="0" presId="urn:microsoft.com/office/officeart/2005/8/layout/hierarchy2"/>
    <dgm:cxn modelId="{FE0C97BA-9718-4DAD-A48C-C919C593F146}" type="presParOf" srcId="{177AAEA2-C6A7-43B5-A37D-BB4D73EEE030}" destId="{29951D77-DF34-456F-B66E-4E3FD1E3951B}" srcOrd="0" destOrd="0" presId="urn:microsoft.com/office/officeart/2005/8/layout/hierarchy2"/>
    <dgm:cxn modelId="{6B7D9B4B-B363-4694-BE88-EF4FFCB58A8C}" type="presParOf" srcId="{177AAEA2-C6A7-43B5-A37D-BB4D73EEE030}" destId="{9F0968E1-B399-4421-ABC8-C23B8FA44E38}" srcOrd="1" destOrd="0" presId="urn:microsoft.com/office/officeart/2005/8/layout/hierarchy2"/>
    <dgm:cxn modelId="{83465EB1-0DBC-402E-B871-77AA2E35D2D2}" type="presParOf" srcId="{9F0968E1-B399-4421-ABC8-C23B8FA44E38}" destId="{CD5DF6D9-4D28-4BC7-8D7A-F1EBDE564327}" srcOrd="0" destOrd="0" presId="urn:microsoft.com/office/officeart/2005/8/layout/hierarchy2"/>
    <dgm:cxn modelId="{2E986202-6ED2-43D7-89A7-A97B89451A14}" type="presParOf" srcId="{CD5DF6D9-4D28-4BC7-8D7A-F1EBDE564327}" destId="{6601F496-CB16-466D-B65D-5F1D3BDD17A9}" srcOrd="0" destOrd="0" presId="urn:microsoft.com/office/officeart/2005/8/layout/hierarchy2"/>
    <dgm:cxn modelId="{632082AF-FF1D-4A77-997C-C9B48B45B45F}" type="presParOf" srcId="{9F0968E1-B399-4421-ABC8-C23B8FA44E38}" destId="{45BA63B9-3D5F-467E-A96B-CF47FEFD35DC}" srcOrd="1" destOrd="0" presId="urn:microsoft.com/office/officeart/2005/8/layout/hierarchy2"/>
    <dgm:cxn modelId="{6CCD08BA-BA02-4AF1-B942-BF2A7C9F7B60}" type="presParOf" srcId="{45BA63B9-3D5F-467E-A96B-CF47FEFD35DC}" destId="{66F2CD44-07EB-4B5D-9CCB-C41FC258ACF8}" srcOrd="0" destOrd="0" presId="urn:microsoft.com/office/officeart/2005/8/layout/hierarchy2"/>
    <dgm:cxn modelId="{17DDCEC7-2F10-43BF-9244-704C90431A55}" type="presParOf" srcId="{45BA63B9-3D5F-467E-A96B-CF47FEFD35DC}" destId="{430E855B-1A88-4963-8314-7D0280762B56}" srcOrd="1" destOrd="0" presId="urn:microsoft.com/office/officeart/2005/8/layout/hierarchy2"/>
    <dgm:cxn modelId="{0F03AB3D-E9E1-4BF6-89A8-198DA5782F6D}" type="presParOf" srcId="{9F0968E1-B399-4421-ABC8-C23B8FA44E38}" destId="{AB690732-4A7D-45BD-83B4-52F3FF5485F1}" srcOrd="2" destOrd="0" presId="urn:microsoft.com/office/officeart/2005/8/layout/hierarchy2"/>
    <dgm:cxn modelId="{E5022CEF-F43A-47B1-86F7-6E3AA9FFAA25}" type="presParOf" srcId="{AB690732-4A7D-45BD-83B4-52F3FF5485F1}" destId="{ACDB37F1-6744-4BDB-A96D-01F657BC4FBC}" srcOrd="0" destOrd="0" presId="urn:microsoft.com/office/officeart/2005/8/layout/hierarchy2"/>
    <dgm:cxn modelId="{9F209787-9E04-41B3-B601-3E24C2C60E04}" type="presParOf" srcId="{9F0968E1-B399-4421-ABC8-C23B8FA44E38}" destId="{F93F1D17-80DA-4CAE-8557-074616DB9EC1}" srcOrd="3" destOrd="0" presId="urn:microsoft.com/office/officeart/2005/8/layout/hierarchy2"/>
    <dgm:cxn modelId="{1ADECC5B-4407-46BD-9DB8-6F723103306D}" type="presParOf" srcId="{F93F1D17-80DA-4CAE-8557-074616DB9EC1}" destId="{36C49903-945D-4A03-A048-253A2C28315A}" srcOrd="0" destOrd="0" presId="urn:microsoft.com/office/officeart/2005/8/layout/hierarchy2"/>
    <dgm:cxn modelId="{33A22BBF-142C-4AB4-A767-0391531906F2}" type="presParOf" srcId="{F93F1D17-80DA-4CAE-8557-074616DB9EC1}" destId="{9BA279BB-4B98-4FD7-B3F3-2A76EC28E260}" srcOrd="1" destOrd="0" presId="urn:microsoft.com/office/officeart/2005/8/layout/hierarchy2"/>
    <dgm:cxn modelId="{519F8182-6846-499B-BCA6-E1BBA8536D4E}" type="presParOf" srcId="{9F0968E1-B399-4421-ABC8-C23B8FA44E38}" destId="{D67AC492-B411-4275-8493-8CBA7562EE82}" srcOrd="4" destOrd="0" presId="urn:microsoft.com/office/officeart/2005/8/layout/hierarchy2"/>
    <dgm:cxn modelId="{42FCBF0C-1BF2-49CE-930C-BCAF4345CAF5}" type="presParOf" srcId="{D67AC492-B411-4275-8493-8CBA7562EE82}" destId="{3698A6BA-FA81-4F79-87AF-27472D93F30C}" srcOrd="0" destOrd="0" presId="urn:microsoft.com/office/officeart/2005/8/layout/hierarchy2"/>
    <dgm:cxn modelId="{1C3A3EEF-B5C5-4AD5-B70E-B84225C8ADCF}" type="presParOf" srcId="{9F0968E1-B399-4421-ABC8-C23B8FA44E38}" destId="{1F105FE3-B6E7-4F87-98F7-9B378B3795E7}" srcOrd="5" destOrd="0" presId="urn:microsoft.com/office/officeart/2005/8/layout/hierarchy2"/>
    <dgm:cxn modelId="{50A89F69-366A-41A1-98DF-2E4875FFAFAF}" type="presParOf" srcId="{1F105FE3-B6E7-4F87-98F7-9B378B3795E7}" destId="{DF9A783B-1CAF-4799-B9A6-DE164AE141E9}" srcOrd="0" destOrd="0" presId="urn:microsoft.com/office/officeart/2005/8/layout/hierarchy2"/>
    <dgm:cxn modelId="{1EB9B831-21EC-44A5-BB29-1B5C3CEF2EE5}" type="presParOf" srcId="{1F105FE3-B6E7-4F87-98F7-9B378B3795E7}" destId="{292BC55C-18D4-4EB3-9BFA-F33D8DFF783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CC558A-8DEB-4276-93A4-67E9FF2CAC1D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o-RO"/>
        </a:p>
      </dgm:t>
    </dgm:pt>
    <dgm:pt modelId="{2AD2B6DB-6C2C-4141-8A2A-FAAA37F1A43B}">
      <dgm:prSet phldrT="[Text]" custT="1"/>
      <dgm:spPr/>
      <dgm:t>
        <a:bodyPr/>
        <a:lstStyle/>
        <a:p>
          <a:r>
            <a:rPr lang="ro-RO" sz="2400" b="1" dirty="0" smtClean="0"/>
            <a:t>Nr. elevi înscrişi: 58</a:t>
          </a:r>
          <a:endParaRPr lang="ro-RO" sz="2400" b="1" dirty="0"/>
        </a:p>
      </dgm:t>
    </dgm:pt>
    <dgm:pt modelId="{3D36B8BA-1980-4685-A13D-DF37B70B39B5}" type="parTrans" cxnId="{763CC11C-7169-40A6-9401-93057AB5C82A}">
      <dgm:prSet/>
      <dgm:spPr/>
      <dgm:t>
        <a:bodyPr/>
        <a:lstStyle/>
        <a:p>
          <a:endParaRPr lang="ro-RO" sz="1800" b="1"/>
        </a:p>
      </dgm:t>
    </dgm:pt>
    <dgm:pt modelId="{050F9B81-071D-48AD-8899-BA1DF0D1B54E}" type="sibTrans" cxnId="{763CC11C-7169-40A6-9401-93057AB5C82A}">
      <dgm:prSet/>
      <dgm:spPr/>
      <dgm:t>
        <a:bodyPr/>
        <a:lstStyle/>
        <a:p>
          <a:endParaRPr lang="ro-RO" sz="1800" b="1"/>
        </a:p>
      </dgm:t>
    </dgm:pt>
    <dgm:pt modelId="{E7C854C3-8A55-4C68-9398-1DED316FD20F}" type="asst">
      <dgm:prSet phldrT="[Text]" custT="1"/>
      <dgm:spPr/>
      <dgm:t>
        <a:bodyPr/>
        <a:lstStyle/>
        <a:p>
          <a:r>
            <a:rPr lang="ro-RO" sz="2400" b="1" dirty="0" smtClean="0"/>
            <a:t>Promoţie curentă: 55</a:t>
          </a:r>
          <a:endParaRPr lang="ro-RO" sz="2400" b="1" dirty="0"/>
        </a:p>
      </dgm:t>
    </dgm:pt>
    <dgm:pt modelId="{09682F81-25FD-44C5-8DB2-C0B0B5C525F6}" type="parTrans" cxnId="{69B0DEF1-BFA2-4EBB-B4C9-F782A571D4F5}">
      <dgm:prSet/>
      <dgm:spPr/>
      <dgm:t>
        <a:bodyPr/>
        <a:lstStyle/>
        <a:p>
          <a:endParaRPr lang="ro-RO" sz="1800" b="1"/>
        </a:p>
      </dgm:t>
    </dgm:pt>
    <dgm:pt modelId="{8CBAC5E8-CEC3-4A06-87BF-D5F703FAAC40}" type="sibTrans" cxnId="{69B0DEF1-BFA2-4EBB-B4C9-F782A571D4F5}">
      <dgm:prSet/>
      <dgm:spPr/>
      <dgm:t>
        <a:bodyPr/>
        <a:lstStyle/>
        <a:p>
          <a:endParaRPr lang="ro-RO" sz="1800" b="1"/>
        </a:p>
      </dgm:t>
    </dgm:pt>
    <dgm:pt modelId="{1F612610-9980-445B-AFCA-021286AB1974}">
      <dgm:prSet phldrT="[Text]" custT="1"/>
      <dgm:spPr/>
      <dgm:t>
        <a:bodyPr/>
        <a:lstStyle/>
        <a:p>
          <a:r>
            <a:rPr lang="ro-RO" sz="2400" b="1" dirty="0" smtClean="0"/>
            <a:t>Nr. elevi prezenţi: 57</a:t>
          </a:r>
          <a:endParaRPr lang="ro-RO" sz="2400" b="1" dirty="0"/>
        </a:p>
      </dgm:t>
    </dgm:pt>
    <dgm:pt modelId="{C06656DF-E503-4338-893E-D6F7F6EEA43B}" type="parTrans" cxnId="{2E3DEED8-1B5B-458D-B037-18221A8557DF}">
      <dgm:prSet/>
      <dgm:spPr/>
      <dgm:t>
        <a:bodyPr/>
        <a:lstStyle/>
        <a:p>
          <a:endParaRPr lang="ro-RO" sz="1800" b="1"/>
        </a:p>
      </dgm:t>
    </dgm:pt>
    <dgm:pt modelId="{08FB44AE-0A94-45F7-9AF3-73C352C7C2DB}" type="sibTrans" cxnId="{2E3DEED8-1B5B-458D-B037-18221A8557DF}">
      <dgm:prSet/>
      <dgm:spPr/>
      <dgm:t>
        <a:bodyPr/>
        <a:lstStyle/>
        <a:p>
          <a:endParaRPr lang="ro-RO" sz="1800" b="1"/>
        </a:p>
      </dgm:t>
    </dgm:pt>
    <dgm:pt modelId="{54423522-5418-4FE0-9FA7-42218E034889}">
      <dgm:prSet phldrT="[Text]" custT="1"/>
      <dgm:spPr/>
      <dgm:t>
        <a:bodyPr/>
        <a:lstStyle/>
        <a:p>
          <a:r>
            <a:rPr lang="ro-RO" sz="2400" b="1" dirty="0" smtClean="0"/>
            <a:t>Promoţie curentă: 55</a:t>
          </a:r>
          <a:endParaRPr lang="ro-RO" sz="2400" b="1" dirty="0"/>
        </a:p>
      </dgm:t>
    </dgm:pt>
    <dgm:pt modelId="{55342DE2-C64A-43F5-A640-66437D8B7019}" type="parTrans" cxnId="{7DB9FD2D-AADF-4AD2-AAFC-F5C5296FC44C}">
      <dgm:prSet/>
      <dgm:spPr/>
      <dgm:t>
        <a:bodyPr/>
        <a:lstStyle/>
        <a:p>
          <a:endParaRPr lang="ro-RO" sz="1800" b="1"/>
        </a:p>
      </dgm:t>
    </dgm:pt>
    <dgm:pt modelId="{22404DA2-B4DD-48F8-8500-4819582DE935}" type="sibTrans" cxnId="{7DB9FD2D-AADF-4AD2-AAFC-F5C5296FC44C}">
      <dgm:prSet/>
      <dgm:spPr/>
      <dgm:t>
        <a:bodyPr/>
        <a:lstStyle/>
        <a:p>
          <a:endParaRPr lang="ro-RO" sz="1800" b="1"/>
        </a:p>
      </dgm:t>
    </dgm:pt>
    <dgm:pt modelId="{0B11A672-40E1-41AC-A3CE-54A30CD1416A}">
      <dgm:prSet phldrT="[Text]" custT="1"/>
      <dgm:spPr/>
      <dgm:t>
        <a:bodyPr/>
        <a:lstStyle/>
        <a:p>
          <a:r>
            <a:rPr lang="ro-RO" sz="2400" b="1" dirty="0" err="1" smtClean="0"/>
            <a:t>Prom</a:t>
          </a:r>
          <a:r>
            <a:rPr lang="en-US" sz="2400" b="1" dirty="0" smtClean="0"/>
            <a:t>o</a:t>
          </a:r>
          <a:r>
            <a:rPr lang="ro-RO" sz="2400" b="1" dirty="0" smtClean="0"/>
            <a:t>ţie anterioară: 2</a:t>
          </a:r>
          <a:endParaRPr lang="ro-RO" sz="1600" b="1" dirty="0"/>
        </a:p>
      </dgm:t>
    </dgm:pt>
    <dgm:pt modelId="{3FDC9367-6986-4039-BDB0-9FDF196D1F16}" type="parTrans" cxnId="{A4CD2195-2542-4B84-8096-4F88FE773C1E}">
      <dgm:prSet/>
      <dgm:spPr/>
      <dgm:t>
        <a:bodyPr/>
        <a:lstStyle/>
        <a:p>
          <a:endParaRPr lang="ro-RO" sz="1800" b="1"/>
        </a:p>
      </dgm:t>
    </dgm:pt>
    <dgm:pt modelId="{C4EAD98E-800B-4397-992F-55E65685561F}" type="sibTrans" cxnId="{A4CD2195-2542-4B84-8096-4F88FE773C1E}">
      <dgm:prSet/>
      <dgm:spPr/>
      <dgm:t>
        <a:bodyPr/>
        <a:lstStyle/>
        <a:p>
          <a:endParaRPr lang="ro-RO" sz="1800" b="1"/>
        </a:p>
      </dgm:t>
    </dgm:pt>
    <dgm:pt modelId="{B7A7326D-7689-4025-AD9F-7F14CD27CD05}" type="asst">
      <dgm:prSet phldrT="[Text]" custT="1"/>
      <dgm:spPr/>
      <dgm:t>
        <a:bodyPr/>
        <a:lstStyle/>
        <a:p>
          <a:r>
            <a:rPr lang="ro-RO" sz="2400" b="1" dirty="0" err="1" smtClean="0"/>
            <a:t>Promţie</a:t>
          </a:r>
          <a:r>
            <a:rPr lang="ro-RO" sz="2400" b="1" dirty="0" smtClean="0"/>
            <a:t> anterioară: </a:t>
          </a:r>
          <a:r>
            <a:rPr lang="en-US" sz="2400" b="1" dirty="0" smtClean="0"/>
            <a:t>3</a:t>
          </a:r>
          <a:endParaRPr lang="ro-RO" sz="2400" b="1" dirty="0"/>
        </a:p>
      </dgm:t>
    </dgm:pt>
    <dgm:pt modelId="{E1AD5F5E-25F2-4E6F-9326-99EC82860F60}" type="parTrans" cxnId="{5E8AEAE6-49F8-442B-AFF5-39913ED5AF87}">
      <dgm:prSet/>
      <dgm:spPr/>
      <dgm:t>
        <a:bodyPr/>
        <a:lstStyle/>
        <a:p>
          <a:endParaRPr lang="ro-RO" sz="1800" b="1"/>
        </a:p>
      </dgm:t>
    </dgm:pt>
    <dgm:pt modelId="{8E1E59C3-973F-4E58-8024-2071AF5681BE}" type="sibTrans" cxnId="{5E8AEAE6-49F8-442B-AFF5-39913ED5AF87}">
      <dgm:prSet/>
      <dgm:spPr/>
      <dgm:t>
        <a:bodyPr/>
        <a:lstStyle/>
        <a:p>
          <a:endParaRPr lang="ro-RO" sz="1800" b="1"/>
        </a:p>
      </dgm:t>
    </dgm:pt>
    <dgm:pt modelId="{2E3662C9-12B9-4D14-94EF-7F33BDBC1F93}" type="pres">
      <dgm:prSet presAssocID="{35CC558A-8DEB-4276-93A4-67E9FF2CAC1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o-RO"/>
        </a:p>
      </dgm:t>
    </dgm:pt>
    <dgm:pt modelId="{36D329B8-3ABE-45B2-9AE7-A34C2C45CBB9}" type="pres">
      <dgm:prSet presAssocID="{2AD2B6DB-6C2C-4141-8A2A-FAAA37F1A43B}" presName="hierRoot1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BA29C3F1-415E-4DB7-BF42-6677C0B61A2A}" type="pres">
      <dgm:prSet presAssocID="{2AD2B6DB-6C2C-4141-8A2A-FAAA37F1A43B}" presName="rootComposite1" presStyleCnt="0"/>
      <dgm:spPr/>
      <dgm:t>
        <a:bodyPr/>
        <a:lstStyle/>
        <a:p>
          <a:endParaRPr lang="ro-RO"/>
        </a:p>
      </dgm:t>
    </dgm:pt>
    <dgm:pt modelId="{8B53BAE8-F8FB-4FB0-83BC-3578D1EBDC3A}" type="pres">
      <dgm:prSet presAssocID="{2AD2B6DB-6C2C-4141-8A2A-FAAA37F1A43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2350E1C7-B447-43E9-A12F-3EE197FB5DB2}" type="pres">
      <dgm:prSet presAssocID="{2AD2B6DB-6C2C-4141-8A2A-FAAA37F1A43B}" presName="rootConnector1" presStyleLbl="node1" presStyleIdx="0" presStyleCnt="0"/>
      <dgm:spPr/>
      <dgm:t>
        <a:bodyPr/>
        <a:lstStyle/>
        <a:p>
          <a:endParaRPr lang="ro-RO"/>
        </a:p>
      </dgm:t>
    </dgm:pt>
    <dgm:pt modelId="{944451C6-E3C0-48A0-A5F2-DDD69D21037F}" type="pres">
      <dgm:prSet presAssocID="{2AD2B6DB-6C2C-4141-8A2A-FAAA37F1A43B}" presName="hierChild2" presStyleCnt="0"/>
      <dgm:spPr/>
      <dgm:t>
        <a:bodyPr/>
        <a:lstStyle/>
        <a:p>
          <a:endParaRPr lang="ro-RO"/>
        </a:p>
      </dgm:t>
    </dgm:pt>
    <dgm:pt modelId="{4908A1DF-902C-43FD-8FB1-3BE0DAED92A1}" type="pres">
      <dgm:prSet presAssocID="{C06656DF-E503-4338-893E-D6F7F6EEA43B}" presName="Name64" presStyleLbl="parChTrans1D2" presStyleIdx="0" presStyleCnt="5"/>
      <dgm:spPr/>
      <dgm:t>
        <a:bodyPr/>
        <a:lstStyle/>
        <a:p>
          <a:endParaRPr lang="ro-RO"/>
        </a:p>
      </dgm:t>
    </dgm:pt>
    <dgm:pt modelId="{31DD9CAF-7EE8-4A96-AAAD-15F8353C43A9}" type="pres">
      <dgm:prSet presAssocID="{1F612610-9980-445B-AFCA-021286AB1974}" presName="hierRoot2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A03C4C0C-696D-443B-8C6F-C0B00B85B1D8}" type="pres">
      <dgm:prSet presAssocID="{1F612610-9980-445B-AFCA-021286AB1974}" presName="rootComposite" presStyleCnt="0"/>
      <dgm:spPr/>
      <dgm:t>
        <a:bodyPr/>
        <a:lstStyle/>
        <a:p>
          <a:endParaRPr lang="ro-RO"/>
        </a:p>
      </dgm:t>
    </dgm:pt>
    <dgm:pt modelId="{82ED2DF1-D5C5-400E-89B7-A8D3E1D25EFD}" type="pres">
      <dgm:prSet presAssocID="{1F612610-9980-445B-AFCA-021286AB197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01420875-A0AB-46E6-B387-6961D485DD68}" type="pres">
      <dgm:prSet presAssocID="{1F612610-9980-445B-AFCA-021286AB1974}" presName="rootConnector" presStyleLbl="node2" presStyleIdx="0" presStyleCnt="3"/>
      <dgm:spPr/>
      <dgm:t>
        <a:bodyPr/>
        <a:lstStyle/>
        <a:p>
          <a:endParaRPr lang="ro-RO"/>
        </a:p>
      </dgm:t>
    </dgm:pt>
    <dgm:pt modelId="{CF45E332-7666-4976-B6AD-004E70143D5B}" type="pres">
      <dgm:prSet presAssocID="{1F612610-9980-445B-AFCA-021286AB1974}" presName="hierChild4" presStyleCnt="0"/>
      <dgm:spPr/>
      <dgm:t>
        <a:bodyPr/>
        <a:lstStyle/>
        <a:p>
          <a:endParaRPr lang="ro-RO"/>
        </a:p>
      </dgm:t>
    </dgm:pt>
    <dgm:pt modelId="{E04A9BE9-1FBB-4F71-9B48-BAE65410A2AF}" type="pres">
      <dgm:prSet presAssocID="{1F612610-9980-445B-AFCA-021286AB1974}" presName="hierChild5" presStyleCnt="0"/>
      <dgm:spPr/>
      <dgm:t>
        <a:bodyPr/>
        <a:lstStyle/>
        <a:p>
          <a:endParaRPr lang="ro-RO"/>
        </a:p>
      </dgm:t>
    </dgm:pt>
    <dgm:pt modelId="{84D00A33-FE93-49C2-BFE6-DB398006EAF7}" type="pres">
      <dgm:prSet presAssocID="{55342DE2-C64A-43F5-A640-66437D8B7019}" presName="Name64" presStyleLbl="parChTrans1D2" presStyleIdx="1" presStyleCnt="5"/>
      <dgm:spPr/>
      <dgm:t>
        <a:bodyPr/>
        <a:lstStyle/>
        <a:p>
          <a:endParaRPr lang="ro-RO"/>
        </a:p>
      </dgm:t>
    </dgm:pt>
    <dgm:pt modelId="{3BF60FB8-0C36-401F-8845-D359204CF90D}" type="pres">
      <dgm:prSet presAssocID="{54423522-5418-4FE0-9FA7-42218E034889}" presName="hierRoot2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F7EE6210-31BF-42E6-86A7-CD28C00B7896}" type="pres">
      <dgm:prSet presAssocID="{54423522-5418-4FE0-9FA7-42218E034889}" presName="rootComposite" presStyleCnt="0"/>
      <dgm:spPr/>
      <dgm:t>
        <a:bodyPr/>
        <a:lstStyle/>
        <a:p>
          <a:endParaRPr lang="ro-RO"/>
        </a:p>
      </dgm:t>
    </dgm:pt>
    <dgm:pt modelId="{05563008-CD41-4670-8ACA-5994FA0DFE79}" type="pres">
      <dgm:prSet presAssocID="{54423522-5418-4FE0-9FA7-42218E03488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6EEE4329-83D1-4F55-80B1-576A37C73EFA}" type="pres">
      <dgm:prSet presAssocID="{54423522-5418-4FE0-9FA7-42218E034889}" presName="rootConnector" presStyleLbl="node2" presStyleIdx="1" presStyleCnt="3"/>
      <dgm:spPr/>
      <dgm:t>
        <a:bodyPr/>
        <a:lstStyle/>
        <a:p>
          <a:endParaRPr lang="ro-RO"/>
        </a:p>
      </dgm:t>
    </dgm:pt>
    <dgm:pt modelId="{9A1174E9-290E-4C2F-8A4F-94C0F64531E3}" type="pres">
      <dgm:prSet presAssocID="{54423522-5418-4FE0-9FA7-42218E034889}" presName="hierChild4" presStyleCnt="0"/>
      <dgm:spPr/>
      <dgm:t>
        <a:bodyPr/>
        <a:lstStyle/>
        <a:p>
          <a:endParaRPr lang="ro-RO"/>
        </a:p>
      </dgm:t>
    </dgm:pt>
    <dgm:pt modelId="{2B104B0D-4F9C-41FB-B49C-5F260F617016}" type="pres">
      <dgm:prSet presAssocID="{54423522-5418-4FE0-9FA7-42218E034889}" presName="hierChild5" presStyleCnt="0"/>
      <dgm:spPr/>
      <dgm:t>
        <a:bodyPr/>
        <a:lstStyle/>
        <a:p>
          <a:endParaRPr lang="ro-RO"/>
        </a:p>
      </dgm:t>
    </dgm:pt>
    <dgm:pt modelId="{DA0ED3A1-0562-487C-A455-10393B020C1D}" type="pres">
      <dgm:prSet presAssocID="{3FDC9367-6986-4039-BDB0-9FDF196D1F16}" presName="Name64" presStyleLbl="parChTrans1D2" presStyleIdx="2" presStyleCnt="5"/>
      <dgm:spPr/>
      <dgm:t>
        <a:bodyPr/>
        <a:lstStyle/>
        <a:p>
          <a:endParaRPr lang="ro-RO"/>
        </a:p>
      </dgm:t>
    </dgm:pt>
    <dgm:pt modelId="{3A75A9F9-34EF-4507-9C94-5CB1CFFFC456}" type="pres">
      <dgm:prSet presAssocID="{0B11A672-40E1-41AC-A3CE-54A30CD1416A}" presName="hierRoot2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7ADC7827-3B67-4ECA-9B5C-90625DC42E26}" type="pres">
      <dgm:prSet presAssocID="{0B11A672-40E1-41AC-A3CE-54A30CD1416A}" presName="rootComposite" presStyleCnt="0"/>
      <dgm:spPr/>
      <dgm:t>
        <a:bodyPr/>
        <a:lstStyle/>
        <a:p>
          <a:endParaRPr lang="ro-RO"/>
        </a:p>
      </dgm:t>
    </dgm:pt>
    <dgm:pt modelId="{A331E64F-9F60-4A8E-B56B-2ABE395F6F4C}" type="pres">
      <dgm:prSet presAssocID="{0B11A672-40E1-41AC-A3CE-54A30CD1416A}" presName="rootText" presStyleLbl="node2" presStyleIdx="2" presStyleCnt="3" custScaleY="195195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2C845EF6-F6C4-480F-93A2-9B4FEC79FF6A}" type="pres">
      <dgm:prSet presAssocID="{0B11A672-40E1-41AC-A3CE-54A30CD1416A}" presName="rootConnector" presStyleLbl="node2" presStyleIdx="2" presStyleCnt="3"/>
      <dgm:spPr/>
      <dgm:t>
        <a:bodyPr/>
        <a:lstStyle/>
        <a:p>
          <a:endParaRPr lang="ro-RO"/>
        </a:p>
      </dgm:t>
    </dgm:pt>
    <dgm:pt modelId="{652EAEDF-0A8E-4903-B6E4-E6C94EF5593F}" type="pres">
      <dgm:prSet presAssocID="{0B11A672-40E1-41AC-A3CE-54A30CD1416A}" presName="hierChild4" presStyleCnt="0"/>
      <dgm:spPr/>
      <dgm:t>
        <a:bodyPr/>
        <a:lstStyle/>
        <a:p>
          <a:endParaRPr lang="ro-RO"/>
        </a:p>
      </dgm:t>
    </dgm:pt>
    <dgm:pt modelId="{1A045188-9E9B-47B8-8101-93A05F0769E9}" type="pres">
      <dgm:prSet presAssocID="{0B11A672-40E1-41AC-A3CE-54A30CD1416A}" presName="hierChild5" presStyleCnt="0"/>
      <dgm:spPr/>
      <dgm:t>
        <a:bodyPr/>
        <a:lstStyle/>
        <a:p>
          <a:endParaRPr lang="ro-RO"/>
        </a:p>
      </dgm:t>
    </dgm:pt>
    <dgm:pt modelId="{7A9F9AA6-1E15-4701-9764-B06D05DBA014}" type="pres">
      <dgm:prSet presAssocID="{2AD2B6DB-6C2C-4141-8A2A-FAAA37F1A43B}" presName="hierChild3" presStyleCnt="0"/>
      <dgm:spPr/>
      <dgm:t>
        <a:bodyPr/>
        <a:lstStyle/>
        <a:p>
          <a:endParaRPr lang="ro-RO"/>
        </a:p>
      </dgm:t>
    </dgm:pt>
    <dgm:pt modelId="{D9B1AC07-6AF5-4E04-986F-4AEBCB7F8802}" type="pres">
      <dgm:prSet presAssocID="{09682F81-25FD-44C5-8DB2-C0B0B5C525F6}" presName="Name115" presStyleLbl="parChTrans1D2" presStyleIdx="3" presStyleCnt="5"/>
      <dgm:spPr/>
      <dgm:t>
        <a:bodyPr/>
        <a:lstStyle/>
        <a:p>
          <a:endParaRPr lang="ro-RO"/>
        </a:p>
      </dgm:t>
    </dgm:pt>
    <dgm:pt modelId="{71704458-4B23-4A5C-8073-7871FC0D406B}" type="pres">
      <dgm:prSet presAssocID="{E7C854C3-8A55-4C68-9398-1DED316FD20F}" presName="hierRoot3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6CEEEF57-D5F6-405E-82A1-D04DC4D4D0FF}" type="pres">
      <dgm:prSet presAssocID="{E7C854C3-8A55-4C68-9398-1DED316FD20F}" presName="rootComposite3" presStyleCnt="0"/>
      <dgm:spPr/>
      <dgm:t>
        <a:bodyPr/>
        <a:lstStyle/>
        <a:p>
          <a:endParaRPr lang="ro-RO"/>
        </a:p>
      </dgm:t>
    </dgm:pt>
    <dgm:pt modelId="{89879E8B-4A38-4F48-A84D-F1BF09349380}" type="pres">
      <dgm:prSet presAssocID="{E7C854C3-8A55-4C68-9398-1DED316FD20F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70DDE441-8A9D-4337-BCDA-646D23F6382A}" type="pres">
      <dgm:prSet presAssocID="{E7C854C3-8A55-4C68-9398-1DED316FD20F}" presName="rootConnector3" presStyleLbl="asst1" presStyleIdx="0" presStyleCnt="2"/>
      <dgm:spPr/>
      <dgm:t>
        <a:bodyPr/>
        <a:lstStyle/>
        <a:p>
          <a:endParaRPr lang="ro-RO"/>
        </a:p>
      </dgm:t>
    </dgm:pt>
    <dgm:pt modelId="{AAC8D498-2BC5-4DC3-8E00-05F8BBBD8D60}" type="pres">
      <dgm:prSet presAssocID="{E7C854C3-8A55-4C68-9398-1DED316FD20F}" presName="hierChild6" presStyleCnt="0"/>
      <dgm:spPr/>
      <dgm:t>
        <a:bodyPr/>
        <a:lstStyle/>
        <a:p>
          <a:endParaRPr lang="ro-RO"/>
        </a:p>
      </dgm:t>
    </dgm:pt>
    <dgm:pt modelId="{BB31C4C5-24C9-4068-84E5-ABA2012BAAC8}" type="pres">
      <dgm:prSet presAssocID="{E7C854C3-8A55-4C68-9398-1DED316FD20F}" presName="hierChild7" presStyleCnt="0"/>
      <dgm:spPr/>
      <dgm:t>
        <a:bodyPr/>
        <a:lstStyle/>
        <a:p>
          <a:endParaRPr lang="ro-RO"/>
        </a:p>
      </dgm:t>
    </dgm:pt>
    <dgm:pt modelId="{3B5F68ED-A3C1-42B4-BDDC-9C9A44F9DAB6}" type="pres">
      <dgm:prSet presAssocID="{E1AD5F5E-25F2-4E6F-9326-99EC82860F60}" presName="Name115" presStyleLbl="parChTrans1D2" presStyleIdx="4" presStyleCnt="5"/>
      <dgm:spPr/>
      <dgm:t>
        <a:bodyPr/>
        <a:lstStyle/>
        <a:p>
          <a:endParaRPr lang="ro-RO"/>
        </a:p>
      </dgm:t>
    </dgm:pt>
    <dgm:pt modelId="{1A01554D-4A15-4011-8867-11179F97DCB9}" type="pres">
      <dgm:prSet presAssocID="{B7A7326D-7689-4025-AD9F-7F14CD27CD05}" presName="hierRoot3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B9B591A8-8C5B-4434-93D0-76E10E9DA05A}" type="pres">
      <dgm:prSet presAssocID="{B7A7326D-7689-4025-AD9F-7F14CD27CD05}" presName="rootComposite3" presStyleCnt="0"/>
      <dgm:spPr/>
      <dgm:t>
        <a:bodyPr/>
        <a:lstStyle/>
        <a:p>
          <a:endParaRPr lang="ro-RO"/>
        </a:p>
      </dgm:t>
    </dgm:pt>
    <dgm:pt modelId="{A4A5780D-FD16-44B5-895D-67B6C68B9419}" type="pres">
      <dgm:prSet presAssocID="{B7A7326D-7689-4025-AD9F-7F14CD27CD05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61258835-E39A-4B2A-8F27-154C95256938}" type="pres">
      <dgm:prSet presAssocID="{B7A7326D-7689-4025-AD9F-7F14CD27CD05}" presName="rootConnector3" presStyleLbl="asst1" presStyleIdx="1" presStyleCnt="2"/>
      <dgm:spPr/>
      <dgm:t>
        <a:bodyPr/>
        <a:lstStyle/>
        <a:p>
          <a:endParaRPr lang="ro-RO"/>
        </a:p>
      </dgm:t>
    </dgm:pt>
    <dgm:pt modelId="{E25B1D83-C3FB-407B-86B4-A0FE2A3195CB}" type="pres">
      <dgm:prSet presAssocID="{B7A7326D-7689-4025-AD9F-7F14CD27CD05}" presName="hierChild6" presStyleCnt="0"/>
      <dgm:spPr/>
      <dgm:t>
        <a:bodyPr/>
        <a:lstStyle/>
        <a:p>
          <a:endParaRPr lang="ro-RO"/>
        </a:p>
      </dgm:t>
    </dgm:pt>
    <dgm:pt modelId="{2796F868-A2F2-435F-9285-214655411354}" type="pres">
      <dgm:prSet presAssocID="{B7A7326D-7689-4025-AD9F-7F14CD27CD05}" presName="hierChild7" presStyleCnt="0"/>
      <dgm:spPr/>
      <dgm:t>
        <a:bodyPr/>
        <a:lstStyle/>
        <a:p>
          <a:endParaRPr lang="ro-RO"/>
        </a:p>
      </dgm:t>
    </dgm:pt>
  </dgm:ptLst>
  <dgm:cxnLst>
    <dgm:cxn modelId="{69B0DEF1-BFA2-4EBB-B4C9-F782A571D4F5}" srcId="{2AD2B6DB-6C2C-4141-8A2A-FAAA37F1A43B}" destId="{E7C854C3-8A55-4C68-9398-1DED316FD20F}" srcOrd="0" destOrd="0" parTransId="{09682F81-25FD-44C5-8DB2-C0B0B5C525F6}" sibTransId="{8CBAC5E8-CEC3-4A06-87BF-D5F703FAAC40}"/>
    <dgm:cxn modelId="{B2FB5C19-825B-492B-A504-E93FC2FCAF0F}" type="presOf" srcId="{54423522-5418-4FE0-9FA7-42218E034889}" destId="{6EEE4329-83D1-4F55-80B1-576A37C73EFA}" srcOrd="1" destOrd="0" presId="urn:microsoft.com/office/officeart/2009/3/layout/HorizontalOrganizationChart"/>
    <dgm:cxn modelId="{6F5A644C-DFDF-4770-A66E-FEE81A8A5063}" type="presOf" srcId="{2AD2B6DB-6C2C-4141-8A2A-FAAA37F1A43B}" destId="{2350E1C7-B447-43E9-A12F-3EE197FB5DB2}" srcOrd="1" destOrd="0" presId="urn:microsoft.com/office/officeart/2009/3/layout/HorizontalOrganizationChart"/>
    <dgm:cxn modelId="{9DB6A014-CC34-4E03-BC32-91679BAD8FEF}" type="presOf" srcId="{E7C854C3-8A55-4C68-9398-1DED316FD20F}" destId="{89879E8B-4A38-4F48-A84D-F1BF09349380}" srcOrd="0" destOrd="0" presId="urn:microsoft.com/office/officeart/2009/3/layout/HorizontalOrganizationChart"/>
    <dgm:cxn modelId="{8BD5929A-FD33-4A72-A9E8-88470F896E7A}" type="presOf" srcId="{E7C854C3-8A55-4C68-9398-1DED316FD20F}" destId="{70DDE441-8A9D-4337-BCDA-646D23F6382A}" srcOrd="1" destOrd="0" presId="urn:microsoft.com/office/officeart/2009/3/layout/HorizontalOrganizationChart"/>
    <dgm:cxn modelId="{F41EF3AB-59B3-429D-860D-15EB0E9911EB}" type="presOf" srcId="{55342DE2-C64A-43F5-A640-66437D8B7019}" destId="{84D00A33-FE93-49C2-BFE6-DB398006EAF7}" srcOrd="0" destOrd="0" presId="urn:microsoft.com/office/officeart/2009/3/layout/HorizontalOrganizationChart"/>
    <dgm:cxn modelId="{095C5F1F-BBD0-485B-B0A7-96EFD0381CE2}" type="presOf" srcId="{E1AD5F5E-25F2-4E6F-9326-99EC82860F60}" destId="{3B5F68ED-A3C1-42B4-BDDC-9C9A44F9DAB6}" srcOrd="0" destOrd="0" presId="urn:microsoft.com/office/officeart/2009/3/layout/HorizontalOrganizationChart"/>
    <dgm:cxn modelId="{763CC11C-7169-40A6-9401-93057AB5C82A}" srcId="{35CC558A-8DEB-4276-93A4-67E9FF2CAC1D}" destId="{2AD2B6DB-6C2C-4141-8A2A-FAAA37F1A43B}" srcOrd="0" destOrd="0" parTransId="{3D36B8BA-1980-4685-A13D-DF37B70B39B5}" sibTransId="{050F9B81-071D-48AD-8899-BA1DF0D1B54E}"/>
    <dgm:cxn modelId="{20DD2252-8919-4F33-8693-360062D70E6A}" type="presOf" srcId="{B7A7326D-7689-4025-AD9F-7F14CD27CD05}" destId="{61258835-E39A-4B2A-8F27-154C95256938}" srcOrd="1" destOrd="0" presId="urn:microsoft.com/office/officeart/2009/3/layout/HorizontalOrganizationChart"/>
    <dgm:cxn modelId="{E1216A86-8612-4504-A218-4A0549F9CD90}" type="presOf" srcId="{35CC558A-8DEB-4276-93A4-67E9FF2CAC1D}" destId="{2E3662C9-12B9-4D14-94EF-7F33BDBC1F93}" srcOrd="0" destOrd="0" presId="urn:microsoft.com/office/officeart/2009/3/layout/HorizontalOrganizationChart"/>
    <dgm:cxn modelId="{2E3DEED8-1B5B-458D-B037-18221A8557DF}" srcId="{2AD2B6DB-6C2C-4141-8A2A-FAAA37F1A43B}" destId="{1F612610-9980-445B-AFCA-021286AB1974}" srcOrd="2" destOrd="0" parTransId="{C06656DF-E503-4338-893E-D6F7F6EEA43B}" sibTransId="{08FB44AE-0A94-45F7-9AF3-73C352C7C2DB}"/>
    <dgm:cxn modelId="{D248C4DE-0CD8-4481-8D1A-2FA7F4B404A0}" type="presOf" srcId="{1F612610-9980-445B-AFCA-021286AB1974}" destId="{01420875-A0AB-46E6-B387-6961D485DD68}" srcOrd="1" destOrd="0" presId="urn:microsoft.com/office/officeart/2009/3/layout/HorizontalOrganizationChart"/>
    <dgm:cxn modelId="{4FCC81E0-3868-4941-9D5E-1DA1D65C0971}" type="presOf" srcId="{B7A7326D-7689-4025-AD9F-7F14CD27CD05}" destId="{A4A5780D-FD16-44B5-895D-67B6C68B9419}" srcOrd="0" destOrd="0" presId="urn:microsoft.com/office/officeart/2009/3/layout/HorizontalOrganizationChart"/>
    <dgm:cxn modelId="{1FC24DA9-B472-4788-B0DA-5A45448CC0BD}" type="presOf" srcId="{0B11A672-40E1-41AC-A3CE-54A30CD1416A}" destId="{A331E64F-9F60-4A8E-B56B-2ABE395F6F4C}" srcOrd="0" destOrd="0" presId="urn:microsoft.com/office/officeart/2009/3/layout/HorizontalOrganizationChart"/>
    <dgm:cxn modelId="{10676BA5-130A-47F5-8E9D-2223122524D4}" type="presOf" srcId="{54423522-5418-4FE0-9FA7-42218E034889}" destId="{05563008-CD41-4670-8ACA-5994FA0DFE79}" srcOrd="0" destOrd="0" presId="urn:microsoft.com/office/officeart/2009/3/layout/HorizontalOrganizationChart"/>
    <dgm:cxn modelId="{5E8AEAE6-49F8-442B-AFF5-39913ED5AF87}" srcId="{2AD2B6DB-6C2C-4141-8A2A-FAAA37F1A43B}" destId="{B7A7326D-7689-4025-AD9F-7F14CD27CD05}" srcOrd="1" destOrd="0" parTransId="{E1AD5F5E-25F2-4E6F-9326-99EC82860F60}" sibTransId="{8E1E59C3-973F-4E58-8024-2071AF5681BE}"/>
    <dgm:cxn modelId="{D458E1AC-4318-403D-9FB0-BFF0307AA11B}" type="presOf" srcId="{1F612610-9980-445B-AFCA-021286AB1974}" destId="{82ED2DF1-D5C5-400E-89B7-A8D3E1D25EFD}" srcOrd="0" destOrd="0" presId="urn:microsoft.com/office/officeart/2009/3/layout/HorizontalOrganizationChart"/>
    <dgm:cxn modelId="{03964598-748D-45F2-B11D-08637D1B1A3C}" type="presOf" srcId="{3FDC9367-6986-4039-BDB0-9FDF196D1F16}" destId="{DA0ED3A1-0562-487C-A455-10393B020C1D}" srcOrd="0" destOrd="0" presId="urn:microsoft.com/office/officeart/2009/3/layout/HorizontalOrganizationChart"/>
    <dgm:cxn modelId="{A4CD2195-2542-4B84-8096-4F88FE773C1E}" srcId="{2AD2B6DB-6C2C-4141-8A2A-FAAA37F1A43B}" destId="{0B11A672-40E1-41AC-A3CE-54A30CD1416A}" srcOrd="4" destOrd="0" parTransId="{3FDC9367-6986-4039-BDB0-9FDF196D1F16}" sibTransId="{C4EAD98E-800B-4397-992F-55E65685561F}"/>
    <dgm:cxn modelId="{4852070F-9453-44CB-977C-BB08B74C86E2}" type="presOf" srcId="{09682F81-25FD-44C5-8DB2-C0B0B5C525F6}" destId="{D9B1AC07-6AF5-4E04-986F-4AEBCB7F8802}" srcOrd="0" destOrd="0" presId="urn:microsoft.com/office/officeart/2009/3/layout/HorizontalOrganizationChart"/>
    <dgm:cxn modelId="{7DB9FD2D-AADF-4AD2-AAFC-F5C5296FC44C}" srcId="{2AD2B6DB-6C2C-4141-8A2A-FAAA37F1A43B}" destId="{54423522-5418-4FE0-9FA7-42218E034889}" srcOrd="3" destOrd="0" parTransId="{55342DE2-C64A-43F5-A640-66437D8B7019}" sibTransId="{22404DA2-B4DD-48F8-8500-4819582DE935}"/>
    <dgm:cxn modelId="{E9FBC52A-ECD8-4B07-8726-4597933E0134}" type="presOf" srcId="{2AD2B6DB-6C2C-4141-8A2A-FAAA37F1A43B}" destId="{8B53BAE8-F8FB-4FB0-83BC-3578D1EBDC3A}" srcOrd="0" destOrd="0" presId="urn:microsoft.com/office/officeart/2009/3/layout/HorizontalOrganizationChart"/>
    <dgm:cxn modelId="{B7F6B9D3-65F0-48E1-B3D5-50A72B73EC81}" type="presOf" srcId="{C06656DF-E503-4338-893E-D6F7F6EEA43B}" destId="{4908A1DF-902C-43FD-8FB1-3BE0DAED92A1}" srcOrd="0" destOrd="0" presId="urn:microsoft.com/office/officeart/2009/3/layout/HorizontalOrganizationChart"/>
    <dgm:cxn modelId="{0C39593E-FD90-457F-A228-BF1F2F9E9886}" type="presOf" srcId="{0B11A672-40E1-41AC-A3CE-54A30CD1416A}" destId="{2C845EF6-F6C4-480F-93A2-9B4FEC79FF6A}" srcOrd="1" destOrd="0" presId="urn:microsoft.com/office/officeart/2009/3/layout/HorizontalOrganizationChart"/>
    <dgm:cxn modelId="{1C076C1D-5BFD-46E4-A9C6-05830FACC30C}" type="presParOf" srcId="{2E3662C9-12B9-4D14-94EF-7F33BDBC1F93}" destId="{36D329B8-3ABE-45B2-9AE7-A34C2C45CBB9}" srcOrd="0" destOrd="0" presId="urn:microsoft.com/office/officeart/2009/3/layout/HorizontalOrganizationChart"/>
    <dgm:cxn modelId="{6FEC69D2-5E8E-434C-BA7F-D851B9E94B3D}" type="presParOf" srcId="{36D329B8-3ABE-45B2-9AE7-A34C2C45CBB9}" destId="{BA29C3F1-415E-4DB7-BF42-6677C0B61A2A}" srcOrd="0" destOrd="0" presId="urn:microsoft.com/office/officeart/2009/3/layout/HorizontalOrganizationChart"/>
    <dgm:cxn modelId="{F9BD3FA0-9452-4263-A5AF-B6A875273B6F}" type="presParOf" srcId="{BA29C3F1-415E-4DB7-BF42-6677C0B61A2A}" destId="{8B53BAE8-F8FB-4FB0-83BC-3578D1EBDC3A}" srcOrd="0" destOrd="0" presId="urn:microsoft.com/office/officeart/2009/3/layout/HorizontalOrganizationChart"/>
    <dgm:cxn modelId="{168D988B-B00F-40EE-9626-15FEF83CED4F}" type="presParOf" srcId="{BA29C3F1-415E-4DB7-BF42-6677C0B61A2A}" destId="{2350E1C7-B447-43E9-A12F-3EE197FB5DB2}" srcOrd="1" destOrd="0" presId="urn:microsoft.com/office/officeart/2009/3/layout/HorizontalOrganizationChart"/>
    <dgm:cxn modelId="{F40BB12D-1D17-4816-8DE4-2A9765DBBBCE}" type="presParOf" srcId="{36D329B8-3ABE-45B2-9AE7-A34C2C45CBB9}" destId="{944451C6-E3C0-48A0-A5F2-DDD69D21037F}" srcOrd="1" destOrd="0" presId="urn:microsoft.com/office/officeart/2009/3/layout/HorizontalOrganizationChart"/>
    <dgm:cxn modelId="{D5A665BA-7E81-4B7A-B2E6-0B9E66FB0DCB}" type="presParOf" srcId="{944451C6-E3C0-48A0-A5F2-DDD69D21037F}" destId="{4908A1DF-902C-43FD-8FB1-3BE0DAED92A1}" srcOrd="0" destOrd="0" presId="urn:microsoft.com/office/officeart/2009/3/layout/HorizontalOrganizationChart"/>
    <dgm:cxn modelId="{CA62130E-7B86-4D45-8385-98E5142C1E1B}" type="presParOf" srcId="{944451C6-E3C0-48A0-A5F2-DDD69D21037F}" destId="{31DD9CAF-7EE8-4A96-AAAD-15F8353C43A9}" srcOrd="1" destOrd="0" presId="urn:microsoft.com/office/officeart/2009/3/layout/HorizontalOrganizationChart"/>
    <dgm:cxn modelId="{DF1235BF-4567-494D-B5BB-40643F65B896}" type="presParOf" srcId="{31DD9CAF-7EE8-4A96-AAAD-15F8353C43A9}" destId="{A03C4C0C-696D-443B-8C6F-C0B00B85B1D8}" srcOrd="0" destOrd="0" presId="urn:microsoft.com/office/officeart/2009/3/layout/HorizontalOrganizationChart"/>
    <dgm:cxn modelId="{412A7FFC-D7B3-464F-868D-F3133D28D773}" type="presParOf" srcId="{A03C4C0C-696D-443B-8C6F-C0B00B85B1D8}" destId="{82ED2DF1-D5C5-400E-89B7-A8D3E1D25EFD}" srcOrd="0" destOrd="0" presId="urn:microsoft.com/office/officeart/2009/3/layout/HorizontalOrganizationChart"/>
    <dgm:cxn modelId="{4D438B53-0AC4-496C-8270-0E062EDC81B4}" type="presParOf" srcId="{A03C4C0C-696D-443B-8C6F-C0B00B85B1D8}" destId="{01420875-A0AB-46E6-B387-6961D485DD68}" srcOrd="1" destOrd="0" presId="urn:microsoft.com/office/officeart/2009/3/layout/HorizontalOrganizationChart"/>
    <dgm:cxn modelId="{51C3072A-8414-474E-B250-06077367A384}" type="presParOf" srcId="{31DD9CAF-7EE8-4A96-AAAD-15F8353C43A9}" destId="{CF45E332-7666-4976-B6AD-004E70143D5B}" srcOrd="1" destOrd="0" presId="urn:microsoft.com/office/officeart/2009/3/layout/HorizontalOrganizationChart"/>
    <dgm:cxn modelId="{3CC4264F-8BB6-4BD5-BBFB-307B9C25BCC9}" type="presParOf" srcId="{31DD9CAF-7EE8-4A96-AAAD-15F8353C43A9}" destId="{E04A9BE9-1FBB-4F71-9B48-BAE65410A2AF}" srcOrd="2" destOrd="0" presId="urn:microsoft.com/office/officeart/2009/3/layout/HorizontalOrganizationChart"/>
    <dgm:cxn modelId="{25806706-D2A4-4842-BD3A-539C4AB30749}" type="presParOf" srcId="{944451C6-E3C0-48A0-A5F2-DDD69D21037F}" destId="{84D00A33-FE93-49C2-BFE6-DB398006EAF7}" srcOrd="2" destOrd="0" presId="urn:microsoft.com/office/officeart/2009/3/layout/HorizontalOrganizationChart"/>
    <dgm:cxn modelId="{63E24E79-99B3-411A-BD40-FD4FAAE50EC6}" type="presParOf" srcId="{944451C6-E3C0-48A0-A5F2-DDD69D21037F}" destId="{3BF60FB8-0C36-401F-8845-D359204CF90D}" srcOrd="3" destOrd="0" presId="urn:microsoft.com/office/officeart/2009/3/layout/HorizontalOrganizationChart"/>
    <dgm:cxn modelId="{42400E3B-DAF6-4EC8-B1AE-3BB0740A6290}" type="presParOf" srcId="{3BF60FB8-0C36-401F-8845-D359204CF90D}" destId="{F7EE6210-31BF-42E6-86A7-CD28C00B7896}" srcOrd="0" destOrd="0" presId="urn:microsoft.com/office/officeart/2009/3/layout/HorizontalOrganizationChart"/>
    <dgm:cxn modelId="{243E11AD-A774-41A5-B1AF-6D44924A8A67}" type="presParOf" srcId="{F7EE6210-31BF-42E6-86A7-CD28C00B7896}" destId="{05563008-CD41-4670-8ACA-5994FA0DFE79}" srcOrd="0" destOrd="0" presId="urn:microsoft.com/office/officeart/2009/3/layout/HorizontalOrganizationChart"/>
    <dgm:cxn modelId="{6EB12D7E-3DB4-4BF3-A1FB-10D829EA0837}" type="presParOf" srcId="{F7EE6210-31BF-42E6-86A7-CD28C00B7896}" destId="{6EEE4329-83D1-4F55-80B1-576A37C73EFA}" srcOrd="1" destOrd="0" presId="urn:microsoft.com/office/officeart/2009/3/layout/HorizontalOrganizationChart"/>
    <dgm:cxn modelId="{4D1A1797-E6F8-4528-A355-1347807A216E}" type="presParOf" srcId="{3BF60FB8-0C36-401F-8845-D359204CF90D}" destId="{9A1174E9-290E-4C2F-8A4F-94C0F64531E3}" srcOrd="1" destOrd="0" presId="urn:microsoft.com/office/officeart/2009/3/layout/HorizontalOrganizationChart"/>
    <dgm:cxn modelId="{524B622C-7F2E-4C3C-BA44-4E5A524CD34A}" type="presParOf" srcId="{3BF60FB8-0C36-401F-8845-D359204CF90D}" destId="{2B104B0D-4F9C-41FB-B49C-5F260F617016}" srcOrd="2" destOrd="0" presId="urn:microsoft.com/office/officeart/2009/3/layout/HorizontalOrganizationChart"/>
    <dgm:cxn modelId="{B80BB5FB-EB13-4A0B-950E-7A7BF0A0BFB3}" type="presParOf" srcId="{944451C6-E3C0-48A0-A5F2-DDD69D21037F}" destId="{DA0ED3A1-0562-487C-A455-10393B020C1D}" srcOrd="4" destOrd="0" presId="urn:microsoft.com/office/officeart/2009/3/layout/HorizontalOrganizationChart"/>
    <dgm:cxn modelId="{C2F18B3A-4C64-4905-A3F7-107FFFE2A336}" type="presParOf" srcId="{944451C6-E3C0-48A0-A5F2-DDD69D21037F}" destId="{3A75A9F9-34EF-4507-9C94-5CB1CFFFC456}" srcOrd="5" destOrd="0" presId="urn:microsoft.com/office/officeart/2009/3/layout/HorizontalOrganizationChart"/>
    <dgm:cxn modelId="{4015D230-4E5E-42A8-97DD-1038D1C438CD}" type="presParOf" srcId="{3A75A9F9-34EF-4507-9C94-5CB1CFFFC456}" destId="{7ADC7827-3B67-4ECA-9B5C-90625DC42E26}" srcOrd="0" destOrd="0" presId="urn:microsoft.com/office/officeart/2009/3/layout/HorizontalOrganizationChart"/>
    <dgm:cxn modelId="{5682A316-21DD-4C04-A083-DF0B4579F62E}" type="presParOf" srcId="{7ADC7827-3B67-4ECA-9B5C-90625DC42E26}" destId="{A331E64F-9F60-4A8E-B56B-2ABE395F6F4C}" srcOrd="0" destOrd="0" presId="urn:microsoft.com/office/officeart/2009/3/layout/HorizontalOrganizationChart"/>
    <dgm:cxn modelId="{A1792F6E-5916-4BAB-B905-5E3F2A05E94B}" type="presParOf" srcId="{7ADC7827-3B67-4ECA-9B5C-90625DC42E26}" destId="{2C845EF6-F6C4-480F-93A2-9B4FEC79FF6A}" srcOrd="1" destOrd="0" presId="urn:microsoft.com/office/officeart/2009/3/layout/HorizontalOrganizationChart"/>
    <dgm:cxn modelId="{E6276A30-D91F-492D-A38E-B1143A251466}" type="presParOf" srcId="{3A75A9F9-34EF-4507-9C94-5CB1CFFFC456}" destId="{652EAEDF-0A8E-4903-B6E4-E6C94EF5593F}" srcOrd="1" destOrd="0" presId="urn:microsoft.com/office/officeart/2009/3/layout/HorizontalOrganizationChart"/>
    <dgm:cxn modelId="{0989BB9C-92B7-4596-9764-05851B6FE0D1}" type="presParOf" srcId="{3A75A9F9-34EF-4507-9C94-5CB1CFFFC456}" destId="{1A045188-9E9B-47B8-8101-93A05F0769E9}" srcOrd="2" destOrd="0" presId="urn:microsoft.com/office/officeart/2009/3/layout/HorizontalOrganizationChart"/>
    <dgm:cxn modelId="{F180EDC6-523F-4C3E-A0BB-E2F3C39E972F}" type="presParOf" srcId="{36D329B8-3ABE-45B2-9AE7-A34C2C45CBB9}" destId="{7A9F9AA6-1E15-4701-9764-B06D05DBA014}" srcOrd="2" destOrd="0" presId="urn:microsoft.com/office/officeart/2009/3/layout/HorizontalOrganizationChart"/>
    <dgm:cxn modelId="{91313873-F08C-48E4-B447-DDC1F37BB570}" type="presParOf" srcId="{7A9F9AA6-1E15-4701-9764-B06D05DBA014}" destId="{D9B1AC07-6AF5-4E04-986F-4AEBCB7F8802}" srcOrd="0" destOrd="0" presId="urn:microsoft.com/office/officeart/2009/3/layout/HorizontalOrganizationChart"/>
    <dgm:cxn modelId="{A1914586-CE3C-4052-9299-5D60E30CAE47}" type="presParOf" srcId="{7A9F9AA6-1E15-4701-9764-B06D05DBA014}" destId="{71704458-4B23-4A5C-8073-7871FC0D406B}" srcOrd="1" destOrd="0" presId="urn:microsoft.com/office/officeart/2009/3/layout/HorizontalOrganizationChart"/>
    <dgm:cxn modelId="{EFA6BE04-BA48-4B46-86C1-AC06B80191B7}" type="presParOf" srcId="{71704458-4B23-4A5C-8073-7871FC0D406B}" destId="{6CEEEF57-D5F6-405E-82A1-D04DC4D4D0FF}" srcOrd="0" destOrd="0" presId="urn:microsoft.com/office/officeart/2009/3/layout/HorizontalOrganizationChart"/>
    <dgm:cxn modelId="{6287279D-194B-43CE-B077-9F4AAC7819CC}" type="presParOf" srcId="{6CEEEF57-D5F6-405E-82A1-D04DC4D4D0FF}" destId="{89879E8B-4A38-4F48-A84D-F1BF09349380}" srcOrd="0" destOrd="0" presId="urn:microsoft.com/office/officeart/2009/3/layout/HorizontalOrganizationChart"/>
    <dgm:cxn modelId="{0C0DEE56-10F0-4FFD-9EFC-5487AF2AC72A}" type="presParOf" srcId="{6CEEEF57-D5F6-405E-82A1-D04DC4D4D0FF}" destId="{70DDE441-8A9D-4337-BCDA-646D23F6382A}" srcOrd="1" destOrd="0" presId="urn:microsoft.com/office/officeart/2009/3/layout/HorizontalOrganizationChart"/>
    <dgm:cxn modelId="{9D743FC6-6383-45A6-A18E-2DF02F4098F8}" type="presParOf" srcId="{71704458-4B23-4A5C-8073-7871FC0D406B}" destId="{AAC8D498-2BC5-4DC3-8E00-05F8BBBD8D60}" srcOrd="1" destOrd="0" presId="urn:microsoft.com/office/officeart/2009/3/layout/HorizontalOrganizationChart"/>
    <dgm:cxn modelId="{F7A02E45-23FF-46F2-A567-9E9C5A69FDDF}" type="presParOf" srcId="{71704458-4B23-4A5C-8073-7871FC0D406B}" destId="{BB31C4C5-24C9-4068-84E5-ABA2012BAAC8}" srcOrd="2" destOrd="0" presId="urn:microsoft.com/office/officeart/2009/3/layout/HorizontalOrganizationChart"/>
    <dgm:cxn modelId="{45E251CA-DF14-417F-8ABB-85598CE333BB}" type="presParOf" srcId="{7A9F9AA6-1E15-4701-9764-B06D05DBA014}" destId="{3B5F68ED-A3C1-42B4-BDDC-9C9A44F9DAB6}" srcOrd="2" destOrd="0" presId="urn:microsoft.com/office/officeart/2009/3/layout/HorizontalOrganizationChart"/>
    <dgm:cxn modelId="{0355BBBA-3BD2-4677-ADAC-557A359DA868}" type="presParOf" srcId="{7A9F9AA6-1E15-4701-9764-B06D05DBA014}" destId="{1A01554D-4A15-4011-8867-11179F97DCB9}" srcOrd="3" destOrd="0" presId="urn:microsoft.com/office/officeart/2009/3/layout/HorizontalOrganizationChart"/>
    <dgm:cxn modelId="{01510744-A82A-46A8-881F-958D8B317FE5}" type="presParOf" srcId="{1A01554D-4A15-4011-8867-11179F97DCB9}" destId="{B9B591A8-8C5B-4434-93D0-76E10E9DA05A}" srcOrd="0" destOrd="0" presId="urn:microsoft.com/office/officeart/2009/3/layout/HorizontalOrganizationChart"/>
    <dgm:cxn modelId="{4640428C-3B2E-49E1-9763-7BFE07093814}" type="presParOf" srcId="{B9B591A8-8C5B-4434-93D0-76E10E9DA05A}" destId="{A4A5780D-FD16-44B5-895D-67B6C68B9419}" srcOrd="0" destOrd="0" presId="urn:microsoft.com/office/officeart/2009/3/layout/HorizontalOrganizationChart"/>
    <dgm:cxn modelId="{C7FDEE73-3788-463A-B067-AA8B57863844}" type="presParOf" srcId="{B9B591A8-8C5B-4434-93D0-76E10E9DA05A}" destId="{61258835-E39A-4B2A-8F27-154C95256938}" srcOrd="1" destOrd="0" presId="urn:microsoft.com/office/officeart/2009/3/layout/HorizontalOrganizationChart"/>
    <dgm:cxn modelId="{C865F807-0CEC-4013-A6AE-293842B11053}" type="presParOf" srcId="{1A01554D-4A15-4011-8867-11179F97DCB9}" destId="{E25B1D83-C3FB-407B-86B4-A0FE2A3195CB}" srcOrd="1" destOrd="0" presId="urn:microsoft.com/office/officeart/2009/3/layout/HorizontalOrganizationChart"/>
    <dgm:cxn modelId="{E2522207-7B10-4CD9-8F44-877E515C6D76}" type="presParOf" srcId="{1A01554D-4A15-4011-8867-11179F97DCB9}" destId="{2796F868-A2F2-435F-9285-21465541135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C7B231-7B12-447E-8F72-FB6E4EEAE32E}" type="doc">
      <dgm:prSet loTypeId="urn:microsoft.com/office/officeart/2005/8/layout/hierarchy2" loCatId="hierarchy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o-RO"/>
        </a:p>
      </dgm:t>
    </dgm:pt>
    <dgm:pt modelId="{5D4D5EE6-AF4D-4FB7-9BBE-E1AFE9B414EE}">
      <dgm:prSet phldrT="[Text]" custT="1"/>
      <dgm:spPr/>
      <dgm:t>
        <a:bodyPr/>
        <a:lstStyle/>
        <a:p>
          <a:r>
            <a:rPr lang="ro-RO" sz="1600" b="1" dirty="0" smtClean="0"/>
            <a:t>Nr. elevi înscriși PROFIL REAL </a:t>
          </a:r>
          <a:r>
            <a:rPr lang="en-US" sz="1600" b="1" dirty="0" smtClean="0"/>
            <a:t>4</a:t>
          </a:r>
          <a:r>
            <a:rPr lang="ro-RO" sz="1600" b="1" dirty="0" smtClean="0"/>
            <a:t>68</a:t>
          </a:r>
          <a:endParaRPr lang="ro-RO" sz="1600" b="1" dirty="0"/>
        </a:p>
      </dgm:t>
    </dgm:pt>
    <dgm:pt modelId="{6B4EA555-81DA-4B36-AE20-19F04F581B9A}" type="parTrans" cxnId="{72B18974-32DC-49F2-91DD-B4754B5F330A}">
      <dgm:prSet/>
      <dgm:spPr/>
      <dgm:t>
        <a:bodyPr/>
        <a:lstStyle/>
        <a:p>
          <a:endParaRPr lang="ro-RO" sz="1800" b="1"/>
        </a:p>
      </dgm:t>
    </dgm:pt>
    <dgm:pt modelId="{A361C509-1285-4D63-BF9C-A36B298D4FF3}" type="sibTrans" cxnId="{72B18974-32DC-49F2-91DD-B4754B5F330A}">
      <dgm:prSet/>
      <dgm:spPr/>
      <dgm:t>
        <a:bodyPr/>
        <a:lstStyle/>
        <a:p>
          <a:endParaRPr lang="ro-RO" sz="1800" b="1"/>
        </a:p>
      </dgm:t>
    </dgm:pt>
    <dgm:pt modelId="{70E1F99D-77F0-4619-9441-A8049C47DF1F}">
      <dgm:prSet phldrT="[Text]" custT="1"/>
      <dgm:spPr/>
      <dgm:t>
        <a:bodyPr/>
        <a:lstStyle/>
        <a:p>
          <a:r>
            <a:rPr lang="ro-RO" sz="1600" b="1" dirty="0" smtClean="0"/>
            <a:t>Nr. elevi MATEMATICĂ-INFORMATICĂ  înscrişi 223 </a:t>
          </a:r>
          <a:endParaRPr lang="ro-RO" sz="1600" b="1" dirty="0"/>
        </a:p>
      </dgm:t>
    </dgm:pt>
    <dgm:pt modelId="{1C9A0481-C08E-4E35-81B1-73AFAF157531}" type="parTrans" cxnId="{78435AD7-56DB-4922-B719-62C19B217748}">
      <dgm:prSet custT="1"/>
      <dgm:spPr/>
      <dgm:t>
        <a:bodyPr/>
        <a:lstStyle/>
        <a:p>
          <a:endParaRPr lang="ro-RO" sz="500" b="1"/>
        </a:p>
      </dgm:t>
    </dgm:pt>
    <dgm:pt modelId="{22E59ADC-DA67-467F-BFFC-2653F1B49137}" type="sibTrans" cxnId="{78435AD7-56DB-4922-B719-62C19B217748}">
      <dgm:prSet/>
      <dgm:spPr/>
      <dgm:t>
        <a:bodyPr/>
        <a:lstStyle/>
        <a:p>
          <a:endParaRPr lang="ro-RO" sz="1800" b="1"/>
        </a:p>
      </dgm:t>
    </dgm:pt>
    <dgm:pt modelId="{ED7240F9-D648-464C-98FD-4E9F889FCF77}">
      <dgm:prSet phldrT="[Text]" custT="1"/>
      <dgm:spPr/>
      <dgm:t>
        <a:bodyPr/>
        <a:lstStyle/>
        <a:p>
          <a:r>
            <a:rPr lang="ro-RO" sz="1600" b="1" dirty="0" smtClean="0"/>
            <a:t>Nr. elevi care au optat pentru proba de INFORMATICĂ 53 (23,77%)</a:t>
          </a:r>
          <a:endParaRPr lang="ro-RO" sz="1600" b="1" dirty="0"/>
        </a:p>
      </dgm:t>
    </dgm:pt>
    <dgm:pt modelId="{430726D7-D495-45ED-A44E-7FD56D0DC126}" type="parTrans" cxnId="{E2BF8D9F-AEFA-4F4C-934C-BE09439B644A}">
      <dgm:prSet custT="1"/>
      <dgm:spPr/>
      <dgm:t>
        <a:bodyPr/>
        <a:lstStyle/>
        <a:p>
          <a:endParaRPr lang="ro-RO" sz="500" b="1"/>
        </a:p>
      </dgm:t>
    </dgm:pt>
    <dgm:pt modelId="{5B673936-AFE5-446F-9CC3-4C1A4B44B727}" type="sibTrans" cxnId="{E2BF8D9F-AEFA-4F4C-934C-BE09439B644A}">
      <dgm:prSet/>
      <dgm:spPr/>
      <dgm:t>
        <a:bodyPr/>
        <a:lstStyle/>
        <a:p>
          <a:endParaRPr lang="ro-RO" sz="1800" b="1"/>
        </a:p>
      </dgm:t>
    </dgm:pt>
    <dgm:pt modelId="{13EA4CA5-A474-40F4-8406-1B83FD41D7FE}">
      <dgm:prSet phldrT="[Text]" custT="1"/>
      <dgm:spPr/>
      <dgm:t>
        <a:bodyPr/>
        <a:lstStyle/>
        <a:p>
          <a:r>
            <a:rPr lang="ro-RO" sz="1600" b="1" dirty="0" smtClean="0"/>
            <a:t>Nr. elevi ŞTIINŢE ALE NATURII înscrişi 245 </a:t>
          </a:r>
          <a:endParaRPr lang="ro-RO" sz="1600" b="1" dirty="0"/>
        </a:p>
      </dgm:t>
    </dgm:pt>
    <dgm:pt modelId="{8FA8436F-61F6-45B5-8CFE-FBA1EF859A32}" type="parTrans" cxnId="{1DD7D565-B2E9-4329-A374-F6AAA2759354}">
      <dgm:prSet custT="1"/>
      <dgm:spPr/>
      <dgm:t>
        <a:bodyPr/>
        <a:lstStyle/>
        <a:p>
          <a:endParaRPr lang="ro-RO" sz="500" b="1"/>
        </a:p>
      </dgm:t>
    </dgm:pt>
    <dgm:pt modelId="{7D7E293E-2558-4EDE-985F-738DB8BF73AA}" type="sibTrans" cxnId="{1DD7D565-B2E9-4329-A374-F6AAA2759354}">
      <dgm:prSet/>
      <dgm:spPr/>
      <dgm:t>
        <a:bodyPr/>
        <a:lstStyle/>
        <a:p>
          <a:endParaRPr lang="ro-RO" sz="1800" b="1"/>
        </a:p>
      </dgm:t>
    </dgm:pt>
    <dgm:pt modelId="{4A870C2C-A28C-4B28-B6D3-6A79D0F83368}">
      <dgm:prSet phldrT="[Text]" custT="1"/>
      <dgm:spPr/>
      <dgm:t>
        <a:bodyPr/>
        <a:lstStyle/>
        <a:p>
          <a:r>
            <a:rPr lang="ro-RO" sz="1600" b="1" dirty="0" smtClean="0"/>
            <a:t>Nr. elevi care au optat pentru proba de INFORMATICĂ 2 (0,82%)</a:t>
          </a:r>
          <a:endParaRPr lang="ro-RO" sz="1600" b="1" dirty="0"/>
        </a:p>
      </dgm:t>
    </dgm:pt>
    <dgm:pt modelId="{14FD03FC-BBE6-4FD8-A128-210C0C364F54}" type="parTrans" cxnId="{1041374F-838A-4582-A009-4FBB71A669D7}">
      <dgm:prSet custT="1"/>
      <dgm:spPr/>
      <dgm:t>
        <a:bodyPr/>
        <a:lstStyle/>
        <a:p>
          <a:endParaRPr lang="ro-RO" sz="500" b="1"/>
        </a:p>
      </dgm:t>
    </dgm:pt>
    <dgm:pt modelId="{91FD9C52-09EB-4CE1-A769-6941955E6356}" type="sibTrans" cxnId="{1041374F-838A-4582-A009-4FBB71A669D7}">
      <dgm:prSet/>
      <dgm:spPr/>
      <dgm:t>
        <a:bodyPr/>
        <a:lstStyle/>
        <a:p>
          <a:endParaRPr lang="ro-RO" sz="1800" b="1"/>
        </a:p>
      </dgm:t>
    </dgm:pt>
    <dgm:pt modelId="{A7ECE3E6-B792-4B97-841B-3FBC768E30B1}" type="pres">
      <dgm:prSet presAssocID="{A9C7B231-7B12-447E-8F72-FB6E4EEAE32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164E0D92-25DE-464E-87F4-1699C0DAA6DD}" type="pres">
      <dgm:prSet presAssocID="{5D4D5EE6-AF4D-4FB7-9BBE-E1AFE9B414EE}" presName="root1" presStyleCnt="0"/>
      <dgm:spPr/>
      <dgm:t>
        <a:bodyPr/>
        <a:lstStyle/>
        <a:p>
          <a:endParaRPr lang="ro-RO"/>
        </a:p>
      </dgm:t>
    </dgm:pt>
    <dgm:pt modelId="{E6BC9F93-FECC-42B8-8FD0-5ACA34F121BE}" type="pres">
      <dgm:prSet presAssocID="{5D4D5EE6-AF4D-4FB7-9BBE-E1AFE9B414EE}" presName="LevelOneTextNode" presStyleLbl="node0" presStyleIdx="0" presStyleCnt="1" custLinFactNeighborX="-132" custLinFactNeighborY="-6213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4A3697AD-EF1B-4B08-98A4-896C8AEE4C53}" type="pres">
      <dgm:prSet presAssocID="{5D4D5EE6-AF4D-4FB7-9BBE-E1AFE9B414EE}" presName="level2hierChild" presStyleCnt="0"/>
      <dgm:spPr/>
      <dgm:t>
        <a:bodyPr/>
        <a:lstStyle/>
        <a:p>
          <a:endParaRPr lang="ro-RO"/>
        </a:p>
      </dgm:t>
    </dgm:pt>
    <dgm:pt modelId="{5A71BBFD-A888-42CC-8F5D-0D273A738D07}" type="pres">
      <dgm:prSet presAssocID="{1C9A0481-C08E-4E35-81B1-73AFAF157531}" presName="conn2-1" presStyleLbl="parChTrans1D2" presStyleIdx="0" presStyleCnt="2"/>
      <dgm:spPr/>
      <dgm:t>
        <a:bodyPr/>
        <a:lstStyle/>
        <a:p>
          <a:endParaRPr lang="ro-RO"/>
        </a:p>
      </dgm:t>
    </dgm:pt>
    <dgm:pt modelId="{1B31FD8D-3008-4585-8F48-1902C74CE1E2}" type="pres">
      <dgm:prSet presAssocID="{1C9A0481-C08E-4E35-81B1-73AFAF157531}" presName="connTx" presStyleLbl="parChTrans1D2" presStyleIdx="0" presStyleCnt="2"/>
      <dgm:spPr/>
      <dgm:t>
        <a:bodyPr/>
        <a:lstStyle/>
        <a:p>
          <a:endParaRPr lang="ro-RO"/>
        </a:p>
      </dgm:t>
    </dgm:pt>
    <dgm:pt modelId="{8B8C71EA-6B18-4E38-BFA2-CC02FB762CA9}" type="pres">
      <dgm:prSet presAssocID="{70E1F99D-77F0-4619-9441-A8049C47DF1F}" presName="root2" presStyleCnt="0"/>
      <dgm:spPr/>
      <dgm:t>
        <a:bodyPr/>
        <a:lstStyle/>
        <a:p>
          <a:endParaRPr lang="ro-RO"/>
        </a:p>
      </dgm:t>
    </dgm:pt>
    <dgm:pt modelId="{91B6DB9D-44AE-4FFE-A217-16E0FAC89DD5}" type="pres">
      <dgm:prSet presAssocID="{70E1F99D-77F0-4619-9441-A8049C47DF1F}" presName="LevelTwoTextNode" presStyleLbl="node2" presStyleIdx="0" presStyleCnt="2" custLinFactNeighborX="2757" custLinFactNeighborY="-47581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5F5D9A1C-05F9-42BA-9457-637876F4B66A}" type="pres">
      <dgm:prSet presAssocID="{70E1F99D-77F0-4619-9441-A8049C47DF1F}" presName="level3hierChild" presStyleCnt="0"/>
      <dgm:spPr/>
      <dgm:t>
        <a:bodyPr/>
        <a:lstStyle/>
        <a:p>
          <a:endParaRPr lang="ro-RO"/>
        </a:p>
      </dgm:t>
    </dgm:pt>
    <dgm:pt modelId="{CCD6A417-7CF2-427C-ADBE-C4D45F173DAD}" type="pres">
      <dgm:prSet presAssocID="{430726D7-D495-45ED-A44E-7FD56D0DC126}" presName="conn2-1" presStyleLbl="parChTrans1D3" presStyleIdx="0" presStyleCnt="2"/>
      <dgm:spPr/>
      <dgm:t>
        <a:bodyPr/>
        <a:lstStyle/>
        <a:p>
          <a:endParaRPr lang="ro-RO"/>
        </a:p>
      </dgm:t>
    </dgm:pt>
    <dgm:pt modelId="{9AF9F849-394F-48DE-87F1-C2A9AC7381E7}" type="pres">
      <dgm:prSet presAssocID="{430726D7-D495-45ED-A44E-7FD56D0DC126}" presName="connTx" presStyleLbl="parChTrans1D3" presStyleIdx="0" presStyleCnt="2"/>
      <dgm:spPr/>
      <dgm:t>
        <a:bodyPr/>
        <a:lstStyle/>
        <a:p>
          <a:endParaRPr lang="ro-RO"/>
        </a:p>
      </dgm:t>
    </dgm:pt>
    <dgm:pt modelId="{BFCAC489-C32C-41FD-9857-586E9985ED16}" type="pres">
      <dgm:prSet presAssocID="{ED7240F9-D648-464C-98FD-4E9F889FCF77}" presName="root2" presStyleCnt="0"/>
      <dgm:spPr/>
      <dgm:t>
        <a:bodyPr/>
        <a:lstStyle/>
        <a:p>
          <a:endParaRPr lang="ro-RO"/>
        </a:p>
      </dgm:t>
    </dgm:pt>
    <dgm:pt modelId="{127AE269-73F1-40CF-9C1C-C8ECF7E2815E}" type="pres">
      <dgm:prSet presAssocID="{ED7240F9-D648-464C-98FD-4E9F889FCF77}" presName="LevelTwoTextNode" presStyleLbl="node3" presStyleIdx="0" presStyleCnt="2" custLinFactNeighborX="-383" custLinFactNeighborY="-48195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86EA5821-6022-4023-86A4-36608D4612C8}" type="pres">
      <dgm:prSet presAssocID="{ED7240F9-D648-464C-98FD-4E9F889FCF77}" presName="level3hierChild" presStyleCnt="0"/>
      <dgm:spPr/>
      <dgm:t>
        <a:bodyPr/>
        <a:lstStyle/>
        <a:p>
          <a:endParaRPr lang="ro-RO"/>
        </a:p>
      </dgm:t>
    </dgm:pt>
    <dgm:pt modelId="{3C713EE8-17E5-42CD-8B22-D63710618DF9}" type="pres">
      <dgm:prSet presAssocID="{8FA8436F-61F6-45B5-8CFE-FBA1EF859A32}" presName="conn2-1" presStyleLbl="parChTrans1D2" presStyleIdx="1" presStyleCnt="2"/>
      <dgm:spPr/>
      <dgm:t>
        <a:bodyPr/>
        <a:lstStyle/>
        <a:p>
          <a:endParaRPr lang="ro-RO"/>
        </a:p>
      </dgm:t>
    </dgm:pt>
    <dgm:pt modelId="{2125837D-7DC8-4E10-9372-0038643534E9}" type="pres">
      <dgm:prSet presAssocID="{8FA8436F-61F6-45B5-8CFE-FBA1EF859A32}" presName="connTx" presStyleLbl="parChTrans1D2" presStyleIdx="1" presStyleCnt="2"/>
      <dgm:spPr/>
      <dgm:t>
        <a:bodyPr/>
        <a:lstStyle/>
        <a:p>
          <a:endParaRPr lang="ro-RO"/>
        </a:p>
      </dgm:t>
    </dgm:pt>
    <dgm:pt modelId="{8813DC8D-E4B6-4F66-B643-00DFEC373CA5}" type="pres">
      <dgm:prSet presAssocID="{13EA4CA5-A474-40F4-8406-1B83FD41D7FE}" presName="root2" presStyleCnt="0"/>
      <dgm:spPr/>
      <dgm:t>
        <a:bodyPr/>
        <a:lstStyle/>
        <a:p>
          <a:endParaRPr lang="ro-RO"/>
        </a:p>
      </dgm:t>
    </dgm:pt>
    <dgm:pt modelId="{A6795D89-9780-4819-8E7C-B4B6990D0735}" type="pres">
      <dgm:prSet presAssocID="{13EA4CA5-A474-40F4-8406-1B83FD41D7F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EF4F1A71-58D4-4DC1-993C-C70DDC9F6A86}" type="pres">
      <dgm:prSet presAssocID="{13EA4CA5-A474-40F4-8406-1B83FD41D7FE}" presName="level3hierChild" presStyleCnt="0"/>
      <dgm:spPr/>
      <dgm:t>
        <a:bodyPr/>
        <a:lstStyle/>
        <a:p>
          <a:endParaRPr lang="ro-RO"/>
        </a:p>
      </dgm:t>
    </dgm:pt>
    <dgm:pt modelId="{3C200672-F28B-49A0-9101-2F2900038566}" type="pres">
      <dgm:prSet presAssocID="{14FD03FC-BBE6-4FD8-A128-210C0C364F54}" presName="conn2-1" presStyleLbl="parChTrans1D3" presStyleIdx="1" presStyleCnt="2"/>
      <dgm:spPr/>
      <dgm:t>
        <a:bodyPr/>
        <a:lstStyle/>
        <a:p>
          <a:endParaRPr lang="ro-RO"/>
        </a:p>
      </dgm:t>
    </dgm:pt>
    <dgm:pt modelId="{DC8AEE95-DB33-44C2-90E9-D5D138DB52F4}" type="pres">
      <dgm:prSet presAssocID="{14FD03FC-BBE6-4FD8-A128-210C0C364F54}" presName="connTx" presStyleLbl="parChTrans1D3" presStyleIdx="1" presStyleCnt="2"/>
      <dgm:spPr/>
      <dgm:t>
        <a:bodyPr/>
        <a:lstStyle/>
        <a:p>
          <a:endParaRPr lang="ro-RO"/>
        </a:p>
      </dgm:t>
    </dgm:pt>
    <dgm:pt modelId="{0F469B09-94FA-4921-8048-CB8E51CBA52B}" type="pres">
      <dgm:prSet presAssocID="{4A870C2C-A28C-4B28-B6D3-6A79D0F83368}" presName="root2" presStyleCnt="0"/>
      <dgm:spPr/>
      <dgm:t>
        <a:bodyPr/>
        <a:lstStyle/>
        <a:p>
          <a:endParaRPr lang="ro-RO"/>
        </a:p>
      </dgm:t>
    </dgm:pt>
    <dgm:pt modelId="{CBF4FDCE-1AC5-481E-9AA9-6BEE8820D68C}" type="pres">
      <dgm:prSet presAssocID="{4A870C2C-A28C-4B28-B6D3-6A79D0F83368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03B07507-1C8A-4201-9E65-267CD36D64EE}" type="pres">
      <dgm:prSet presAssocID="{4A870C2C-A28C-4B28-B6D3-6A79D0F83368}" presName="level3hierChild" presStyleCnt="0"/>
      <dgm:spPr/>
      <dgm:t>
        <a:bodyPr/>
        <a:lstStyle/>
        <a:p>
          <a:endParaRPr lang="ro-RO"/>
        </a:p>
      </dgm:t>
    </dgm:pt>
  </dgm:ptLst>
  <dgm:cxnLst>
    <dgm:cxn modelId="{AAC1F4D9-A484-45DB-B991-D07E255CAD36}" type="presOf" srcId="{1C9A0481-C08E-4E35-81B1-73AFAF157531}" destId="{1B31FD8D-3008-4585-8F48-1902C74CE1E2}" srcOrd="1" destOrd="0" presId="urn:microsoft.com/office/officeart/2005/8/layout/hierarchy2"/>
    <dgm:cxn modelId="{D44405E7-E864-4EF4-A2BB-63085BC8C714}" type="presOf" srcId="{1C9A0481-C08E-4E35-81B1-73AFAF157531}" destId="{5A71BBFD-A888-42CC-8F5D-0D273A738D07}" srcOrd="0" destOrd="0" presId="urn:microsoft.com/office/officeart/2005/8/layout/hierarchy2"/>
    <dgm:cxn modelId="{8C2C407F-ED51-4434-BF4E-B9DACFA5ABB9}" type="presOf" srcId="{430726D7-D495-45ED-A44E-7FD56D0DC126}" destId="{9AF9F849-394F-48DE-87F1-C2A9AC7381E7}" srcOrd="1" destOrd="0" presId="urn:microsoft.com/office/officeart/2005/8/layout/hierarchy2"/>
    <dgm:cxn modelId="{1DD7D565-B2E9-4329-A374-F6AAA2759354}" srcId="{5D4D5EE6-AF4D-4FB7-9BBE-E1AFE9B414EE}" destId="{13EA4CA5-A474-40F4-8406-1B83FD41D7FE}" srcOrd="1" destOrd="0" parTransId="{8FA8436F-61F6-45B5-8CFE-FBA1EF859A32}" sibTransId="{7D7E293E-2558-4EDE-985F-738DB8BF73AA}"/>
    <dgm:cxn modelId="{6D59C743-4D4A-465D-833E-2DCB9E403A66}" type="presOf" srcId="{430726D7-D495-45ED-A44E-7FD56D0DC126}" destId="{CCD6A417-7CF2-427C-ADBE-C4D45F173DAD}" srcOrd="0" destOrd="0" presId="urn:microsoft.com/office/officeart/2005/8/layout/hierarchy2"/>
    <dgm:cxn modelId="{E783B190-DF05-40C0-AC69-344F59B1799C}" type="presOf" srcId="{A9C7B231-7B12-447E-8F72-FB6E4EEAE32E}" destId="{A7ECE3E6-B792-4B97-841B-3FBC768E30B1}" srcOrd="0" destOrd="0" presId="urn:microsoft.com/office/officeart/2005/8/layout/hierarchy2"/>
    <dgm:cxn modelId="{1041374F-838A-4582-A009-4FBB71A669D7}" srcId="{13EA4CA5-A474-40F4-8406-1B83FD41D7FE}" destId="{4A870C2C-A28C-4B28-B6D3-6A79D0F83368}" srcOrd="0" destOrd="0" parTransId="{14FD03FC-BBE6-4FD8-A128-210C0C364F54}" sibTransId="{91FD9C52-09EB-4CE1-A769-6941955E6356}"/>
    <dgm:cxn modelId="{02038DAF-2DA4-411D-A4C4-4712C2A89B6D}" type="presOf" srcId="{14FD03FC-BBE6-4FD8-A128-210C0C364F54}" destId="{3C200672-F28B-49A0-9101-2F2900038566}" srcOrd="0" destOrd="0" presId="urn:microsoft.com/office/officeart/2005/8/layout/hierarchy2"/>
    <dgm:cxn modelId="{264BC7CF-7A5D-479C-B548-6299A3B1D1F9}" type="presOf" srcId="{13EA4CA5-A474-40F4-8406-1B83FD41D7FE}" destId="{A6795D89-9780-4819-8E7C-B4B6990D0735}" srcOrd="0" destOrd="0" presId="urn:microsoft.com/office/officeart/2005/8/layout/hierarchy2"/>
    <dgm:cxn modelId="{9DFE791F-F983-455F-B89F-30A32D62F0B6}" type="presOf" srcId="{8FA8436F-61F6-45B5-8CFE-FBA1EF859A32}" destId="{2125837D-7DC8-4E10-9372-0038643534E9}" srcOrd="1" destOrd="0" presId="urn:microsoft.com/office/officeart/2005/8/layout/hierarchy2"/>
    <dgm:cxn modelId="{096A46C7-7E6A-4455-A913-85E2D514B02C}" type="presOf" srcId="{8FA8436F-61F6-45B5-8CFE-FBA1EF859A32}" destId="{3C713EE8-17E5-42CD-8B22-D63710618DF9}" srcOrd="0" destOrd="0" presId="urn:microsoft.com/office/officeart/2005/8/layout/hierarchy2"/>
    <dgm:cxn modelId="{72B18974-32DC-49F2-91DD-B4754B5F330A}" srcId="{A9C7B231-7B12-447E-8F72-FB6E4EEAE32E}" destId="{5D4D5EE6-AF4D-4FB7-9BBE-E1AFE9B414EE}" srcOrd="0" destOrd="0" parTransId="{6B4EA555-81DA-4B36-AE20-19F04F581B9A}" sibTransId="{A361C509-1285-4D63-BF9C-A36B298D4FF3}"/>
    <dgm:cxn modelId="{98D5A06D-E0E7-4B2E-AC66-01E50B04EED2}" type="presOf" srcId="{5D4D5EE6-AF4D-4FB7-9BBE-E1AFE9B414EE}" destId="{E6BC9F93-FECC-42B8-8FD0-5ACA34F121BE}" srcOrd="0" destOrd="0" presId="urn:microsoft.com/office/officeart/2005/8/layout/hierarchy2"/>
    <dgm:cxn modelId="{403408AF-A6CE-4AC2-B056-F07CF6281318}" type="presOf" srcId="{4A870C2C-A28C-4B28-B6D3-6A79D0F83368}" destId="{CBF4FDCE-1AC5-481E-9AA9-6BEE8820D68C}" srcOrd="0" destOrd="0" presId="urn:microsoft.com/office/officeart/2005/8/layout/hierarchy2"/>
    <dgm:cxn modelId="{A677304A-3039-499D-AE14-AF001F275A0B}" type="presOf" srcId="{70E1F99D-77F0-4619-9441-A8049C47DF1F}" destId="{91B6DB9D-44AE-4FFE-A217-16E0FAC89DD5}" srcOrd="0" destOrd="0" presId="urn:microsoft.com/office/officeart/2005/8/layout/hierarchy2"/>
    <dgm:cxn modelId="{78435AD7-56DB-4922-B719-62C19B217748}" srcId="{5D4D5EE6-AF4D-4FB7-9BBE-E1AFE9B414EE}" destId="{70E1F99D-77F0-4619-9441-A8049C47DF1F}" srcOrd="0" destOrd="0" parTransId="{1C9A0481-C08E-4E35-81B1-73AFAF157531}" sibTransId="{22E59ADC-DA67-467F-BFFC-2653F1B49137}"/>
    <dgm:cxn modelId="{50417604-B42C-41DA-8B3A-A0AF28B7DB2D}" type="presOf" srcId="{ED7240F9-D648-464C-98FD-4E9F889FCF77}" destId="{127AE269-73F1-40CF-9C1C-C8ECF7E2815E}" srcOrd="0" destOrd="0" presId="urn:microsoft.com/office/officeart/2005/8/layout/hierarchy2"/>
    <dgm:cxn modelId="{30D7C986-216C-400E-B121-5135A4C92962}" type="presOf" srcId="{14FD03FC-BBE6-4FD8-A128-210C0C364F54}" destId="{DC8AEE95-DB33-44C2-90E9-D5D138DB52F4}" srcOrd="1" destOrd="0" presId="urn:microsoft.com/office/officeart/2005/8/layout/hierarchy2"/>
    <dgm:cxn modelId="{E2BF8D9F-AEFA-4F4C-934C-BE09439B644A}" srcId="{70E1F99D-77F0-4619-9441-A8049C47DF1F}" destId="{ED7240F9-D648-464C-98FD-4E9F889FCF77}" srcOrd="0" destOrd="0" parTransId="{430726D7-D495-45ED-A44E-7FD56D0DC126}" sibTransId="{5B673936-AFE5-446F-9CC3-4C1A4B44B727}"/>
    <dgm:cxn modelId="{E252760F-F421-4419-BCEA-95BC98CCE5B2}" type="presParOf" srcId="{A7ECE3E6-B792-4B97-841B-3FBC768E30B1}" destId="{164E0D92-25DE-464E-87F4-1699C0DAA6DD}" srcOrd="0" destOrd="0" presId="urn:microsoft.com/office/officeart/2005/8/layout/hierarchy2"/>
    <dgm:cxn modelId="{A85BF150-1338-4C0B-A2AC-F3EE45CF8AB8}" type="presParOf" srcId="{164E0D92-25DE-464E-87F4-1699C0DAA6DD}" destId="{E6BC9F93-FECC-42B8-8FD0-5ACA34F121BE}" srcOrd="0" destOrd="0" presId="urn:microsoft.com/office/officeart/2005/8/layout/hierarchy2"/>
    <dgm:cxn modelId="{210BA278-3269-4D34-ABC6-5F62A6DF28F4}" type="presParOf" srcId="{164E0D92-25DE-464E-87F4-1699C0DAA6DD}" destId="{4A3697AD-EF1B-4B08-98A4-896C8AEE4C53}" srcOrd="1" destOrd="0" presId="urn:microsoft.com/office/officeart/2005/8/layout/hierarchy2"/>
    <dgm:cxn modelId="{F7ED9B90-3B85-4987-BFBB-F5FD568C556E}" type="presParOf" srcId="{4A3697AD-EF1B-4B08-98A4-896C8AEE4C53}" destId="{5A71BBFD-A888-42CC-8F5D-0D273A738D07}" srcOrd="0" destOrd="0" presId="urn:microsoft.com/office/officeart/2005/8/layout/hierarchy2"/>
    <dgm:cxn modelId="{B4C54031-5E2B-4FDD-B37A-EC817B658477}" type="presParOf" srcId="{5A71BBFD-A888-42CC-8F5D-0D273A738D07}" destId="{1B31FD8D-3008-4585-8F48-1902C74CE1E2}" srcOrd="0" destOrd="0" presId="urn:microsoft.com/office/officeart/2005/8/layout/hierarchy2"/>
    <dgm:cxn modelId="{C31D2EEC-8F61-467E-A198-7F197190BF21}" type="presParOf" srcId="{4A3697AD-EF1B-4B08-98A4-896C8AEE4C53}" destId="{8B8C71EA-6B18-4E38-BFA2-CC02FB762CA9}" srcOrd="1" destOrd="0" presId="urn:microsoft.com/office/officeart/2005/8/layout/hierarchy2"/>
    <dgm:cxn modelId="{4CDA7AA5-AB1E-48B9-A27E-B1034BAA491E}" type="presParOf" srcId="{8B8C71EA-6B18-4E38-BFA2-CC02FB762CA9}" destId="{91B6DB9D-44AE-4FFE-A217-16E0FAC89DD5}" srcOrd="0" destOrd="0" presId="urn:microsoft.com/office/officeart/2005/8/layout/hierarchy2"/>
    <dgm:cxn modelId="{AF16EE7F-E473-4D9F-A730-CEAE7F58D7D7}" type="presParOf" srcId="{8B8C71EA-6B18-4E38-BFA2-CC02FB762CA9}" destId="{5F5D9A1C-05F9-42BA-9457-637876F4B66A}" srcOrd="1" destOrd="0" presId="urn:microsoft.com/office/officeart/2005/8/layout/hierarchy2"/>
    <dgm:cxn modelId="{0B39FA5A-2F63-4BB5-B9F8-68C3A85BF009}" type="presParOf" srcId="{5F5D9A1C-05F9-42BA-9457-637876F4B66A}" destId="{CCD6A417-7CF2-427C-ADBE-C4D45F173DAD}" srcOrd="0" destOrd="0" presId="urn:microsoft.com/office/officeart/2005/8/layout/hierarchy2"/>
    <dgm:cxn modelId="{039FD632-1BC3-45D3-AF80-B491D8918D9A}" type="presParOf" srcId="{CCD6A417-7CF2-427C-ADBE-C4D45F173DAD}" destId="{9AF9F849-394F-48DE-87F1-C2A9AC7381E7}" srcOrd="0" destOrd="0" presId="urn:microsoft.com/office/officeart/2005/8/layout/hierarchy2"/>
    <dgm:cxn modelId="{A0BA2F20-E330-45F5-B4F9-21F8BDD40894}" type="presParOf" srcId="{5F5D9A1C-05F9-42BA-9457-637876F4B66A}" destId="{BFCAC489-C32C-41FD-9857-586E9985ED16}" srcOrd="1" destOrd="0" presId="urn:microsoft.com/office/officeart/2005/8/layout/hierarchy2"/>
    <dgm:cxn modelId="{5CFEC77F-8CF8-412C-8A34-DDA54F1178F7}" type="presParOf" srcId="{BFCAC489-C32C-41FD-9857-586E9985ED16}" destId="{127AE269-73F1-40CF-9C1C-C8ECF7E2815E}" srcOrd="0" destOrd="0" presId="urn:microsoft.com/office/officeart/2005/8/layout/hierarchy2"/>
    <dgm:cxn modelId="{12A97CEB-A1AC-49A1-A388-9AD89BC090A9}" type="presParOf" srcId="{BFCAC489-C32C-41FD-9857-586E9985ED16}" destId="{86EA5821-6022-4023-86A4-36608D4612C8}" srcOrd="1" destOrd="0" presId="urn:microsoft.com/office/officeart/2005/8/layout/hierarchy2"/>
    <dgm:cxn modelId="{449368FA-B78F-455B-8785-68447B62A799}" type="presParOf" srcId="{4A3697AD-EF1B-4B08-98A4-896C8AEE4C53}" destId="{3C713EE8-17E5-42CD-8B22-D63710618DF9}" srcOrd="2" destOrd="0" presId="urn:microsoft.com/office/officeart/2005/8/layout/hierarchy2"/>
    <dgm:cxn modelId="{285F3D83-83CD-4FEE-B129-E55D6B3F0FE0}" type="presParOf" srcId="{3C713EE8-17E5-42CD-8B22-D63710618DF9}" destId="{2125837D-7DC8-4E10-9372-0038643534E9}" srcOrd="0" destOrd="0" presId="urn:microsoft.com/office/officeart/2005/8/layout/hierarchy2"/>
    <dgm:cxn modelId="{2333C64A-DB3A-4C90-B453-060EF2D92219}" type="presParOf" srcId="{4A3697AD-EF1B-4B08-98A4-896C8AEE4C53}" destId="{8813DC8D-E4B6-4F66-B643-00DFEC373CA5}" srcOrd="3" destOrd="0" presId="urn:microsoft.com/office/officeart/2005/8/layout/hierarchy2"/>
    <dgm:cxn modelId="{43037866-F13F-4983-9475-9A042BA402A9}" type="presParOf" srcId="{8813DC8D-E4B6-4F66-B643-00DFEC373CA5}" destId="{A6795D89-9780-4819-8E7C-B4B6990D0735}" srcOrd="0" destOrd="0" presId="urn:microsoft.com/office/officeart/2005/8/layout/hierarchy2"/>
    <dgm:cxn modelId="{B122E7C5-4367-4397-920D-6E849A5122B8}" type="presParOf" srcId="{8813DC8D-E4B6-4F66-B643-00DFEC373CA5}" destId="{EF4F1A71-58D4-4DC1-993C-C70DDC9F6A86}" srcOrd="1" destOrd="0" presId="urn:microsoft.com/office/officeart/2005/8/layout/hierarchy2"/>
    <dgm:cxn modelId="{4533A05A-E636-4108-BD81-533E5F600F8A}" type="presParOf" srcId="{EF4F1A71-58D4-4DC1-993C-C70DDC9F6A86}" destId="{3C200672-F28B-49A0-9101-2F2900038566}" srcOrd="0" destOrd="0" presId="urn:microsoft.com/office/officeart/2005/8/layout/hierarchy2"/>
    <dgm:cxn modelId="{79EA30E6-A295-4977-A864-2F961D1BC9D0}" type="presParOf" srcId="{3C200672-F28B-49A0-9101-2F2900038566}" destId="{DC8AEE95-DB33-44C2-90E9-D5D138DB52F4}" srcOrd="0" destOrd="0" presId="urn:microsoft.com/office/officeart/2005/8/layout/hierarchy2"/>
    <dgm:cxn modelId="{398F0DA0-495A-47D5-A65E-CC50C9C701EF}" type="presParOf" srcId="{EF4F1A71-58D4-4DC1-993C-C70DDC9F6A86}" destId="{0F469B09-94FA-4921-8048-CB8E51CBA52B}" srcOrd="1" destOrd="0" presId="urn:microsoft.com/office/officeart/2005/8/layout/hierarchy2"/>
    <dgm:cxn modelId="{BD7228FF-9068-4D80-B410-9B0CDB508524}" type="presParOf" srcId="{0F469B09-94FA-4921-8048-CB8E51CBA52B}" destId="{CBF4FDCE-1AC5-481E-9AA9-6BEE8820D68C}" srcOrd="0" destOrd="0" presId="urn:microsoft.com/office/officeart/2005/8/layout/hierarchy2"/>
    <dgm:cxn modelId="{2DE17F6C-F315-42A9-B308-BAC5DCEA3366}" type="presParOf" srcId="{0F469B09-94FA-4921-8048-CB8E51CBA52B}" destId="{03B07507-1C8A-4201-9E65-267CD36D64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CC558A-8DEB-4276-93A4-67E9FF2CAC1D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o-RO"/>
        </a:p>
      </dgm:t>
    </dgm:pt>
    <dgm:pt modelId="{2AD2B6DB-6C2C-4141-8A2A-FAAA37F1A43B}">
      <dgm:prSet phldrT="[Text]" custT="1"/>
      <dgm:spPr/>
      <dgm:t>
        <a:bodyPr/>
        <a:lstStyle/>
        <a:p>
          <a:r>
            <a:rPr lang="ro-RO" sz="2000" b="1" dirty="0" smtClean="0"/>
            <a:t>Nr. elevi MATE-INFO: </a:t>
          </a:r>
          <a:r>
            <a:rPr lang="ro-RO" sz="2800" b="1" dirty="0" smtClean="0"/>
            <a:t>228</a:t>
          </a:r>
        </a:p>
      </dgm:t>
    </dgm:pt>
    <dgm:pt modelId="{3D36B8BA-1980-4685-A13D-DF37B70B39B5}" type="parTrans" cxnId="{763CC11C-7169-40A6-9401-93057AB5C82A}">
      <dgm:prSet/>
      <dgm:spPr/>
      <dgm:t>
        <a:bodyPr/>
        <a:lstStyle/>
        <a:p>
          <a:endParaRPr lang="ro-RO" sz="1600" b="1"/>
        </a:p>
      </dgm:t>
    </dgm:pt>
    <dgm:pt modelId="{050F9B81-071D-48AD-8899-BA1DF0D1B54E}" type="sibTrans" cxnId="{763CC11C-7169-40A6-9401-93057AB5C82A}">
      <dgm:prSet/>
      <dgm:spPr/>
      <dgm:t>
        <a:bodyPr/>
        <a:lstStyle/>
        <a:p>
          <a:endParaRPr lang="ro-RO" sz="1600" b="1"/>
        </a:p>
      </dgm:t>
    </dgm:pt>
    <dgm:pt modelId="{E7C854C3-8A55-4C68-9398-1DED316FD20F}" type="asst">
      <dgm:prSet phldrT="[Text]" custT="1"/>
      <dgm:spPr/>
      <dgm:t>
        <a:bodyPr/>
        <a:lstStyle/>
        <a:p>
          <a:r>
            <a:rPr lang="ro-RO" sz="2000" b="1" dirty="0" smtClean="0"/>
            <a:t>Nr. elevi înscrişi: </a:t>
          </a:r>
          <a:r>
            <a:rPr lang="ro-RO" sz="2400" b="1" dirty="0" smtClean="0"/>
            <a:t>177</a:t>
          </a:r>
          <a:r>
            <a:rPr lang="ro-RO" sz="2000" b="1" dirty="0" smtClean="0"/>
            <a:t> (77,63%)</a:t>
          </a:r>
          <a:endParaRPr lang="ro-RO" sz="2000" b="1" dirty="0"/>
        </a:p>
      </dgm:t>
    </dgm:pt>
    <dgm:pt modelId="{09682F81-25FD-44C5-8DB2-C0B0B5C525F6}" type="parTrans" cxnId="{69B0DEF1-BFA2-4EBB-B4C9-F782A571D4F5}">
      <dgm:prSet/>
      <dgm:spPr/>
      <dgm:t>
        <a:bodyPr/>
        <a:lstStyle/>
        <a:p>
          <a:endParaRPr lang="ro-RO" sz="1600" b="1"/>
        </a:p>
      </dgm:t>
    </dgm:pt>
    <dgm:pt modelId="{8CBAC5E8-CEC3-4A06-87BF-D5F703FAAC40}" type="sibTrans" cxnId="{69B0DEF1-BFA2-4EBB-B4C9-F782A571D4F5}">
      <dgm:prSet/>
      <dgm:spPr/>
      <dgm:t>
        <a:bodyPr/>
        <a:lstStyle/>
        <a:p>
          <a:endParaRPr lang="ro-RO" sz="1600" b="1"/>
        </a:p>
      </dgm:t>
    </dgm:pt>
    <dgm:pt modelId="{1F612610-9980-445B-AFCA-021286AB1974}">
      <dgm:prSet phldrT="[Text]" custT="1"/>
      <dgm:spPr/>
      <dgm:t>
        <a:bodyPr/>
        <a:lstStyle/>
        <a:p>
          <a:r>
            <a:rPr lang="ro-RO" sz="2000" b="1" dirty="0" smtClean="0"/>
            <a:t>Nr. elevi prezenţi: </a:t>
          </a:r>
          <a:r>
            <a:rPr lang="ro-RO" sz="2400" b="1" dirty="0" smtClean="0"/>
            <a:t>159</a:t>
          </a:r>
          <a:r>
            <a:rPr lang="ro-RO" sz="2000" b="1" dirty="0" smtClean="0"/>
            <a:t> (69,74%)</a:t>
          </a:r>
          <a:endParaRPr lang="ro-RO" sz="2000" b="1" dirty="0"/>
        </a:p>
      </dgm:t>
    </dgm:pt>
    <dgm:pt modelId="{C06656DF-E503-4338-893E-D6F7F6EEA43B}" type="parTrans" cxnId="{2E3DEED8-1B5B-458D-B037-18221A8557DF}">
      <dgm:prSet/>
      <dgm:spPr/>
      <dgm:t>
        <a:bodyPr/>
        <a:lstStyle/>
        <a:p>
          <a:endParaRPr lang="ro-RO" sz="1600" b="1"/>
        </a:p>
      </dgm:t>
    </dgm:pt>
    <dgm:pt modelId="{08FB44AE-0A94-45F7-9AF3-73C352C7C2DB}" type="sibTrans" cxnId="{2E3DEED8-1B5B-458D-B037-18221A8557DF}">
      <dgm:prSet/>
      <dgm:spPr/>
      <dgm:t>
        <a:bodyPr/>
        <a:lstStyle/>
        <a:p>
          <a:endParaRPr lang="ro-RO" sz="1600" b="1"/>
        </a:p>
      </dgm:t>
    </dgm:pt>
    <dgm:pt modelId="{54423522-5418-4FE0-9FA7-42218E034889}">
      <dgm:prSet phldrT="[Text]" custT="1"/>
      <dgm:spPr/>
      <dgm:t>
        <a:bodyPr/>
        <a:lstStyle/>
        <a:p>
          <a:r>
            <a:rPr lang="ro-RO" sz="2000" b="1" dirty="0" smtClean="0"/>
            <a:t>Nr. elevi PROMOVAȚI: </a:t>
          </a:r>
          <a:r>
            <a:rPr lang="ro-RO" sz="2800" b="1" dirty="0" smtClean="0"/>
            <a:t>158</a:t>
          </a:r>
          <a:r>
            <a:rPr lang="ro-RO" sz="2000" b="1" dirty="0" smtClean="0"/>
            <a:t> (69,30%)</a:t>
          </a:r>
          <a:endParaRPr lang="ro-RO" sz="2000" b="1" dirty="0"/>
        </a:p>
      </dgm:t>
    </dgm:pt>
    <dgm:pt modelId="{55342DE2-C64A-43F5-A640-66437D8B7019}" type="parTrans" cxnId="{7DB9FD2D-AADF-4AD2-AAFC-F5C5296FC44C}">
      <dgm:prSet/>
      <dgm:spPr/>
      <dgm:t>
        <a:bodyPr/>
        <a:lstStyle/>
        <a:p>
          <a:endParaRPr lang="ro-RO" sz="1600" b="1"/>
        </a:p>
      </dgm:t>
    </dgm:pt>
    <dgm:pt modelId="{22404DA2-B4DD-48F8-8500-4819582DE935}" type="sibTrans" cxnId="{7DB9FD2D-AADF-4AD2-AAFC-F5C5296FC44C}">
      <dgm:prSet/>
      <dgm:spPr/>
      <dgm:t>
        <a:bodyPr/>
        <a:lstStyle/>
        <a:p>
          <a:endParaRPr lang="ro-RO" sz="1600" b="1"/>
        </a:p>
      </dgm:t>
    </dgm:pt>
    <dgm:pt modelId="{2E3662C9-12B9-4D14-94EF-7F33BDBC1F93}" type="pres">
      <dgm:prSet presAssocID="{35CC558A-8DEB-4276-93A4-67E9FF2CAC1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o-RO"/>
        </a:p>
      </dgm:t>
    </dgm:pt>
    <dgm:pt modelId="{36D329B8-3ABE-45B2-9AE7-A34C2C45CBB9}" type="pres">
      <dgm:prSet presAssocID="{2AD2B6DB-6C2C-4141-8A2A-FAAA37F1A43B}" presName="hierRoot1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BA29C3F1-415E-4DB7-BF42-6677C0B61A2A}" type="pres">
      <dgm:prSet presAssocID="{2AD2B6DB-6C2C-4141-8A2A-FAAA37F1A43B}" presName="rootComposite1" presStyleCnt="0"/>
      <dgm:spPr/>
      <dgm:t>
        <a:bodyPr/>
        <a:lstStyle/>
        <a:p>
          <a:endParaRPr lang="ro-RO"/>
        </a:p>
      </dgm:t>
    </dgm:pt>
    <dgm:pt modelId="{8B53BAE8-F8FB-4FB0-83BC-3578D1EBDC3A}" type="pres">
      <dgm:prSet presAssocID="{2AD2B6DB-6C2C-4141-8A2A-FAAA37F1A43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2350E1C7-B447-43E9-A12F-3EE197FB5DB2}" type="pres">
      <dgm:prSet presAssocID="{2AD2B6DB-6C2C-4141-8A2A-FAAA37F1A43B}" presName="rootConnector1" presStyleLbl="node1" presStyleIdx="0" presStyleCnt="0"/>
      <dgm:spPr/>
      <dgm:t>
        <a:bodyPr/>
        <a:lstStyle/>
        <a:p>
          <a:endParaRPr lang="ro-RO"/>
        </a:p>
      </dgm:t>
    </dgm:pt>
    <dgm:pt modelId="{944451C6-E3C0-48A0-A5F2-DDD69D21037F}" type="pres">
      <dgm:prSet presAssocID="{2AD2B6DB-6C2C-4141-8A2A-FAAA37F1A43B}" presName="hierChild2" presStyleCnt="0"/>
      <dgm:spPr/>
      <dgm:t>
        <a:bodyPr/>
        <a:lstStyle/>
        <a:p>
          <a:endParaRPr lang="ro-RO"/>
        </a:p>
      </dgm:t>
    </dgm:pt>
    <dgm:pt modelId="{4908A1DF-902C-43FD-8FB1-3BE0DAED92A1}" type="pres">
      <dgm:prSet presAssocID="{C06656DF-E503-4338-893E-D6F7F6EEA43B}" presName="Name64" presStyleLbl="parChTrans1D2" presStyleIdx="0" presStyleCnt="3"/>
      <dgm:spPr/>
      <dgm:t>
        <a:bodyPr/>
        <a:lstStyle/>
        <a:p>
          <a:endParaRPr lang="ro-RO"/>
        </a:p>
      </dgm:t>
    </dgm:pt>
    <dgm:pt modelId="{31DD9CAF-7EE8-4A96-AAAD-15F8353C43A9}" type="pres">
      <dgm:prSet presAssocID="{1F612610-9980-445B-AFCA-021286AB1974}" presName="hierRoot2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A03C4C0C-696D-443B-8C6F-C0B00B85B1D8}" type="pres">
      <dgm:prSet presAssocID="{1F612610-9980-445B-AFCA-021286AB1974}" presName="rootComposite" presStyleCnt="0"/>
      <dgm:spPr/>
      <dgm:t>
        <a:bodyPr/>
        <a:lstStyle/>
        <a:p>
          <a:endParaRPr lang="ro-RO"/>
        </a:p>
      </dgm:t>
    </dgm:pt>
    <dgm:pt modelId="{82ED2DF1-D5C5-400E-89B7-A8D3E1D25EFD}" type="pres">
      <dgm:prSet presAssocID="{1F612610-9980-445B-AFCA-021286AB197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01420875-A0AB-46E6-B387-6961D485DD68}" type="pres">
      <dgm:prSet presAssocID="{1F612610-9980-445B-AFCA-021286AB1974}" presName="rootConnector" presStyleLbl="node2" presStyleIdx="0" presStyleCnt="2"/>
      <dgm:spPr/>
      <dgm:t>
        <a:bodyPr/>
        <a:lstStyle/>
        <a:p>
          <a:endParaRPr lang="ro-RO"/>
        </a:p>
      </dgm:t>
    </dgm:pt>
    <dgm:pt modelId="{CF45E332-7666-4976-B6AD-004E70143D5B}" type="pres">
      <dgm:prSet presAssocID="{1F612610-9980-445B-AFCA-021286AB1974}" presName="hierChild4" presStyleCnt="0"/>
      <dgm:spPr/>
      <dgm:t>
        <a:bodyPr/>
        <a:lstStyle/>
        <a:p>
          <a:endParaRPr lang="ro-RO"/>
        </a:p>
      </dgm:t>
    </dgm:pt>
    <dgm:pt modelId="{E04A9BE9-1FBB-4F71-9B48-BAE65410A2AF}" type="pres">
      <dgm:prSet presAssocID="{1F612610-9980-445B-AFCA-021286AB1974}" presName="hierChild5" presStyleCnt="0"/>
      <dgm:spPr/>
      <dgm:t>
        <a:bodyPr/>
        <a:lstStyle/>
        <a:p>
          <a:endParaRPr lang="ro-RO"/>
        </a:p>
      </dgm:t>
    </dgm:pt>
    <dgm:pt modelId="{84D00A33-FE93-49C2-BFE6-DB398006EAF7}" type="pres">
      <dgm:prSet presAssocID="{55342DE2-C64A-43F5-A640-66437D8B7019}" presName="Name64" presStyleLbl="parChTrans1D2" presStyleIdx="1" presStyleCnt="3"/>
      <dgm:spPr/>
      <dgm:t>
        <a:bodyPr/>
        <a:lstStyle/>
        <a:p>
          <a:endParaRPr lang="ro-RO"/>
        </a:p>
      </dgm:t>
    </dgm:pt>
    <dgm:pt modelId="{3BF60FB8-0C36-401F-8845-D359204CF90D}" type="pres">
      <dgm:prSet presAssocID="{54423522-5418-4FE0-9FA7-42218E034889}" presName="hierRoot2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F7EE6210-31BF-42E6-86A7-CD28C00B7896}" type="pres">
      <dgm:prSet presAssocID="{54423522-5418-4FE0-9FA7-42218E034889}" presName="rootComposite" presStyleCnt="0"/>
      <dgm:spPr/>
      <dgm:t>
        <a:bodyPr/>
        <a:lstStyle/>
        <a:p>
          <a:endParaRPr lang="ro-RO"/>
        </a:p>
      </dgm:t>
    </dgm:pt>
    <dgm:pt modelId="{05563008-CD41-4670-8ACA-5994FA0DFE79}" type="pres">
      <dgm:prSet presAssocID="{54423522-5418-4FE0-9FA7-42218E034889}" presName="rootText" presStyleLbl="node2" presStyleIdx="1" presStyleCnt="2" custScaleX="111866" custScaleY="133037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6EEE4329-83D1-4F55-80B1-576A37C73EFA}" type="pres">
      <dgm:prSet presAssocID="{54423522-5418-4FE0-9FA7-42218E034889}" presName="rootConnector" presStyleLbl="node2" presStyleIdx="1" presStyleCnt="2"/>
      <dgm:spPr/>
      <dgm:t>
        <a:bodyPr/>
        <a:lstStyle/>
        <a:p>
          <a:endParaRPr lang="ro-RO"/>
        </a:p>
      </dgm:t>
    </dgm:pt>
    <dgm:pt modelId="{9A1174E9-290E-4C2F-8A4F-94C0F64531E3}" type="pres">
      <dgm:prSet presAssocID="{54423522-5418-4FE0-9FA7-42218E034889}" presName="hierChild4" presStyleCnt="0"/>
      <dgm:spPr/>
      <dgm:t>
        <a:bodyPr/>
        <a:lstStyle/>
        <a:p>
          <a:endParaRPr lang="ro-RO"/>
        </a:p>
      </dgm:t>
    </dgm:pt>
    <dgm:pt modelId="{2B104B0D-4F9C-41FB-B49C-5F260F617016}" type="pres">
      <dgm:prSet presAssocID="{54423522-5418-4FE0-9FA7-42218E034889}" presName="hierChild5" presStyleCnt="0"/>
      <dgm:spPr/>
      <dgm:t>
        <a:bodyPr/>
        <a:lstStyle/>
        <a:p>
          <a:endParaRPr lang="ro-RO"/>
        </a:p>
      </dgm:t>
    </dgm:pt>
    <dgm:pt modelId="{7A9F9AA6-1E15-4701-9764-B06D05DBA014}" type="pres">
      <dgm:prSet presAssocID="{2AD2B6DB-6C2C-4141-8A2A-FAAA37F1A43B}" presName="hierChild3" presStyleCnt="0"/>
      <dgm:spPr/>
      <dgm:t>
        <a:bodyPr/>
        <a:lstStyle/>
        <a:p>
          <a:endParaRPr lang="ro-RO"/>
        </a:p>
      </dgm:t>
    </dgm:pt>
    <dgm:pt modelId="{D9B1AC07-6AF5-4E04-986F-4AEBCB7F8802}" type="pres">
      <dgm:prSet presAssocID="{09682F81-25FD-44C5-8DB2-C0B0B5C525F6}" presName="Name115" presStyleLbl="parChTrans1D2" presStyleIdx="2" presStyleCnt="3"/>
      <dgm:spPr/>
      <dgm:t>
        <a:bodyPr/>
        <a:lstStyle/>
        <a:p>
          <a:endParaRPr lang="ro-RO"/>
        </a:p>
      </dgm:t>
    </dgm:pt>
    <dgm:pt modelId="{71704458-4B23-4A5C-8073-7871FC0D406B}" type="pres">
      <dgm:prSet presAssocID="{E7C854C3-8A55-4C68-9398-1DED316FD20F}" presName="hierRoot3" presStyleCnt="0">
        <dgm:presLayoutVars>
          <dgm:hierBranch val="init"/>
        </dgm:presLayoutVars>
      </dgm:prSet>
      <dgm:spPr/>
      <dgm:t>
        <a:bodyPr/>
        <a:lstStyle/>
        <a:p>
          <a:endParaRPr lang="ro-RO"/>
        </a:p>
      </dgm:t>
    </dgm:pt>
    <dgm:pt modelId="{6CEEEF57-D5F6-405E-82A1-D04DC4D4D0FF}" type="pres">
      <dgm:prSet presAssocID="{E7C854C3-8A55-4C68-9398-1DED316FD20F}" presName="rootComposite3" presStyleCnt="0"/>
      <dgm:spPr/>
      <dgm:t>
        <a:bodyPr/>
        <a:lstStyle/>
        <a:p>
          <a:endParaRPr lang="ro-RO"/>
        </a:p>
      </dgm:t>
    </dgm:pt>
    <dgm:pt modelId="{89879E8B-4A38-4F48-A84D-F1BF09349380}" type="pres">
      <dgm:prSet presAssocID="{E7C854C3-8A55-4C68-9398-1DED316FD20F}" presName="rootText3" presStyleLbl="asst1" presStyleIdx="0" presStyleCnt="1" custScaleX="92761">
        <dgm:presLayoutVars>
          <dgm:chPref val="3"/>
        </dgm:presLayoutVars>
      </dgm:prSet>
      <dgm:spPr/>
      <dgm:t>
        <a:bodyPr/>
        <a:lstStyle/>
        <a:p>
          <a:endParaRPr lang="ro-RO"/>
        </a:p>
      </dgm:t>
    </dgm:pt>
    <dgm:pt modelId="{70DDE441-8A9D-4337-BCDA-646D23F6382A}" type="pres">
      <dgm:prSet presAssocID="{E7C854C3-8A55-4C68-9398-1DED316FD20F}" presName="rootConnector3" presStyleLbl="asst1" presStyleIdx="0" presStyleCnt="1"/>
      <dgm:spPr/>
      <dgm:t>
        <a:bodyPr/>
        <a:lstStyle/>
        <a:p>
          <a:endParaRPr lang="ro-RO"/>
        </a:p>
      </dgm:t>
    </dgm:pt>
    <dgm:pt modelId="{AAC8D498-2BC5-4DC3-8E00-05F8BBBD8D60}" type="pres">
      <dgm:prSet presAssocID="{E7C854C3-8A55-4C68-9398-1DED316FD20F}" presName="hierChild6" presStyleCnt="0"/>
      <dgm:spPr/>
      <dgm:t>
        <a:bodyPr/>
        <a:lstStyle/>
        <a:p>
          <a:endParaRPr lang="ro-RO"/>
        </a:p>
      </dgm:t>
    </dgm:pt>
    <dgm:pt modelId="{BB31C4C5-24C9-4068-84E5-ABA2012BAAC8}" type="pres">
      <dgm:prSet presAssocID="{E7C854C3-8A55-4C68-9398-1DED316FD20F}" presName="hierChild7" presStyleCnt="0"/>
      <dgm:spPr/>
      <dgm:t>
        <a:bodyPr/>
        <a:lstStyle/>
        <a:p>
          <a:endParaRPr lang="ro-RO"/>
        </a:p>
      </dgm:t>
    </dgm:pt>
  </dgm:ptLst>
  <dgm:cxnLst>
    <dgm:cxn modelId="{69B0DEF1-BFA2-4EBB-B4C9-F782A571D4F5}" srcId="{2AD2B6DB-6C2C-4141-8A2A-FAAA37F1A43B}" destId="{E7C854C3-8A55-4C68-9398-1DED316FD20F}" srcOrd="0" destOrd="0" parTransId="{09682F81-25FD-44C5-8DB2-C0B0B5C525F6}" sibTransId="{8CBAC5E8-CEC3-4A06-87BF-D5F703FAAC40}"/>
    <dgm:cxn modelId="{3DF4ADE6-96B1-4990-BBC8-06D25CFB0C9F}" type="presOf" srcId="{1F612610-9980-445B-AFCA-021286AB1974}" destId="{82ED2DF1-D5C5-400E-89B7-A8D3E1D25EFD}" srcOrd="0" destOrd="0" presId="urn:microsoft.com/office/officeart/2009/3/layout/HorizontalOrganizationChart"/>
    <dgm:cxn modelId="{E9F45E29-3088-4B94-B9A9-CA3A6D66BF44}" type="presOf" srcId="{54423522-5418-4FE0-9FA7-42218E034889}" destId="{05563008-CD41-4670-8ACA-5994FA0DFE79}" srcOrd="0" destOrd="0" presId="urn:microsoft.com/office/officeart/2009/3/layout/HorizontalOrganizationChart"/>
    <dgm:cxn modelId="{60712337-68BE-4238-80BE-BC0E2938B911}" type="presOf" srcId="{2AD2B6DB-6C2C-4141-8A2A-FAAA37F1A43B}" destId="{8B53BAE8-F8FB-4FB0-83BC-3578D1EBDC3A}" srcOrd="0" destOrd="0" presId="urn:microsoft.com/office/officeart/2009/3/layout/HorizontalOrganizationChart"/>
    <dgm:cxn modelId="{C808DB82-62DF-43BD-90FA-8A6E52D5FF93}" type="presOf" srcId="{C06656DF-E503-4338-893E-D6F7F6EEA43B}" destId="{4908A1DF-902C-43FD-8FB1-3BE0DAED92A1}" srcOrd="0" destOrd="0" presId="urn:microsoft.com/office/officeart/2009/3/layout/HorizontalOrganizationChart"/>
    <dgm:cxn modelId="{763CC11C-7169-40A6-9401-93057AB5C82A}" srcId="{35CC558A-8DEB-4276-93A4-67E9FF2CAC1D}" destId="{2AD2B6DB-6C2C-4141-8A2A-FAAA37F1A43B}" srcOrd="0" destOrd="0" parTransId="{3D36B8BA-1980-4685-A13D-DF37B70B39B5}" sibTransId="{050F9B81-071D-48AD-8899-BA1DF0D1B54E}"/>
    <dgm:cxn modelId="{2E3DEED8-1B5B-458D-B037-18221A8557DF}" srcId="{2AD2B6DB-6C2C-4141-8A2A-FAAA37F1A43B}" destId="{1F612610-9980-445B-AFCA-021286AB1974}" srcOrd="1" destOrd="0" parTransId="{C06656DF-E503-4338-893E-D6F7F6EEA43B}" sibTransId="{08FB44AE-0A94-45F7-9AF3-73C352C7C2DB}"/>
    <dgm:cxn modelId="{D9F12B83-F346-4350-A927-E70ACEE5D52E}" type="presOf" srcId="{E7C854C3-8A55-4C68-9398-1DED316FD20F}" destId="{70DDE441-8A9D-4337-BCDA-646D23F6382A}" srcOrd="1" destOrd="0" presId="urn:microsoft.com/office/officeart/2009/3/layout/HorizontalOrganizationChart"/>
    <dgm:cxn modelId="{806FEC0D-05DB-4642-8C65-29139D2CD76D}" type="presOf" srcId="{35CC558A-8DEB-4276-93A4-67E9FF2CAC1D}" destId="{2E3662C9-12B9-4D14-94EF-7F33BDBC1F93}" srcOrd="0" destOrd="0" presId="urn:microsoft.com/office/officeart/2009/3/layout/HorizontalOrganizationChart"/>
    <dgm:cxn modelId="{59EAF5F9-DA70-406C-B043-E240CB43510E}" type="presOf" srcId="{1F612610-9980-445B-AFCA-021286AB1974}" destId="{01420875-A0AB-46E6-B387-6961D485DD68}" srcOrd="1" destOrd="0" presId="urn:microsoft.com/office/officeart/2009/3/layout/HorizontalOrganizationChart"/>
    <dgm:cxn modelId="{F1310532-FE8F-41F7-846B-D64B72CC6B85}" type="presOf" srcId="{54423522-5418-4FE0-9FA7-42218E034889}" destId="{6EEE4329-83D1-4F55-80B1-576A37C73EFA}" srcOrd="1" destOrd="0" presId="urn:microsoft.com/office/officeart/2009/3/layout/HorizontalOrganizationChart"/>
    <dgm:cxn modelId="{5345A092-0A07-4931-B0BC-4125B259DF34}" type="presOf" srcId="{2AD2B6DB-6C2C-4141-8A2A-FAAA37F1A43B}" destId="{2350E1C7-B447-43E9-A12F-3EE197FB5DB2}" srcOrd="1" destOrd="0" presId="urn:microsoft.com/office/officeart/2009/3/layout/HorizontalOrganizationChart"/>
    <dgm:cxn modelId="{E213D941-6A2F-42E7-80BC-A159B53B0F2F}" type="presOf" srcId="{09682F81-25FD-44C5-8DB2-C0B0B5C525F6}" destId="{D9B1AC07-6AF5-4E04-986F-4AEBCB7F8802}" srcOrd="0" destOrd="0" presId="urn:microsoft.com/office/officeart/2009/3/layout/HorizontalOrganizationChart"/>
    <dgm:cxn modelId="{7DB9FD2D-AADF-4AD2-AAFC-F5C5296FC44C}" srcId="{2AD2B6DB-6C2C-4141-8A2A-FAAA37F1A43B}" destId="{54423522-5418-4FE0-9FA7-42218E034889}" srcOrd="2" destOrd="0" parTransId="{55342DE2-C64A-43F5-A640-66437D8B7019}" sibTransId="{22404DA2-B4DD-48F8-8500-4819582DE935}"/>
    <dgm:cxn modelId="{CF501D80-D87F-4A9F-B4B5-64DC653F7450}" type="presOf" srcId="{E7C854C3-8A55-4C68-9398-1DED316FD20F}" destId="{89879E8B-4A38-4F48-A84D-F1BF09349380}" srcOrd="0" destOrd="0" presId="urn:microsoft.com/office/officeart/2009/3/layout/HorizontalOrganizationChart"/>
    <dgm:cxn modelId="{5DBBA2CE-73A6-4CA9-A8D6-37A8488E50B1}" type="presOf" srcId="{55342DE2-C64A-43F5-A640-66437D8B7019}" destId="{84D00A33-FE93-49C2-BFE6-DB398006EAF7}" srcOrd="0" destOrd="0" presId="urn:microsoft.com/office/officeart/2009/3/layout/HorizontalOrganizationChart"/>
    <dgm:cxn modelId="{981985E6-78AE-494D-A666-DC69685FEF12}" type="presParOf" srcId="{2E3662C9-12B9-4D14-94EF-7F33BDBC1F93}" destId="{36D329B8-3ABE-45B2-9AE7-A34C2C45CBB9}" srcOrd="0" destOrd="0" presId="urn:microsoft.com/office/officeart/2009/3/layout/HorizontalOrganizationChart"/>
    <dgm:cxn modelId="{F331A91F-0AE6-4A87-BDB4-C5A20E2D86C8}" type="presParOf" srcId="{36D329B8-3ABE-45B2-9AE7-A34C2C45CBB9}" destId="{BA29C3F1-415E-4DB7-BF42-6677C0B61A2A}" srcOrd="0" destOrd="0" presId="urn:microsoft.com/office/officeart/2009/3/layout/HorizontalOrganizationChart"/>
    <dgm:cxn modelId="{A4BF9CB5-91FB-4C33-A7B8-2C16B52B078A}" type="presParOf" srcId="{BA29C3F1-415E-4DB7-BF42-6677C0B61A2A}" destId="{8B53BAE8-F8FB-4FB0-83BC-3578D1EBDC3A}" srcOrd="0" destOrd="0" presId="urn:microsoft.com/office/officeart/2009/3/layout/HorizontalOrganizationChart"/>
    <dgm:cxn modelId="{08378099-5ABB-4776-9BFF-F19AA78E769A}" type="presParOf" srcId="{BA29C3F1-415E-4DB7-BF42-6677C0B61A2A}" destId="{2350E1C7-B447-43E9-A12F-3EE197FB5DB2}" srcOrd="1" destOrd="0" presId="urn:microsoft.com/office/officeart/2009/3/layout/HorizontalOrganizationChart"/>
    <dgm:cxn modelId="{0221341A-B93B-450C-AA94-8CCC8B61582E}" type="presParOf" srcId="{36D329B8-3ABE-45B2-9AE7-A34C2C45CBB9}" destId="{944451C6-E3C0-48A0-A5F2-DDD69D21037F}" srcOrd="1" destOrd="0" presId="urn:microsoft.com/office/officeart/2009/3/layout/HorizontalOrganizationChart"/>
    <dgm:cxn modelId="{249BDE64-FC8F-4161-9DE1-5F744E07A6F0}" type="presParOf" srcId="{944451C6-E3C0-48A0-A5F2-DDD69D21037F}" destId="{4908A1DF-902C-43FD-8FB1-3BE0DAED92A1}" srcOrd="0" destOrd="0" presId="urn:microsoft.com/office/officeart/2009/3/layout/HorizontalOrganizationChart"/>
    <dgm:cxn modelId="{58D89208-CECF-4022-BA85-1D0947916134}" type="presParOf" srcId="{944451C6-E3C0-48A0-A5F2-DDD69D21037F}" destId="{31DD9CAF-7EE8-4A96-AAAD-15F8353C43A9}" srcOrd="1" destOrd="0" presId="urn:microsoft.com/office/officeart/2009/3/layout/HorizontalOrganizationChart"/>
    <dgm:cxn modelId="{0FDD63F8-42E1-4286-B28D-EA0654157C29}" type="presParOf" srcId="{31DD9CAF-7EE8-4A96-AAAD-15F8353C43A9}" destId="{A03C4C0C-696D-443B-8C6F-C0B00B85B1D8}" srcOrd="0" destOrd="0" presId="urn:microsoft.com/office/officeart/2009/3/layout/HorizontalOrganizationChart"/>
    <dgm:cxn modelId="{71FFBD47-0284-434A-8F5E-DA8BC1A07BA2}" type="presParOf" srcId="{A03C4C0C-696D-443B-8C6F-C0B00B85B1D8}" destId="{82ED2DF1-D5C5-400E-89B7-A8D3E1D25EFD}" srcOrd="0" destOrd="0" presId="urn:microsoft.com/office/officeart/2009/3/layout/HorizontalOrganizationChart"/>
    <dgm:cxn modelId="{452FAAFB-4016-426A-BD5D-B150704A5E33}" type="presParOf" srcId="{A03C4C0C-696D-443B-8C6F-C0B00B85B1D8}" destId="{01420875-A0AB-46E6-B387-6961D485DD68}" srcOrd="1" destOrd="0" presId="urn:microsoft.com/office/officeart/2009/3/layout/HorizontalOrganizationChart"/>
    <dgm:cxn modelId="{9F75D618-36FF-49C3-9D21-C6E3FF709E02}" type="presParOf" srcId="{31DD9CAF-7EE8-4A96-AAAD-15F8353C43A9}" destId="{CF45E332-7666-4976-B6AD-004E70143D5B}" srcOrd="1" destOrd="0" presId="urn:microsoft.com/office/officeart/2009/3/layout/HorizontalOrganizationChart"/>
    <dgm:cxn modelId="{C4203A1C-851B-4454-8B95-097EC0B3BBA7}" type="presParOf" srcId="{31DD9CAF-7EE8-4A96-AAAD-15F8353C43A9}" destId="{E04A9BE9-1FBB-4F71-9B48-BAE65410A2AF}" srcOrd="2" destOrd="0" presId="urn:microsoft.com/office/officeart/2009/3/layout/HorizontalOrganizationChart"/>
    <dgm:cxn modelId="{8164473A-1050-4474-9BCA-C28E1808ECF6}" type="presParOf" srcId="{944451C6-E3C0-48A0-A5F2-DDD69D21037F}" destId="{84D00A33-FE93-49C2-BFE6-DB398006EAF7}" srcOrd="2" destOrd="0" presId="urn:microsoft.com/office/officeart/2009/3/layout/HorizontalOrganizationChart"/>
    <dgm:cxn modelId="{8FF4DB8E-209F-4D66-A4E9-089DFEB403C8}" type="presParOf" srcId="{944451C6-E3C0-48A0-A5F2-DDD69D21037F}" destId="{3BF60FB8-0C36-401F-8845-D359204CF90D}" srcOrd="3" destOrd="0" presId="urn:microsoft.com/office/officeart/2009/3/layout/HorizontalOrganizationChart"/>
    <dgm:cxn modelId="{F3A09B55-7FFB-4470-A7E9-82FA254359AE}" type="presParOf" srcId="{3BF60FB8-0C36-401F-8845-D359204CF90D}" destId="{F7EE6210-31BF-42E6-86A7-CD28C00B7896}" srcOrd="0" destOrd="0" presId="urn:microsoft.com/office/officeart/2009/3/layout/HorizontalOrganizationChart"/>
    <dgm:cxn modelId="{F53409C0-5232-4795-A1B2-4D0C8B6E7390}" type="presParOf" srcId="{F7EE6210-31BF-42E6-86A7-CD28C00B7896}" destId="{05563008-CD41-4670-8ACA-5994FA0DFE79}" srcOrd="0" destOrd="0" presId="urn:microsoft.com/office/officeart/2009/3/layout/HorizontalOrganizationChart"/>
    <dgm:cxn modelId="{1C0A13AC-3283-4E0C-BD81-C7F87F939EC0}" type="presParOf" srcId="{F7EE6210-31BF-42E6-86A7-CD28C00B7896}" destId="{6EEE4329-83D1-4F55-80B1-576A37C73EFA}" srcOrd="1" destOrd="0" presId="urn:microsoft.com/office/officeart/2009/3/layout/HorizontalOrganizationChart"/>
    <dgm:cxn modelId="{F66D916D-57F2-45AD-A658-C6AD821A9353}" type="presParOf" srcId="{3BF60FB8-0C36-401F-8845-D359204CF90D}" destId="{9A1174E9-290E-4C2F-8A4F-94C0F64531E3}" srcOrd="1" destOrd="0" presId="urn:microsoft.com/office/officeart/2009/3/layout/HorizontalOrganizationChart"/>
    <dgm:cxn modelId="{3A971A85-6FFA-46F1-AC14-F6149D22EF87}" type="presParOf" srcId="{3BF60FB8-0C36-401F-8845-D359204CF90D}" destId="{2B104B0D-4F9C-41FB-B49C-5F260F617016}" srcOrd="2" destOrd="0" presId="urn:microsoft.com/office/officeart/2009/3/layout/HorizontalOrganizationChart"/>
    <dgm:cxn modelId="{852976DF-59F1-48CA-A40E-3BBC2EFB99C2}" type="presParOf" srcId="{36D329B8-3ABE-45B2-9AE7-A34C2C45CBB9}" destId="{7A9F9AA6-1E15-4701-9764-B06D05DBA014}" srcOrd="2" destOrd="0" presId="urn:microsoft.com/office/officeart/2009/3/layout/HorizontalOrganizationChart"/>
    <dgm:cxn modelId="{8A9C47F1-9D6F-4F29-BDB0-30F4489516F5}" type="presParOf" srcId="{7A9F9AA6-1E15-4701-9764-B06D05DBA014}" destId="{D9B1AC07-6AF5-4E04-986F-4AEBCB7F8802}" srcOrd="0" destOrd="0" presId="urn:microsoft.com/office/officeart/2009/3/layout/HorizontalOrganizationChart"/>
    <dgm:cxn modelId="{6714D20A-A237-48AF-A4BB-C91AA03F4135}" type="presParOf" srcId="{7A9F9AA6-1E15-4701-9764-B06D05DBA014}" destId="{71704458-4B23-4A5C-8073-7871FC0D406B}" srcOrd="1" destOrd="0" presId="urn:microsoft.com/office/officeart/2009/3/layout/HorizontalOrganizationChart"/>
    <dgm:cxn modelId="{13EB39A0-D7DC-429D-BFA4-25D9185C4102}" type="presParOf" srcId="{71704458-4B23-4A5C-8073-7871FC0D406B}" destId="{6CEEEF57-D5F6-405E-82A1-D04DC4D4D0FF}" srcOrd="0" destOrd="0" presId="urn:microsoft.com/office/officeart/2009/3/layout/HorizontalOrganizationChart"/>
    <dgm:cxn modelId="{744E0DE8-34AF-4825-AB0E-38364BE3008F}" type="presParOf" srcId="{6CEEEF57-D5F6-405E-82A1-D04DC4D4D0FF}" destId="{89879E8B-4A38-4F48-A84D-F1BF09349380}" srcOrd="0" destOrd="0" presId="urn:microsoft.com/office/officeart/2009/3/layout/HorizontalOrganizationChart"/>
    <dgm:cxn modelId="{8A1701C4-6E6B-4070-8F03-F028EDDEFEAF}" type="presParOf" srcId="{6CEEEF57-D5F6-405E-82A1-D04DC4D4D0FF}" destId="{70DDE441-8A9D-4337-BCDA-646D23F6382A}" srcOrd="1" destOrd="0" presId="urn:microsoft.com/office/officeart/2009/3/layout/HorizontalOrganizationChart"/>
    <dgm:cxn modelId="{ED8C6332-3D7A-4C03-A4CD-F657DFFAC56E}" type="presParOf" srcId="{71704458-4B23-4A5C-8073-7871FC0D406B}" destId="{AAC8D498-2BC5-4DC3-8E00-05F8BBBD8D60}" srcOrd="1" destOrd="0" presId="urn:microsoft.com/office/officeart/2009/3/layout/HorizontalOrganizationChart"/>
    <dgm:cxn modelId="{0E0F4023-9625-4EE1-BB0F-BB1D4D97D8E3}" type="presParOf" srcId="{71704458-4B23-4A5C-8073-7871FC0D406B}" destId="{BB31C4C5-24C9-4068-84E5-ABA2012BAAC8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C4ABB-96EE-42AE-935E-8F922E94C596}">
      <dsp:nvSpPr>
        <dsp:cNvPr id="0" name=""/>
        <dsp:cNvSpPr/>
      </dsp:nvSpPr>
      <dsp:spPr>
        <a:xfrm>
          <a:off x="2467" y="64664"/>
          <a:ext cx="2037567" cy="101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shade val="50000"/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/>
            <a:t>Înscrişi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1521</a:t>
          </a:r>
          <a:endParaRPr lang="ro-RO" sz="2000" b="1" kern="1200" dirty="0"/>
        </a:p>
      </dsp:txBody>
      <dsp:txXfrm>
        <a:off x="32306" y="94503"/>
        <a:ext cx="1977889" cy="959105"/>
      </dsp:txXfrm>
    </dsp:sp>
    <dsp:sp modelId="{D3B0D795-4A41-4A68-8EEC-055C01283467}">
      <dsp:nvSpPr>
        <dsp:cNvPr id="0" name=""/>
        <dsp:cNvSpPr/>
      </dsp:nvSpPr>
      <dsp:spPr>
        <a:xfrm>
          <a:off x="206224" y="1083448"/>
          <a:ext cx="203756" cy="764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087"/>
              </a:lnTo>
              <a:lnTo>
                <a:pt x="203756" y="76408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67B81A-F6FC-4DF5-8737-8BFDDF551822}">
      <dsp:nvSpPr>
        <dsp:cNvPr id="0" name=""/>
        <dsp:cNvSpPr/>
      </dsp:nvSpPr>
      <dsp:spPr>
        <a:xfrm>
          <a:off x="409981" y="1338144"/>
          <a:ext cx="1630053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/>
            <a:t>Neprezentaţi </a:t>
          </a:r>
          <a:r>
            <a:rPr lang="en-US" sz="1800" b="1" kern="1200" dirty="0" smtClean="0"/>
            <a:t>25</a:t>
          </a:r>
          <a:endParaRPr lang="ro-RO" sz="1800" b="1" kern="1200" dirty="0"/>
        </a:p>
      </dsp:txBody>
      <dsp:txXfrm>
        <a:off x="439820" y="1367983"/>
        <a:ext cx="1570375" cy="959105"/>
      </dsp:txXfrm>
    </dsp:sp>
    <dsp:sp modelId="{DFA17D1E-9506-4C55-8AD5-1EE4044487A9}">
      <dsp:nvSpPr>
        <dsp:cNvPr id="0" name=""/>
        <dsp:cNvSpPr/>
      </dsp:nvSpPr>
      <dsp:spPr>
        <a:xfrm>
          <a:off x="206224" y="1083448"/>
          <a:ext cx="203756" cy="2037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567"/>
              </a:lnTo>
              <a:lnTo>
                <a:pt x="203756" y="203756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F3234-9CFA-4BDC-9B85-48AB05479858}">
      <dsp:nvSpPr>
        <dsp:cNvPr id="0" name=""/>
        <dsp:cNvSpPr/>
      </dsp:nvSpPr>
      <dsp:spPr>
        <a:xfrm>
          <a:off x="409981" y="2611623"/>
          <a:ext cx="2424297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140317"/>
              <a:satOff val="4351"/>
              <a:lumOff val="98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/>
            <a:t>Au cerut </a:t>
          </a:r>
          <a:r>
            <a:rPr lang="ro-RO" sz="1800" b="1" kern="1200" dirty="0" smtClean="0"/>
            <a:t>recunoaşterea</a:t>
          </a:r>
          <a:r>
            <a:rPr lang="ro-RO" sz="1600" b="1" kern="1200" dirty="0" smtClean="0"/>
            <a:t> probei </a:t>
          </a:r>
          <a:r>
            <a:rPr lang="en-US" sz="1600" b="1" kern="1200" dirty="0" smtClean="0"/>
            <a:t>209+58 cu </a:t>
          </a:r>
          <a:r>
            <a:rPr lang="en-US" sz="1600" b="1" kern="1200" dirty="0" err="1" smtClean="0"/>
            <a:t>cerificat</a:t>
          </a:r>
          <a:r>
            <a:rPr lang="en-US" sz="1600" b="1" kern="1200" dirty="0" smtClean="0"/>
            <a:t> ECDL</a:t>
          </a:r>
          <a:endParaRPr lang="ro-RO" sz="1600" b="1" kern="1200" dirty="0"/>
        </a:p>
      </dsp:txBody>
      <dsp:txXfrm>
        <a:off x="439820" y="2641462"/>
        <a:ext cx="2364619" cy="959105"/>
      </dsp:txXfrm>
    </dsp:sp>
    <dsp:sp modelId="{D6322AB9-9966-4813-8884-F752DA8DB1CA}">
      <dsp:nvSpPr>
        <dsp:cNvPr id="0" name=""/>
        <dsp:cNvSpPr/>
      </dsp:nvSpPr>
      <dsp:spPr>
        <a:xfrm>
          <a:off x="206224" y="1083448"/>
          <a:ext cx="203756" cy="3311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1046"/>
              </a:lnTo>
              <a:lnTo>
                <a:pt x="203756" y="3311046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56A24-1121-45C0-9294-A3BB89DA2454}">
      <dsp:nvSpPr>
        <dsp:cNvPr id="0" name=""/>
        <dsp:cNvSpPr/>
      </dsp:nvSpPr>
      <dsp:spPr>
        <a:xfrm>
          <a:off x="409981" y="3885103"/>
          <a:ext cx="1630053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280634"/>
              <a:satOff val="8701"/>
              <a:lumOff val="197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/>
            <a:t>Au susţinut examenul  </a:t>
          </a:r>
          <a:r>
            <a:rPr lang="en-US" sz="1800" b="1" kern="1200" dirty="0" smtClean="0"/>
            <a:t>1229</a:t>
          </a:r>
          <a:endParaRPr lang="ro-RO" sz="1800" b="1" kern="1200" dirty="0"/>
        </a:p>
      </dsp:txBody>
      <dsp:txXfrm>
        <a:off x="439820" y="3914942"/>
        <a:ext cx="1570375" cy="959105"/>
      </dsp:txXfrm>
    </dsp:sp>
    <dsp:sp modelId="{F6640A82-AB3E-40CB-97ED-F26452A0C7F7}">
      <dsp:nvSpPr>
        <dsp:cNvPr id="0" name=""/>
        <dsp:cNvSpPr/>
      </dsp:nvSpPr>
      <dsp:spPr>
        <a:xfrm>
          <a:off x="2936156" y="64664"/>
          <a:ext cx="2037567" cy="101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453496"/>
                <a:satOff val="13005"/>
                <a:lumOff val="31719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shade val="50000"/>
                <a:hueOff val="-453496"/>
                <a:satOff val="13005"/>
                <a:lumOff val="31719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shade val="50000"/>
                <a:hueOff val="-453496"/>
                <a:satOff val="13005"/>
                <a:lumOff val="31719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/>
            <a:t>Promoţia curentă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/>
            <a:t>1</a:t>
          </a:r>
          <a:r>
            <a:rPr lang="en-US" sz="2000" b="1" kern="1200" dirty="0" smtClean="0"/>
            <a:t>304</a:t>
          </a:r>
          <a:endParaRPr lang="ro-RO" sz="2000" b="1" kern="1200" dirty="0"/>
        </a:p>
      </dsp:txBody>
      <dsp:txXfrm>
        <a:off x="2965995" y="94503"/>
        <a:ext cx="1977889" cy="959105"/>
      </dsp:txXfrm>
    </dsp:sp>
    <dsp:sp modelId="{1AA9DFE4-8AD7-4969-99F8-38B450912C37}">
      <dsp:nvSpPr>
        <dsp:cNvPr id="0" name=""/>
        <dsp:cNvSpPr/>
      </dsp:nvSpPr>
      <dsp:spPr>
        <a:xfrm>
          <a:off x="3139913" y="1083448"/>
          <a:ext cx="203756" cy="764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087"/>
              </a:lnTo>
              <a:lnTo>
                <a:pt x="203756" y="76408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F0C64-2C6B-40AF-8F0A-9A350CD64625}">
      <dsp:nvSpPr>
        <dsp:cNvPr id="0" name=""/>
        <dsp:cNvSpPr/>
      </dsp:nvSpPr>
      <dsp:spPr>
        <a:xfrm>
          <a:off x="3343670" y="1338144"/>
          <a:ext cx="1630053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420951"/>
              <a:satOff val="13052"/>
              <a:lumOff val="2956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/>
            <a:t>Neprezentaţi </a:t>
          </a:r>
          <a:r>
            <a:rPr lang="en-US" sz="1800" b="1" kern="1200" dirty="0" smtClean="0"/>
            <a:t>24</a:t>
          </a:r>
          <a:endParaRPr lang="ro-RO" sz="1800" b="1" kern="1200" dirty="0"/>
        </a:p>
      </dsp:txBody>
      <dsp:txXfrm>
        <a:off x="3373509" y="1367983"/>
        <a:ext cx="1570375" cy="959105"/>
      </dsp:txXfrm>
    </dsp:sp>
    <dsp:sp modelId="{F403ADFD-A4D6-4B90-9B5D-CC9081CDA86E}">
      <dsp:nvSpPr>
        <dsp:cNvPr id="0" name=""/>
        <dsp:cNvSpPr/>
      </dsp:nvSpPr>
      <dsp:spPr>
        <a:xfrm>
          <a:off x="3139913" y="1083448"/>
          <a:ext cx="210619" cy="2155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5735"/>
              </a:lnTo>
              <a:lnTo>
                <a:pt x="210619" y="2155735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5FF17-5950-4E0F-8506-FFF9A8FD83C0}">
      <dsp:nvSpPr>
        <dsp:cNvPr id="0" name=""/>
        <dsp:cNvSpPr/>
      </dsp:nvSpPr>
      <dsp:spPr>
        <a:xfrm>
          <a:off x="3350532" y="2729792"/>
          <a:ext cx="2157914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561269"/>
              <a:satOff val="17403"/>
              <a:lumOff val="394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/>
            <a:t>Au cerut recunoaşterea probei </a:t>
          </a:r>
          <a:r>
            <a:rPr lang="en-US" sz="1600" b="1" kern="1200" dirty="0" smtClean="0"/>
            <a:t>cu </a:t>
          </a:r>
          <a:r>
            <a:rPr lang="en-US" sz="1600" b="1" kern="1200" dirty="0" err="1" smtClean="0"/>
            <a:t>certificat</a:t>
          </a:r>
          <a:r>
            <a:rPr lang="en-US" sz="1600" b="1" kern="1200" dirty="0" smtClean="0"/>
            <a:t> ECDL 55</a:t>
          </a:r>
          <a:endParaRPr lang="ro-RO" sz="1600" b="1" kern="1200" dirty="0"/>
        </a:p>
      </dsp:txBody>
      <dsp:txXfrm>
        <a:off x="3380371" y="2759631"/>
        <a:ext cx="2098236" cy="959105"/>
      </dsp:txXfrm>
    </dsp:sp>
    <dsp:sp modelId="{2097CCD5-B122-4B4B-8B77-6220E4781657}">
      <dsp:nvSpPr>
        <dsp:cNvPr id="0" name=""/>
        <dsp:cNvSpPr/>
      </dsp:nvSpPr>
      <dsp:spPr>
        <a:xfrm>
          <a:off x="3139913" y="1083448"/>
          <a:ext cx="203756" cy="3311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1046"/>
              </a:lnTo>
              <a:lnTo>
                <a:pt x="203756" y="3311046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F92FB-16D9-49BC-9137-94084093729C}">
      <dsp:nvSpPr>
        <dsp:cNvPr id="0" name=""/>
        <dsp:cNvSpPr/>
      </dsp:nvSpPr>
      <dsp:spPr>
        <a:xfrm>
          <a:off x="3343670" y="3885103"/>
          <a:ext cx="1630053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561269"/>
              <a:satOff val="17403"/>
              <a:lumOff val="394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/>
            <a:t>Au susţinut examenul  1</a:t>
          </a:r>
          <a:r>
            <a:rPr lang="en-US" sz="1800" b="1" kern="1200" dirty="0" smtClean="0"/>
            <a:t>225</a:t>
          </a:r>
          <a:endParaRPr lang="ro-RO" sz="1800" b="1" kern="1200" dirty="0"/>
        </a:p>
      </dsp:txBody>
      <dsp:txXfrm>
        <a:off x="3373509" y="3914942"/>
        <a:ext cx="1570375" cy="959105"/>
      </dsp:txXfrm>
    </dsp:sp>
    <dsp:sp modelId="{A33A44BD-8D67-4CAC-B48D-35C676199AAC}">
      <dsp:nvSpPr>
        <dsp:cNvPr id="0" name=""/>
        <dsp:cNvSpPr/>
      </dsp:nvSpPr>
      <dsp:spPr>
        <a:xfrm>
          <a:off x="5603462" y="64664"/>
          <a:ext cx="2037567" cy="101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453496"/>
                <a:satOff val="13005"/>
                <a:lumOff val="31719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shade val="50000"/>
                <a:hueOff val="-453496"/>
                <a:satOff val="13005"/>
                <a:lumOff val="31719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shade val="50000"/>
                <a:hueOff val="-453496"/>
                <a:satOff val="13005"/>
                <a:lumOff val="31719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/>
            <a:t>Promoţia anterioară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217</a:t>
          </a:r>
          <a:endParaRPr lang="ro-RO" sz="2000" b="1" kern="1200" dirty="0"/>
        </a:p>
      </dsp:txBody>
      <dsp:txXfrm>
        <a:off x="5633301" y="94503"/>
        <a:ext cx="1977889" cy="959105"/>
      </dsp:txXfrm>
    </dsp:sp>
    <dsp:sp modelId="{754A5827-13E4-4223-9591-DDACABF87FA9}">
      <dsp:nvSpPr>
        <dsp:cNvPr id="0" name=""/>
        <dsp:cNvSpPr/>
      </dsp:nvSpPr>
      <dsp:spPr>
        <a:xfrm>
          <a:off x="5807219" y="1083448"/>
          <a:ext cx="203756" cy="764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087"/>
              </a:lnTo>
              <a:lnTo>
                <a:pt x="203756" y="76408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8D7F0-FC56-493E-9BAE-3C0FF4CC59C1}">
      <dsp:nvSpPr>
        <dsp:cNvPr id="0" name=""/>
        <dsp:cNvSpPr/>
      </dsp:nvSpPr>
      <dsp:spPr>
        <a:xfrm>
          <a:off x="6010976" y="1338144"/>
          <a:ext cx="1630053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420951"/>
              <a:satOff val="13052"/>
              <a:lumOff val="2956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/>
            <a:t>Neprezentaţi </a:t>
          </a:r>
          <a:r>
            <a:rPr lang="en-US" sz="1800" b="1" kern="1200" dirty="0" smtClean="0"/>
            <a:t>1</a:t>
          </a:r>
          <a:endParaRPr lang="ro-RO" sz="1800" b="1" kern="1200" dirty="0"/>
        </a:p>
      </dsp:txBody>
      <dsp:txXfrm>
        <a:off x="6040815" y="1367983"/>
        <a:ext cx="1570375" cy="959105"/>
      </dsp:txXfrm>
    </dsp:sp>
    <dsp:sp modelId="{E0592CAB-8E3F-4B7A-BC43-7B8D31195263}">
      <dsp:nvSpPr>
        <dsp:cNvPr id="0" name=""/>
        <dsp:cNvSpPr/>
      </dsp:nvSpPr>
      <dsp:spPr>
        <a:xfrm>
          <a:off x="5807219" y="1083448"/>
          <a:ext cx="203756" cy="2037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567"/>
              </a:lnTo>
              <a:lnTo>
                <a:pt x="203756" y="203756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F9011-7954-4C69-86C6-160BBA90F72C}">
      <dsp:nvSpPr>
        <dsp:cNvPr id="0" name=""/>
        <dsp:cNvSpPr/>
      </dsp:nvSpPr>
      <dsp:spPr>
        <a:xfrm>
          <a:off x="6010976" y="2611623"/>
          <a:ext cx="2144792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280634"/>
              <a:satOff val="8701"/>
              <a:lumOff val="197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/>
            <a:t>Au cerut recunoaşterea probei 2</a:t>
          </a:r>
          <a:r>
            <a:rPr lang="en-US" sz="1600" b="1" kern="1200" dirty="0" smtClean="0"/>
            <a:t>09 + 3 </a:t>
          </a:r>
          <a:r>
            <a:rPr lang="en-US" sz="1600" b="1" kern="1200" dirty="0" err="1" smtClean="0"/>
            <a:t>certificat</a:t>
          </a:r>
          <a:r>
            <a:rPr lang="en-US" sz="1600" b="1" kern="1200" dirty="0" smtClean="0"/>
            <a:t> ECDL</a:t>
          </a:r>
          <a:endParaRPr lang="ro-RO" sz="1600" b="1" kern="1200" dirty="0"/>
        </a:p>
      </dsp:txBody>
      <dsp:txXfrm>
        <a:off x="6040815" y="2641462"/>
        <a:ext cx="2085114" cy="959105"/>
      </dsp:txXfrm>
    </dsp:sp>
    <dsp:sp modelId="{774F492C-7EB9-4B5C-95D5-C69CB643E204}">
      <dsp:nvSpPr>
        <dsp:cNvPr id="0" name=""/>
        <dsp:cNvSpPr/>
      </dsp:nvSpPr>
      <dsp:spPr>
        <a:xfrm>
          <a:off x="5807219" y="1083448"/>
          <a:ext cx="203756" cy="3311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1046"/>
              </a:lnTo>
              <a:lnTo>
                <a:pt x="203756" y="3311046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F60D7-AA1F-4497-9A7B-CDA7E4968C52}">
      <dsp:nvSpPr>
        <dsp:cNvPr id="0" name=""/>
        <dsp:cNvSpPr/>
      </dsp:nvSpPr>
      <dsp:spPr>
        <a:xfrm>
          <a:off x="6010976" y="3885103"/>
          <a:ext cx="1630053" cy="101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140317"/>
              <a:satOff val="4351"/>
              <a:lumOff val="98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/>
            <a:t>Au susţinut examenul  </a:t>
          </a:r>
          <a:r>
            <a:rPr lang="en-US" sz="1800" b="1" kern="1200" dirty="0" smtClean="0"/>
            <a:t>4</a:t>
          </a:r>
          <a:endParaRPr lang="ro-RO" sz="1800" b="1" kern="1200" dirty="0"/>
        </a:p>
      </dsp:txBody>
      <dsp:txXfrm>
        <a:off x="6040815" y="3914942"/>
        <a:ext cx="1570375" cy="959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51D77-DF34-456F-B66E-4E3FD1E3951B}">
      <dsp:nvSpPr>
        <dsp:cNvPr id="0" name=""/>
        <dsp:cNvSpPr/>
      </dsp:nvSpPr>
      <dsp:spPr>
        <a:xfrm>
          <a:off x="1745" y="1769529"/>
          <a:ext cx="3414634" cy="1312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shade val="80000"/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/>
            <a:t>Din cei </a:t>
          </a:r>
          <a:r>
            <a:rPr lang="en-US" sz="1800" b="1" kern="1200" dirty="0" smtClean="0"/>
            <a:t>55</a:t>
          </a:r>
          <a:r>
            <a:rPr lang="ro-RO" sz="1800" b="1" kern="1200" dirty="0" smtClean="0"/>
            <a:t> de elevi din promoția curentă care au solicitat echivalarea probei</a:t>
          </a:r>
          <a:endParaRPr lang="ro-RO" sz="1800" kern="1200" dirty="0"/>
        </a:p>
      </dsp:txBody>
      <dsp:txXfrm>
        <a:off x="40182" y="1807966"/>
        <a:ext cx="3337760" cy="1235467"/>
      </dsp:txXfrm>
    </dsp:sp>
    <dsp:sp modelId="{CD5DF6D9-4D28-4BC7-8D7A-F1EBDE564327}">
      <dsp:nvSpPr>
        <dsp:cNvPr id="0" name=""/>
        <dsp:cNvSpPr/>
      </dsp:nvSpPr>
      <dsp:spPr>
        <a:xfrm rot="18336856">
          <a:off x="2961811" y="1516589"/>
          <a:ext cx="2176660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2176660" y="2434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800" kern="1200"/>
        </a:p>
      </dsp:txBody>
      <dsp:txXfrm>
        <a:off x="3995725" y="1486518"/>
        <a:ext cx="108833" cy="108833"/>
      </dsp:txXfrm>
    </dsp:sp>
    <dsp:sp modelId="{66F2CD44-07EB-4B5D-9CCB-C41FC258ACF8}">
      <dsp:nvSpPr>
        <dsp:cNvPr id="0" name=""/>
        <dsp:cNvSpPr/>
      </dsp:nvSpPr>
      <dsp:spPr>
        <a:xfrm>
          <a:off x="4683904" y="0"/>
          <a:ext cx="3258307" cy="1312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tint val="99000"/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28</a:t>
          </a:r>
          <a:r>
            <a:rPr lang="ro-RO" sz="1800" b="1" kern="1200" dirty="0" smtClean="0"/>
            <a:t> de elevi cu certificatul ECDL COMPLET </a:t>
          </a:r>
          <a:r>
            <a:rPr lang="en-US" sz="1800" b="1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NIVEL EXPERIMENTAT</a:t>
          </a:r>
          <a:endParaRPr lang="ro-RO" sz="1800" kern="1200" dirty="0"/>
        </a:p>
      </dsp:txBody>
      <dsp:txXfrm>
        <a:off x="4722341" y="38437"/>
        <a:ext cx="3181433" cy="1235467"/>
      </dsp:txXfrm>
    </dsp:sp>
    <dsp:sp modelId="{AB690732-4A7D-45BD-83B4-52F3FF5485F1}">
      <dsp:nvSpPr>
        <dsp:cNvPr id="0" name=""/>
        <dsp:cNvSpPr/>
      </dsp:nvSpPr>
      <dsp:spPr>
        <a:xfrm>
          <a:off x="3416379" y="2401354"/>
          <a:ext cx="1049873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1049873" y="2434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500" kern="1200"/>
        </a:p>
      </dsp:txBody>
      <dsp:txXfrm>
        <a:off x="3915069" y="2399453"/>
        <a:ext cx="52493" cy="52493"/>
      </dsp:txXfrm>
    </dsp:sp>
    <dsp:sp modelId="{36C49903-945D-4A03-A048-253A2C28315A}">
      <dsp:nvSpPr>
        <dsp:cNvPr id="0" name=""/>
        <dsp:cNvSpPr/>
      </dsp:nvSpPr>
      <dsp:spPr>
        <a:xfrm>
          <a:off x="4466252" y="1769529"/>
          <a:ext cx="3474214" cy="1312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tint val="99000"/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12 </a:t>
          </a:r>
          <a:r>
            <a:rPr lang="en-US" sz="1800" kern="1200" dirty="0" err="1" smtClean="0"/>
            <a:t>elevi</a:t>
          </a:r>
          <a:r>
            <a:rPr lang="en-US" sz="1800" kern="1200" dirty="0" smtClean="0"/>
            <a:t> cu </a:t>
          </a:r>
          <a:r>
            <a:rPr lang="en-US" sz="1800" kern="1200" dirty="0" err="1" smtClean="0"/>
            <a:t>certificatul</a:t>
          </a:r>
          <a:r>
            <a:rPr lang="en-US" sz="1800" kern="1200" dirty="0" smtClean="0"/>
            <a:t> </a:t>
          </a:r>
          <a:r>
            <a:rPr lang="en-US" sz="1800" b="1" kern="1200" dirty="0" smtClean="0"/>
            <a:t>ECDL PROFIL BAC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NIVEL EXPERIMENTAT</a:t>
          </a:r>
          <a:endParaRPr lang="ro-RO" sz="1800" kern="1200" dirty="0"/>
        </a:p>
      </dsp:txBody>
      <dsp:txXfrm>
        <a:off x="4504689" y="1807966"/>
        <a:ext cx="3397340" cy="1235467"/>
      </dsp:txXfrm>
    </dsp:sp>
    <dsp:sp modelId="{D67AC492-B411-4275-8493-8CBA7562EE82}">
      <dsp:nvSpPr>
        <dsp:cNvPr id="0" name=""/>
        <dsp:cNvSpPr/>
      </dsp:nvSpPr>
      <dsp:spPr>
        <a:xfrm rot="2689510">
          <a:off x="3090998" y="3190294"/>
          <a:ext cx="2238300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2238300" y="2434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800" kern="1200"/>
        </a:p>
      </dsp:txBody>
      <dsp:txXfrm>
        <a:off x="4154191" y="3158682"/>
        <a:ext cx="111915" cy="111915"/>
      </dsp:txXfrm>
    </dsp:sp>
    <dsp:sp modelId="{DF9A783B-1CAF-4799-B9A6-DE164AE141E9}">
      <dsp:nvSpPr>
        <dsp:cNvPr id="0" name=""/>
        <dsp:cNvSpPr/>
      </dsp:nvSpPr>
      <dsp:spPr>
        <a:xfrm>
          <a:off x="5003918" y="3347410"/>
          <a:ext cx="2624683" cy="1312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tint val="99000"/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18</a:t>
          </a:r>
          <a:r>
            <a:rPr lang="ro-RO" sz="1800" b="1" kern="1200" dirty="0" smtClean="0"/>
            <a:t> elevi cu certificatul ECDL START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/>
            <a:t>NIVEL MEDIU</a:t>
          </a:r>
          <a:endParaRPr lang="ro-RO" sz="1800" kern="1200" dirty="0"/>
        </a:p>
      </dsp:txBody>
      <dsp:txXfrm>
        <a:off x="5042355" y="3385847"/>
        <a:ext cx="2547809" cy="1235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9F93-FECC-42B8-8FD0-5ACA34F121BE}">
      <dsp:nvSpPr>
        <dsp:cNvPr id="0" name=""/>
        <dsp:cNvSpPr/>
      </dsp:nvSpPr>
      <dsp:spPr>
        <a:xfrm>
          <a:off x="0" y="1689880"/>
          <a:ext cx="2160203" cy="1080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/>
            <a:t>Nr. elevi înscriși PROFIL REAL </a:t>
          </a:r>
          <a:r>
            <a:rPr lang="en-US" sz="1600" b="1" kern="1200" dirty="0" smtClean="0"/>
            <a:t>4</a:t>
          </a:r>
          <a:r>
            <a:rPr lang="ro-RO" sz="1600" b="1" kern="1200" dirty="0" smtClean="0"/>
            <a:t>68</a:t>
          </a:r>
          <a:endParaRPr lang="ro-RO" sz="1600" b="1" kern="1200" dirty="0"/>
        </a:p>
      </dsp:txBody>
      <dsp:txXfrm>
        <a:off x="31635" y="1721515"/>
        <a:ext cx="2096933" cy="1016831"/>
      </dsp:txXfrm>
    </dsp:sp>
    <dsp:sp modelId="{5A71BBFD-A888-42CC-8F5D-0D273A738D07}">
      <dsp:nvSpPr>
        <dsp:cNvPr id="0" name=""/>
        <dsp:cNvSpPr/>
      </dsp:nvSpPr>
      <dsp:spPr>
        <a:xfrm rot="18651581">
          <a:off x="1916083" y="1674834"/>
          <a:ext cx="1411946" cy="42319"/>
        </a:xfrm>
        <a:custGeom>
          <a:avLst/>
          <a:gdLst/>
          <a:ahLst/>
          <a:cxnLst/>
          <a:rect l="0" t="0" r="0" b="0"/>
          <a:pathLst>
            <a:path>
              <a:moveTo>
                <a:pt x="0" y="21159"/>
              </a:moveTo>
              <a:lnTo>
                <a:pt x="1411946" y="2115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500" b="1" kern="1200"/>
        </a:p>
      </dsp:txBody>
      <dsp:txXfrm>
        <a:off x="2586758" y="1660695"/>
        <a:ext cx="70597" cy="70597"/>
      </dsp:txXfrm>
    </dsp:sp>
    <dsp:sp modelId="{91B6DB9D-44AE-4FFE-A217-16E0FAC89DD5}">
      <dsp:nvSpPr>
        <dsp:cNvPr id="0" name=""/>
        <dsp:cNvSpPr/>
      </dsp:nvSpPr>
      <dsp:spPr>
        <a:xfrm>
          <a:off x="3083911" y="622006"/>
          <a:ext cx="2160203" cy="1080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/>
            <a:t>Nr. elevi MATEMATICĂ-INFORMATICĂ  înscrişi 223 </a:t>
          </a:r>
          <a:endParaRPr lang="ro-RO" sz="1600" b="1" kern="1200" dirty="0"/>
        </a:p>
      </dsp:txBody>
      <dsp:txXfrm>
        <a:off x="3115546" y="653641"/>
        <a:ext cx="2096933" cy="1016831"/>
      </dsp:txXfrm>
    </dsp:sp>
    <dsp:sp modelId="{CCD6A417-7CF2-427C-ADBE-C4D45F173DAD}">
      <dsp:nvSpPr>
        <dsp:cNvPr id="0" name=""/>
        <dsp:cNvSpPr/>
      </dsp:nvSpPr>
      <dsp:spPr>
        <a:xfrm rot="21571368">
          <a:off x="5244100" y="1137581"/>
          <a:ext cx="796278" cy="42319"/>
        </a:xfrm>
        <a:custGeom>
          <a:avLst/>
          <a:gdLst/>
          <a:ahLst/>
          <a:cxnLst/>
          <a:rect l="0" t="0" r="0" b="0"/>
          <a:pathLst>
            <a:path>
              <a:moveTo>
                <a:pt x="0" y="21159"/>
              </a:moveTo>
              <a:lnTo>
                <a:pt x="796278" y="2115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500" b="1" kern="1200"/>
        </a:p>
      </dsp:txBody>
      <dsp:txXfrm>
        <a:off x="5622332" y="1138834"/>
        <a:ext cx="39813" cy="39813"/>
      </dsp:txXfrm>
    </dsp:sp>
    <dsp:sp modelId="{127AE269-73F1-40CF-9C1C-C8ECF7E2815E}">
      <dsp:nvSpPr>
        <dsp:cNvPr id="0" name=""/>
        <dsp:cNvSpPr/>
      </dsp:nvSpPr>
      <dsp:spPr>
        <a:xfrm>
          <a:off x="6040365" y="615374"/>
          <a:ext cx="2160203" cy="1080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/>
            <a:t>Nr. elevi care au optat pentru proba de INFORMATICĂ 53 (23,77%)</a:t>
          </a:r>
          <a:endParaRPr lang="ro-RO" sz="1600" b="1" kern="1200" dirty="0"/>
        </a:p>
      </dsp:txBody>
      <dsp:txXfrm>
        <a:off x="6072000" y="647009"/>
        <a:ext cx="2096933" cy="1016831"/>
      </dsp:txXfrm>
    </dsp:sp>
    <dsp:sp modelId="{3C713EE8-17E5-42CD-8B22-D63710618DF9}">
      <dsp:nvSpPr>
        <dsp:cNvPr id="0" name=""/>
        <dsp:cNvSpPr/>
      </dsp:nvSpPr>
      <dsp:spPr>
        <a:xfrm rot="2311920">
          <a:off x="2039936" y="2552854"/>
          <a:ext cx="1104684" cy="42319"/>
        </a:xfrm>
        <a:custGeom>
          <a:avLst/>
          <a:gdLst/>
          <a:ahLst/>
          <a:cxnLst/>
          <a:rect l="0" t="0" r="0" b="0"/>
          <a:pathLst>
            <a:path>
              <a:moveTo>
                <a:pt x="0" y="21159"/>
              </a:moveTo>
              <a:lnTo>
                <a:pt x="1104684" y="2115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500" b="1" kern="1200"/>
        </a:p>
      </dsp:txBody>
      <dsp:txXfrm>
        <a:off x="2564661" y="2546397"/>
        <a:ext cx="55234" cy="55234"/>
      </dsp:txXfrm>
    </dsp:sp>
    <dsp:sp modelId="{A6795D89-9780-4819-8E7C-B4B6990D0735}">
      <dsp:nvSpPr>
        <dsp:cNvPr id="0" name=""/>
        <dsp:cNvSpPr/>
      </dsp:nvSpPr>
      <dsp:spPr>
        <a:xfrm>
          <a:off x="3024354" y="2378046"/>
          <a:ext cx="2160203" cy="1080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/>
            <a:t>Nr. elevi ŞTIINŢE ALE NATURII înscrişi 245 </a:t>
          </a:r>
          <a:endParaRPr lang="ro-RO" sz="1600" b="1" kern="1200" dirty="0"/>
        </a:p>
      </dsp:txBody>
      <dsp:txXfrm>
        <a:off x="3055989" y="2409681"/>
        <a:ext cx="2096933" cy="1016831"/>
      </dsp:txXfrm>
    </dsp:sp>
    <dsp:sp modelId="{3C200672-F28B-49A0-9101-2F2900038566}">
      <dsp:nvSpPr>
        <dsp:cNvPr id="0" name=""/>
        <dsp:cNvSpPr/>
      </dsp:nvSpPr>
      <dsp:spPr>
        <a:xfrm>
          <a:off x="5184557" y="2896937"/>
          <a:ext cx="864081" cy="42319"/>
        </a:xfrm>
        <a:custGeom>
          <a:avLst/>
          <a:gdLst/>
          <a:ahLst/>
          <a:cxnLst/>
          <a:rect l="0" t="0" r="0" b="0"/>
          <a:pathLst>
            <a:path>
              <a:moveTo>
                <a:pt x="0" y="21159"/>
              </a:moveTo>
              <a:lnTo>
                <a:pt x="864081" y="2115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500" b="1" kern="1200"/>
        </a:p>
      </dsp:txBody>
      <dsp:txXfrm>
        <a:off x="5594996" y="2896494"/>
        <a:ext cx="43204" cy="43204"/>
      </dsp:txXfrm>
    </dsp:sp>
    <dsp:sp modelId="{CBF4FDCE-1AC5-481E-9AA9-6BEE8820D68C}">
      <dsp:nvSpPr>
        <dsp:cNvPr id="0" name=""/>
        <dsp:cNvSpPr/>
      </dsp:nvSpPr>
      <dsp:spPr>
        <a:xfrm>
          <a:off x="6048638" y="2378046"/>
          <a:ext cx="2160203" cy="1080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/>
            <a:t>Nr. elevi care au optat pentru proba de INFORMATICĂ 2 (0,82%)</a:t>
          </a:r>
          <a:endParaRPr lang="ro-RO" sz="1600" b="1" kern="1200" dirty="0"/>
        </a:p>
      </dsp:txBody>
      <dsp:txXfrm>
        <a:off x="6080273" y="2409681"/>
        <a:ext cx="2096933" cy="10168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1AC07-6AF5-4E04-986F-4AEBCB7F8802}">
      <dsp:nvSpPr>
        <dsp:cNvPr id="0" name=""/>
        <dsp:cNvSpPr/>
      </dsp:nvSpPr>
      <dsp:spPr>
        <a:xfrm>
          <a:off x="2538457" y="1230970"/>
          <a:ext cx="1773822" cy="158377"/>
        </a:xfrm>
        <a:custGeom>
          <a:avLst/>
          <a:gdLst/>
          <a:ahLst/>
          <a:cxnLst/>
          <a:rect l="0" t="0" r="0" b="0"/>
          <a:pathLst>
            <a:path>
              <a:moveTo>
                <a:pt x="0" y="158377"/>
              </a:moveTo>
              <a:lnTo>
                <a:pt x="1773822" y="158377"/>
              </a:lnTo>
              <a:lnTo>
                <a:pt x="1773822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00A33-FE93-49C2-BFE6-DB398006EAF7}">
      <dsp:nvSpPr>
        <dsp:cNvPr id="0" name=""/>
        <dsp:cNvSpPr/>
      </dsp:nvSpPr>
      <dsp:spPr>
        <a:xfrm>
          <a:off x="2538457" y="1389347"/>
          <a:ext cx="3455926" cy="5448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02523" y="0"/>
              </a:lnTo>
              <a:lnTo>
                <a:pt x="3202523" y="544817"/>
              </a:lnTo>
              <a:lnTo>
                <a:pt x="3455926" y="54481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8A1DF-902C-43FD-8FB1-3BE0DAED92A1}">
      <dsp:nvSpPr>
        <dsp:cNvPr id="0" name=""/>
        <dsp:cNvSpPr/>
      </dsp:nvSpPr>
      <dsp:spPr>
        <a:xfrm>
          <a:off x="2538457" y="716862"/>
          <a:ext cx="3455926" cy="672485"/>
        </a:xfrm>
        <a:custGeom>
          <a:avLst/>
          <a:gdLst/>
          <a:ahLst/>
          <a:cxnLst/>
          <a:rect l="0" t="0" r="0" b="0"/>
          <a:pathLst>
            <a:path>
              <a:moveTo>
                <a:pt x="0" y="672485"/>
              </a:moveTo>
              <a:lnTo>
                <a:pt x="3202523" y="672485"/>
              </a:lnTo>
              <a:lnTo>
                <a:pt x="3202523" y="0"/>
              </a:lnTo>
              <a:lnTo>
                <a:pt x="3455926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53BAE8-F8FB-4FB0-83BC-3578D1EBDC3A}">
      <dsp:nvSpPr>
        <dsp:cNvPr id="0" name=""/>
        <dsp:cNvSpPr/>
      </dsp:nvSpPr>
      <dsp:spPr>
        <a:xfrm>
          <a:off x="4424" y="1002907"/>
          <a:ext cx="2534032" cy="772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/>
            <a:t>Nr. elevi MATE-INFO: </a:t>
          </a:r>
          <a:r>
            <a:rPr lang="ro-RO" sz="2800" b="1" kern="1200" dirty="0" smtClean="0"/>
            <a:t>228</a:t>
          </a:r>
        </a:p>
      </dsp:txBody>
      <dsp:txXfrm>
        <a:off x="4424" y="1002907"/>
        <a:ext cx="2534032" cy="772879"/>
      </dsp:txXfrm>
    </dsp:sp>
    <dsp:sp modelId="{82ED2DF1-D5C5-400E-89B7-A8D3E1D25EFD}">
      <dsp:nvSpPr>
        <dsp:cNvPr id="0" name=""/>
        <dsp:cNvSpPr/>
      </dsp:nvSpPr>
      <dsp:spPr>
        <a:xfrm>
          <a:off x="5994384" y="330422"/>
          <a:ext cx="2534032" cy="772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/>
            <a:t>Nr. elevi prezenţi: </a:t>
          </a:r>
          <a:r>
            <a:rPr lang="ro-RO" sz="2400" b="1" kern="1200" dirty="0" smtClean="0"/>
            <a:t>159</a:t>
          </a:r>
          <a:r>
            <a:rPr lang="ro-RO" sz="2000" b="1" kern="1200" dirty="0" smtClean="0"/>
            <a:t> (69,74%)</a:t>
          </a:r>
          <a:endParaRPr lang="ro-RO" sz="2000" b="1" kern="1200" dirty="0"/>
        </a:p>
      </dsp:txBody>
      <dsp:txXfrm>
        <a:off x="5994384" y="330422"/>
        <a:ext cx="2534032" cy="772879"/>
      </dsp:txXfrm>
    </dsp:sp>
    <dsp:sp modelId="{05563008-CD41-4670-8ACA-5994FA0DFE79}">
      <dsp:nvSpPr>
        <dsp:cNvPr id="0" name=""/>
        <dsp:cNvSpPr/>
      </dsp:nvSpPr>
      <dsp:spPr>
        <a:xfrm>
          <a:off x="5994384" y="1420056"/>
          <a:ext cx="2834720" cy="10282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/>
            <a:t>Nr. elevi PROMOVAȚI: </a:t>
          </a:r>
          <a:r>
            <a:rPr lang="ro-RO" sz="2800" b="1" kern="1200" dirty="0" smtClean="0"/>
            <a:t>158</a:t>
          </a:r>
          <a:r>
            <a:rPr lang="ro-RO" sz="2000" b="1" kern="1200" dirty="0" smtClean="0"/>
            <a:t> (69,30%)</a:t>
          </a:r>
          <a:endParaRPr lang="ro-RO" sz="2000" b="1" kern="1200" dirty="0"/>
        </a:p>
      </dsp:txBody>
      <dsp:txXfrm>
        <a:off x="5994384" y="1420056"/>
        <a:ext cx="2834720" cy="1028216"/>
      </dsp:txXfrm>
    </dsp:sp>
    <dsp:sp modelId="{89879E8B-4A38-4F48-A84D-F1BF09349380}">
      <dsp:nvSpPr>
        <dsp:cNvPr id="0" name=""/>
        <dsp:cNvSpPr/>
      </dsp:nvSpPr>
      <dsp:spPr>
        <a:xfrm>
          <a:off x="3136983" y="458090"/>
          <a:ext cx="2350594" cy="772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4000"/>
                <a:satMod val="180000"/>
                <a:lumMod val="100000"/>
              </a:schemeClr>
            </a:gs>
            <a:gs pos="42000">
              <a:schemeClr val="accent2">
                <a:hueOff val="0"/>
                <a:satOff val="0"/>
                <a:lumOff val="0"/>
                <a:alphaOff val="0"/>
                <a:tint val="40000"/>
                <a:satMod val="16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4000"/>
                <a:satMod val="140000"/>
              </a:schemeClr>
            </a:gs>
          </a:gsLst>
          <a:lin ang="516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/>
            <a:t>Nr. elevi înscrişi: </a:t>
          </a:r>
          <a:r>
            <a:rPr lang="ro-RO" sz="2400" b="1" kern="1200" dirty="0" smtClean="0"/>
            <a:t>177</a:t>
          </a:r>
          <a:r>
            <a:rPr lang="ro-RO" sz="2000" b="1" kern="1200" dirty="0" smtClean="0"/>
            <a:t> (77,63%)</a:t>
          </a:r>
          <a:endParaRPr lang="ro-RO" sz="2000" b="1" kern="1200" dirty="0"/>
        </a:p>
      </dsp:txBody>
      <dsp:txXfrm>
        <a:off x="3136983" y="458090"/>
        <a:ext cx="2350594" cy="772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11BFD-63F1-454C-A38F-266E603A6B4F}" type="datetimeFigureOut">
              <a:rPr lang="ro-RO" smtClean="0"/>
              <a:t>24.09.2015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A784F-6F66-4D38-9678-5F95AA4C67D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743801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7A74F-B348-4F26-BE40-EE658B3E5DB7}" type="datetimeFigureOut">
              <a:rPr lang="ro-RO" smtClean="0"/>
              <a:t>24.09.2015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5A9A3-050C-4759-BB0F-1CC343F4AB2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257473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476063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375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6813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4727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93051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602298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80095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929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5421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55030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55030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22293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22293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45D6B-3F77-4BFA-8409-9B2458891CD0}" type="datetime1">
              <a:rPr lang="ro-RO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24.09.2015</a:t>
            </a:fld>
            <a:endParaRPr lang="ro-RO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t>inspector Şăitan Traian</a:t>
            </a:r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9CB44-1DEF-4070-943A-4B7EA094B956}" type="slidenum">
              <a:rPr lang="en-US" b="1" smtClean="0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slide" Target="slide20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34.xml"/><Relationship Id="rId12" Type="http://schemas.openxmlformats.org/officeDocument/2006/relationships/slide" Target="slide2.xml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slide" Target="slide47.xml"/><Relationship Id="rId5" Type="http://schemas.openxmlformats.org/officeDocument/2006/relationships/slide" Target="slide27.xml"/><Relationship Id="rId15" Type="http://schemas.openxmlformats.org/officeDocument/2006/relationships/slide" Target="slide58.xml"/><Relationship Id="rId10" Type="http://schemas.openxmlformats.org/officeDocument/2006/relationships/slide" Target="slide45.xml"/><Relationship Id="rId4" Type="http://schemas.openxmlformats.org/officeDocument/2006/relationships/slide" Target="slide12.xml"/><Relationship Id="rId9" Type="http://schemas.openxmlformats.org/officeDocument/2006/relationships/slide" Target="slide42.xml"/><Relationship Id="rId14" Type="http://schemas.openxmlformats.org/officeDocument/2006/relationships/slide" Target="slide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slide" Target="slide21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slide" Target="slide28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1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ro/index.php/articles/c152/" TargetMode="External"/><Relationship Id="rId2" Type="http://schemas.openxmlformats.org/officeDocument/2006/relationships/slide" Target="slide4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hyperlink" Target="http://olimpiada.info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hyperlink" Target="http://www.ciaro.ro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matrix.lumina.org/" TargetMode="External"/><Relationship Id="rId2" Type="http://schemas.openxmlformats.org/officeDocument/2006/relationships/hyperlink" Target="http://www.infomatrix.ro/" TargetMode="Externa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adfaber.org/" TargetMode="External"/><Relationship Id="rId2" Type="http://schemas.openxmlformats.org/officeDocument/2006/relationships/hyperlink" Target="https://ro.cod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hyperlink" Target="http://www.pbinfo.ro/" TargetMode="External"/><Relationship Id="rId4" Type="http://schemas.openxmlformats.org/officeDocument/2006/relationships/hyperlink" Target="http://kidsintech.adfaber.org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268760"/>
            <a:ext cx="8496944" cy="2448272"/>
          </a:xfrm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  <a:t>          </a:t>
            </a:r>
            <a:b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</a:br>
            <a: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  <a:t>		ÎNTÂLNIREA DE LUCRU </a:t>
            </a:r>
            <a:b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</a:br>
            <a: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  <a:t>		AL </a:t>
            </a:r>
            <a:r>
              <a:rPr lang="en-US" sz="4000" b="1" dirty="0" smtClean="0">
                <a:solidFill>
                  <a:srgbClr val="FFC000"/>
                </a:solidFill>
                <a:latin typeface="Tahoma" pitchFamily="34" charset="0"/>
              </a:rPr>
              <a:t>PROFESORILOR</a:t>
            </a:r>
            <a: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b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</a:br>
            <a: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  <a:t>          	DE </a:t>
            </a:r>
            <a:r>
              <a:rPr lang="en-US" sz="4000" b="1" dirty="0" smtClean="0">
                <a:solidFill>
                  <a:srgbClr val="FFC000"/>
                </a:solidFill>
                <a:latin typeface="Tahoma" pitchFamily="34" charset="0"/>
              </a:rPr>
              <a:t>INFOR</a:t>
            </a:r>
            <a:r>
              <a:rPr lang="ro-RO" sz="4000" b="1" dirty="0" smtClean="0">
                <a:solidFill>
                  <a:srgbClr val="FFC000"/>
                </a:solidFill>
                <a:latin typeface="Tahoma" pitchFamily="34" charset="0"/>
              </a:rPr>
              <a:t>MATICĂ</a:t>
            </a:r>
            <a:endParaRPr lang="en-US" sz="4000" b="1" dirty="0" smtClean="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539552" y="4149080"/>
            <a:ext cx="7854696" cy="1752600"/>
          </a:xfrm>
        </p:spPr>
        <p:txBody>
          <a:bodyPr/>
          <a:lstStyle/>
          <a:p>
            <a:pPr marR="0" algn="ctr"/>
            <a:r>
              <a:rPr lang="en-US" sz="2800" b="1" dirty="0">
                <a:latin typeface="Tahoma" pitchFamily="34" charset="0"/>
              </a:rPr>
              <a:t>JUDE</a:t>
            </a:r>
            <a:r>
              <a:rPr lang="ro-RO" sz="2800" b="1" dirty="0">
                <a:latin typeface="Tahoma" pitchFamily="34" charset="0"/>
              </a:rPr>
              <a:t>ŢUL COVASNA</a:t>
            </a:r>
          </a:p>
          <a:p>
            <a:pPr marR="0" algn="ctr"/>
            <a:r>
              <a:rPr lang="en-US" sz="2800" b="1" dirty="0" smtClean="0">
                <a:latin typeface="Tahoma" pitchFamily="34" charset="0"/>
              </a:rPr>
              <a:t>23 </a:t>
            </a:r>
            <a:r>
              <a:rPr lang="ro-RO" sz="2800" b="1" dirty="0">
                <a:latin typeface="Tahoma" pitchFamily="34" charset="0"/>
              </a:rPr>
              <a:t>SEPTEMBRIE </a:t>
            </a:r>
            <a:r>
              <a:rPr lang="ro-RO" sz="2800" b="1" dirty="0" smtClean="0">
                <a:latin typeface="Tahoma" pitchFamily="34" charset="0"/>
              </a:rPr>
              <a:t>2016</a:t>
            </a:r>
            <a:endParaRPr lang="en-US" sz="2800" b="1" dirty="0">
              <a:latin typeface="Tahoma" pitchFamily="34" charset="0"/>
            </a:endParaRPr>
          </a:p>
          <a:p>
            <a:pPr marR="0" algn="ctr"/>
            <a:endParaRPr lang="en-US" sz="2800" b="1" dirty="0">
              <a:latin typeface="Tahoma" pitchFamily="34" charset="0"/>
            </a:endParaRPr>
          </a:p>
        </p:txBody>
      </p:sp>
      <p:sp>
        <p:nvSpPr>
          <p:cNvPr id="5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7691081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447439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SIMULAREA EXAMENULUI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MARTIE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1124744"/>
            <a:ext cx="741162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 smtClean="0"/>
              <a:t>REZULTATELE OBȚINUTE LA NIVELUL UNITĂȚILOR DE ÎNVĂȚĂMÂNT </a:t>
            </a:r>
            <a:endParaRPr lang="ro-RO" sz="1600" b="1" dirty="0"/>
          </a:p>
        </p:txBody>
      </p:sp>
      <p:sp>
        <p:nvSpPr>
          <p:cNvPr id="7" name="AutoShap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095194" y="6360368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266348"/>
              </p:ext>
            </p:extLst>
          </p:nvPr>
        </p:nvGraphicFramePr>
        <p:xfrm>
          <a:off x="578048" y="1772816"/>
          <a:ext cx="7882383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6148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SIMULAREA EXAMENULUI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MARTIE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1124744"/>
            <a:ext cx="741162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 smtClean="0"/>
              <a:t>REZULTATELE OBȚINUTE LA NIVELUL UNITĂȚILOR DE ÎNVĂȚĂMÂNT </a:t>
            </a:r>
            <a:endParaRPr lang="ro-RO" sz="1600" b="1" dirty="0"/>
          </a:p>
        </p:txBody>
      </p:sp>
      <p:sp>
        <p:nvSpPr>
          <p:cNvPr id="7" name="AutoShap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3528" y="6360368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500633"/>
              </p:ext>
            </p:extLst>
          </p:nvPr>
        </p:nvGraphicFramePr>
        <p:xfrm>
          <a:off x="323528" y="1454943"/>
          <a:ext cx="8424936" cy="4905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431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10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066160"/>
              </p:ext>
            </p:extLst>
          </p:nvPr>
        </p:nvGraphicFramePr>
        <p:xfrm>
          <a:off x="340516" y="1831078"/>
          <a:ext cx="8559800" cy="4607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289"/>
          <p:cNvSpPr>
            <a:spLocks noChangeArrowheads="1"/>
          </p:cNvSpPr>
          <p:nvPr/>
        </p:nvSpPr>
        <p:spPr bwMode="auto">
          <a:xfrm>
            <a:off x="410742" y="1094016"/>
            <a:ext cx="8153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 smtClean="0">
                <a:latin typeface="Tahoma" pitchFamily="34" charset="0"/>
              </a:rPr>
              <a:t>Participare </a:t>
            </a:r>
            <a:r>
              <a:rPr lang="ro-RO" altLang="ro-RO" sz="2400" dirty="0">
                <a:latin typeface="Tahoma" pitchFamily="34" charset="0"/>
              </a:rPr>
              <a:t>î</a:t>
            </a:r>
            <a:r>
              <a:rPr lang="ro-RO" altLang="ro-RO" sz="2400" dirty="0" smtClean="0">
                <a:latin typeface="Tahoma" pitchFamily="34" charset="0"/>
              </a:rPr>
              <a:t>n funcție de forma de învățământ</a:t>
            </a:r>
            <a:endParaRPr lang="ro-RO" altLang="ro-RO" sz="2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477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436286" y="6267797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8" name="Rectangle 289"/>
          <p:cNvSpPr>
            <a:spLocks noChangeArrowheads="1"/>
          </p:cNvSpPr>
          <p:nvPr/>
        </p:nvSpPr>
        <p:spPr bwMode="auto">
          <a:xfrm>
            <a:off x="611560" y="1083129"/>
            <a:ext cx="7461572" cy="47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 smtClean="0">
                <a:latin typeface="Tahoma" pitchFamily="34" charset="0"/>
              </a:rPr>
              <a:t>Participare </a:t>
            </a:r>
            <a:r>
              <a:rPr lang="ro-RO" altLang="ro-RO" sz="2400" dirty="0">
                <a:latin typeface="Tahoma" pitchFamily="34" charset="0"/>
              </a:rPr>
              <a:t>î</a:t>
            </a:r>
            <a:r>
              <a:rPr lang="ro-RO" altLang="ro-RO" sz="2400" dirty="0" smtClean="0">
                <a:latin typeface="Tahoma" pitchFamily="34" charset="0"/>
              </a:rPr>
              <a:t>n funcție de </a:t>
            </a:r>
            <a:r>
              <a:rPr lang="en-US" altLang="ro-RO" sz="2400" dirty="0" smtClean="0">
                <a:latin typeface="Tahoma" pitchFamily="34" charset="0"/>
              </a:rPr>
              <a:t>promo</a:t>
            </a:r>
            <a:r>
              <a:rPr lang="ro-RO" altLang="ro-RO" sz="2400" dirty="0" err="1" smtClean="0">
                <a:latin typeface="Tahoma" pitchFamily="34" charset="0"/>
              </a:rPr>
              <a:t>ția</a:t>
            </a:r>
            <a:r>
              <a:rPr lang="ro-RO" altLang="ro-RO" sz="2400" dirty="0" smtClean="0">
                <a:latin typeface="Tahoma" pitchFamily="34" charset="0"/>
              </a:rPr>
              <a:t> absolvită</a:t>
            </a:r>
            <a:endParaRPr lang="ro-RO" altLang="ro-RO" sz="2400" dirty="0">
              <a:latin typeface="Tahoma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965932"/>
              </p:ext>
            </p:extLst>
          </p:nvPr>
        </p:nvGraphicFramePr>
        <p:xfrm>
          <a:off x="152400" y="1772816"/>
          <a:ext cx="881728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1520" y="5667633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latin typeface="Tahoma" panose="020B0604030504040204" pitchFamily="34" charset="0"/>
                <a:ea typeface="Tahoma" panose="020B0604030504040204" pitchFamily="34" charset="0"/>
              </a:rPr>
              <a:t>Înscriși la simularea din februarie: 1639 elevi</a:t>
            </a: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</a:rPr>
              <a:t>Din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</a:rPr>
              <a:t>cei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</a:rPr>
              <a:t> 1304</a:t>
            </a:r>
            <a:r>
              <a:rPr lang="ro-RO" b="1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o-RO" b="1" dirty="0" smtClean="0">
                <a:latin typeface="Tahoma" panose="020B0604030504040204" pitchFamily="34" charset="0"/>
                <a:ea typeface="Tahoma" panose="020B0604030504040204" pitchFamily="34" charset="0"/>
              </a:rPr>
              <a:t>înscriși (promoția curentă) 24 nu s-au </a:t>
            </a:r>
            <a:r>
              <a:rPr lang="ro-RO" b="1" dirty="0" err="1" smtClean="0">
                <a:latin typeface="Tahoma" panose="020B0604030504040204" pitchFamily="34" charset="0"/>
                <a:ea typeface="Tahoma" panose="020B0604030504040204" pitchFamily="34" charset="0"/>
              </a:rPr>
              <a:t>prezentet</a:t>
            </a:r>
            <a:r>
              <a:rPr lang="ro-RO" b="1" dirty="0" smtClean="0">
                <a:latin typeface="Tahoma" panose="020B0604030504040204" pitchFamily="34" charset="0"/>
                <a:ea typeface="Tahoma" panose="020B0604030504040204" pitchFamily="34" charset="0"/>
              </a:rPr>
              <a:t> la proba de competențe digitale și 20 nu s-au prezentat la probele scrise</a:t>
            </a:r>
            <a:endParaRPr lang="hu-HU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62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492369" y="1009360"/>
            <a:ext cx="8256095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generale - Procent de promovare </a:t>
            </a:r>
            <a:r>
              <a:rPr lang="ro-RO" altLang="ro-RO" sz="2400" dirty="0" smtClean="0">
                <a:latin typeface="Tahoma" pitchFamily="34" charset="0"/>
              </a:rPr>
              <a:t>63,89%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9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85613"/>
              </p:ext>
            </p:extLst>
          </p:nvPr>
        </p:nvGraphicFramePr>
        <p:xfrm>
          <a:off x="838200" y="1905000"/>
          <a:ext cx="79946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6807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492369" y="1009360"/>
            <a:ext cx="8256095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generale - Procent de promovare </a:t>
            </a:r>
            <a:r>
              <a:rPr lang="ro-RO" altLang="ro-RO" sz="2400" dirty="0" smtClean="0">
                <a:latin typeface="Tahoma" pitchFamily="34" charset="0"/>
              </a:rPr>
              <a:t>63,89%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30932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64727"/>
              </p:ext>
            </p:extLst>
          </p:nvPr>
        </p:nvGraphicFramePr>
        <p:xfrm>
          <a:off x="395536" y="1828801"/>
          <a:ext cx="4464496" cy="448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025783"/>
              </p:ext>
            </p:extLst>
          </p:nvPr>
        </p:nvGraphicFramePr>
        <p:xfrm>
          <a:off x="5004048" y="1838035"/>
          <a:ext cx="3816424" cy="4471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2396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492369" y="1009360"/>
            <a:ext cx="8256095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generale - Procent de promovare </a:t>
            </a:r>
            <a:r>
              <a:rPr lang="ro-RO" altLang="ro-RO" sz="2400" dirty="0" smtClean="0">
                <a:latin typeface="Tahoma" pitchFamily="34" charset="0"/>
              </a:rPr>
              <a:t>63,89%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592902"/>
              </p:ext>
            </p:extLst>
          </p:nvPr>
        </p:nvGraphicFramePr>
        <p:xfrm>
          <a:off x="838200" y="1905000"/>
          <a:ext cx="8169275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1071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492369" y="1009360"/>
            <a:ext cx="8256095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generale - Procent de promovare </a:t>
            </a:r>
            <a:r>
              <a:rPr lang="ro-RO" altLang="ro-RO" sz="2400" dirty="0" smtClean="0">
                <a:latin typeface="Tahoma" pitchFamily="34" charset="0"/>
              </a:rPr>
              <a:t>63,89%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359080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2657337"/>
              </p:ext>
            </p:extLst>
          </p:nvPr>
        </p:nvGraphicFramePr>
        <p:xfrm>
          <a:off x="193099" y="1844824"/>
          <a:ext cx="8588686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1560" y="6019800"/>
            <a:ext cx="571500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o-RO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Procent promovare MATEMATICĂ: 76,23% </a:t>
            </a:r>
            <a:endParaRPr lang="hu-H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9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492369" y="1009360"/>
            <a:ext cx="8256095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generale - Procent de promovare </a:t>
            </a:r>
            <a:r>
              <a:rPr lang="ro-RO" altLang="ro-RO" sz="2400" dirty="0" smtClean="0">
                <a:latin typeface="Tahoma" pitchFamily="34" charset="0"/>
              </a:rPr>
              <a:t>63,89%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359080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720463"/>
              </p:ext>
            </p:extLst>
          </p:nvPr>
        </p:nvGraphicFramePr>
        <p:xfrm>
          <a:off x="307902" y="1822275"/>
          <a:ext cx="8359080" cy="461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36663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5198" y="1009360"/>
            <a:ext cx="8964487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</a:t>
            </a:r>
            <a:r>
              <a:rPr lang="ro-RO" altLang="ro-RO" sz="2400" dirty="0" smtClean="0">
                <a:latin typeface="Tahoma" pitchFamily="34" charset="0"/>
              </a:rPr>
              <a:t>INFORMATICĂ </a:t>
            </a:r>
            <a:r>
              <a:rPr lang="ro-RO" altLang="ro-RO" sz="2400" dirty="0">
                <a:latin typeface="Tahoma" pitchFamily="34" charset="0"/>
              </a:rPr>
              <a:t>- Procent de promovare </a:t>
            </a:r>
            <a:r>
              <a:rPr lang="ro-RO" altLang="ro-RO" sz="2400" dirty="0" smtClean="0">
                <a:latin typeface="Tahoma" pitchFamily="34" charset="0"/>
              </a:rPr>
              <a:t>92,98%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7" name="CasetăText 6"/>
          <p:cNvSpPr txBox="1"/>
          <p:nvPr/>
        </p:nvSpPr>
        <p:spPr>
          <a:xfrm>
            <a:off x="142975" y="1900089"/>
            <a:ext cx="25922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o-RO" sz="2400" b="1" dirty="0" smtClean="0"/>
              <a:t>PARTICIPARE</a:t>
            </a:r>
            <a:endParaRPr lang="ro-RO" sz="2400" b="1" dirty="0"/>
          </a:p>
        </p:txBody>
      </p:sp>
      <p:graphicFrame>
        <p:nvGraphicFramePr>
          <p:cNvPr id="3" name="Nomogramă 2"/>
          <p:cNvGraphicFramePr/>
          <p:nvPr>
            <p:extLst>
              <p:ext uri="{D42A27DB-BD31-4B8C-83A1-F6EECF244321}">
                <p14:modId xmlns:p14="http://schemas.microsoft.com/office/powerpoint/2010/main" val="7015495"/>
              </p:ext>
            </p:extLst>
          </p:nvPr>
        </p:nvGraphicFramePr>
        <p:xfrm>
          <a:off x="202966" y="2378497"/>
          <a:ext cx="8568952" cy="4074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96132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27724" y="116632"/>
            <a:ext cx="6999287" cy="57606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5400" dirty="0" smtClean="0">
                <a:solidFill>
                  <a:srgbClr val="FFC000"/>
                </a:solidFill>
              </a:rPr>
              <a:t>ORDINEA DE ZI</a:t>
            </a:r>
            <a:endParaRPr lang="en-US" sz="5400" dirty="0" smtClean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807" y="663328"/>
            <a:ext cx="8756848" cy="6294064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/>
              <a:defRPr/>
            </a:pPr>
            <a:r>
              <a:rPr lang="ro-RO" sz="2000" b="1" dirty="0" smtClean="0">
                <a:latin typeface="Tahoma" pitchFamily="34" charset="0"/>
              </a:rPr>
              <a:t>Bilanţul anului şcolar 2014-2015:</a:t>
            </a:r>
          </a:p>
          <a:p>
            <a:pPr marL="990600" lvl="1" indent="-533400" algn="l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ro-RO" sz="2000" b="1" dirty="0" smtClean="0">
                <a:latin typeface="Tahoma" pitchFamily="34" charset="0"/>
              </a:rPr>
              <a:t>e</a:t>
            </a:r>
            <a:r>
              <a:rPr lang="en-US" sz="2000" b="1" dirty="0" err="1" smtClean="0">
                <a:latin typeface="Tahoma" pitchFamily="34" charset="0"/>
              </a:rPr>
              <a:t>xamenul</a:t>
            </a:r>
            <a:r>
              <a:rPr lang="en-US" sz="2000" b="1" dirty="0" smtClean="0">
                <a:latin typeface="Tahoma" pitchFamily="34" charset="0"/>
              </a:rPr>
              <a:t> de </a:t>
            </a:r>
            <a:r>
              <a:rPr lang="en-US" sz="2000" b="1" dirty="0" err="1" smtClean="0">
                <a:latin typeface="Tahoma" pitchFamily="34" charset="0"/>
              </a:rPr>
              <a:t>competen</a:t>
            </a:r>
            <a:r>
              <a:rPr lang="ro-RO" sz="2000" b="1" dirty="0" err="1" smtClean="0">
                <a:latin typeface="Tahoma" pitchFamily="34" charset="0"/>
              </a:rPr>
              <a:t>ţe</a:t>
            </a:r>
            <a:r>
              <a:rPr lang="ro-RO" sz="2000" b="1" dirty="0" smtClean="0">
                <a:latin typeface="Tahoma" pitchFamily="34" charset="0"/>
              </a:rPr>
              <a:t> digitale </a:t>
            </a:r>
          </a:p>
          <a:p>
            <a:pPr marL="990600" lvl="1" indent="-533400" algn="l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ro-RO" sz="2000" b="1" dirty="0">
                <a:latin typeface="Tahoma" pitchFamily="34" charset="0"/>
              </a:rPr>
              <a:t>s</a:t>
            </a:r>
            <a:r>
              <a:rPr lang="ro-RO" sz="2000" b="1" dirty="0" smtClean="0">
                <a:latin typeface="Tahoma" pitchFamily="34" charset="0"/>
              </a:rPr>
              <a:t>imularea examenului de bacalaureat – martie 2015</a:t>
            </a:r>
          </a:p>
          <a:p>
            <a:pPr marL="990600" lvl="1" indent="-533400" algn="l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ro-RO" sz="2000" b="1" dirty="0" smtClean="0">
                <a:latin typeface="Tahoma" pitchFamily="34" charset="0"/>
              </a:rPr>
              <a:t>examenul de bacalaureat sesiunea iunie-iulie 2015</a:t>
            </a:r>
          </a:p>
          <a:p>
            <a:pPr marL="990600" lvl="1" indent="-533400" algn="l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ro-RO" sz="2000" b="1" dirty="0" smtClean="0">
                <a:latin typeface="Tahoma" pitchFamily="34" charset="0"/>
              </a:rPr>
              <a:t>examenul de </a:t>
            </a:r>
            <a:r>
              <a:rPr lang="en-US" sz="2000" b="1" dirty="0" err="1" smtClean="0">
                <a:latin typeface="Tahoma" pitchFamily="34" charset="0"/>
              </a:rPr>
              <a:t>atesta</a:t>
            </a:r>
            <a:r>
              <a:rPr lang="ro-RO" sz="2000" b="1" dirty="0" smtClean="0">
                <a:latin typeface="Tahoma" pitchFamily="34" charset="0"/>
              </a:rPr>
              <a:t>re a competenţelor profesionale</a:t>
            </a:r>
          </a:p>
          <a:p>
            <a:pPr marL="990600" lvl="1" indent="-533400" algn="l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ro-RO" sz="2000" b="1" dirty="0" smtClean="0">
                <a:latin typeface="Tahoma" pitchFamily="34" charset="0"/>
              </a:rPr>
              <a:t>concursuri şcolare</a:t>
            </a:r>
          </a:p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 startAt="2"/>
              <a:defRPr/>
            </a:pPr>
            <a:r>
              <a:rPr lang="ro-RO" sz="2000" b="1" dirty="0" smtClean="0">
                <a:latin typeface="Tahoma" pitchFamily="34" charset="0"/>
              </a:rPr>
              <a:t>Structura anului şcolar 2015-2016</a:t>
            </a:r>
          </a:p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 startAt="2"/>
              <a:defRPr/>
            </a:pPr>
            <a:r>
              <a:rPr lang="ro-RO" sz="2000" b="1" dirty="0">
                <a:latin typeface="Tahoma" pitchFamily="34" charset="0"/>
              </a:rPr>
              <a:t>Planuri –cadru şi  programe şcolare valabile în anul şcolar </a:t>
            </a:r>
            <a:r>
              <a:rPr lang="ro-RO" sz="2000" b="1" dirty="0" smtClean="0">
                <a:latin typeface="Tahoma" pitchFamily="34" charset="0"/>
              </a:rPr>
              <a:t>2015-2016; </a:t>
            </a:r>
            <a:r>
              <a:rPr lang="ro-RO" sz="2000" b="1" dirty="0">
                <a:latin typeface="Tahoma" pitchFamily="34" charset="0"/>
              </a:rPr>
              <a:t>Planificări calendaristice; Manuale școlare</a:t>
            </a:r>
          </a:p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 startAt="2"/>
              <a:defRPr/>
            </a:pPr>
            <a:r>
              <a:rPr lang="ro-RO" sz="2000" b="1" dirty="0" smtClean="0">
                <a:latin typeface="Tahoma" pitchFamily="34" charset="0"/>
              </a:rPr>
              <a:t>Examene naționale </a:t>
            </a:r>
            <a:r>
              <a:rPr lang="ro-RO" sz="2000" b="1" dirty="0">
                <a:latin typeface="Tahoma" pitchFamily="34" charset="0"/>
              </a:rPr>
              <a:t>în anul şcolar </a:t>
            </a:r>
            <a:r>
              <a:rPr lang="ro-RO" sz="2000" b="1" dirty="0" smtClean="0">
                <a:latin typeface="Tahoma" pitchFamily="34" charset="0"/>
              </a:rPr>
              <a:t>2015-2016</a:t>
            </a:r>
            <a:endParaRPr lang="en-US" sz="2000" b="1" dirty="0" smtClean="0">
              <a:latin typeface="Tahoma" pitchFamily="34" charset="0"/>
            </a:endParaRPr>
          </a:p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 startAt="2"/>
              <a:defRPr/>
            </a:pPr>
            <a:r>
              <a:rPr lang="ro-RO" sz="2000" b="1" dirty="0" smtClean="0">
                <a:latin typeface="Tahoma" pitchFamily="34" charset="0"/>
              </a:rPr>
              <a:t>Examenul de </a:t>
            </a:r>
            <a:r>
              <a:rPr lang="en-US" sz="2000" b="1" dirty="0" err="1" smtClean="0">
                <a:latin typeface="Tahoma" pitchFamily="34" charset="0"/>
              </a:rPr>
              <a:t>atesta</a:t>
            </a:r>
            <a:r>
              <a:rPr lang="ro-RO" sz="2000" b="1" dirty="0" smtClean="0">
                <a:latin typeface="Tahoma" pitchFamily="34" charset="0"/>
              </a:rPr>
              <a:t>re a competenţelor profesionale - 2016</a:t>
            </a:r>
          </a:p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 startAt="2"/>
              <a:defRPr/>
            </a:pPr>
            <a:r>
              <a:rPr lang="ro-RO" sz="2000" b="1" dirty="0" smtClean="0">
                <a:latin typeface="Tahoma" pitchFamily="34" charset="0"/>
              </a:rPr>
              <a:t>Olimpiade şi concursuri în anul şcolar 2015-2016</a:t>
            </a:r>
          </a:p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 startAt="2"/>
              <a:defRPr/>
            </a:pPr>
            <a:r>
              <a:rPr lang="ro-RO" sz="2000" b="1" dirty="0" smtClean="0">
                <a:latin typeface="Tahoma" pitchFamily="34" charset="0"/>
              </a:rPr>
              <a:t>Concluzii ale inspecțiilor  realizate de echipe ale MECȘ </a:t>
            </a:r>
            <a:endParaRPr lang="ro-RO" sz="2000" b="1" dirty="0">
              <a:latin typeface="Tahoma" pitchFamily="34" charset="0"/>
            </a:endParaRPr>
          </a:p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 startAt="2"/>
              <a:defRPr/>
            </a:pPr>
            <a:r>
              <a:rPr lang="ro-RO" sz="2000" b="1" dirty="0" smtClean="0">
                <a:latin typeface="Tahoma" pitchFamily="34" charset="0"/>
              </a:rPr>
              <a:t>Diverse</a:t>
            </a:r>
          </a:p>
          <a:p>
            <a:pPr marL="609600" indent="-609600" algn="l">
              <a:buClr>
                <a:schemeClr val="accent2"/>
              </a:buClr>
              <a:buFont typeface="Wingdings" pitchFamily="2" charset="2"/>
              <a:buAutoNum type="arabicPeriod" startAt="2"/>
              <a:defRPr/>
            </a:pPr>
            <a:r>
              <a:rPr lang="ro-RO" sz="2000" b="1" dirty="0" smtClean="0">
                <a:latin typeface="Tahoma" pitchFamily="34" charset="0"/>
              </a:rPr>
              <a:t>Cercuri pedagogice în </a:t>
            </a:r>
            <a:r>
              <a:rPr lang="ro-RO" sz="2000" b="1" dirty="0" err="1" smtClean="0">
                <a:latin typeface="Tahoma" pitchFamily="34" charset="0"/>
              </a:rPr>
              <a:t>semetrul</a:t>
            </a:r>
            <a:r>
              <a:rPr lang="ro-RO" sz="2000" b="1" dirty="0" smtClean="0">
                <a:latin typeface="Tahoma" pitchFamily="34" charset="0"/>
              </a:rPr>
              <a:t> I al anului școlar 2015-2016</a:t>
            </a:r>
          </a:p>
          <a:p>
            <a:pPr marL="609600" indent="-609600" algn="l">
              <a:lnSpc>
                <a:spcPct val="80000"/>
              </a:lnSpc>
              <a:buClr>
                <a:srgbClr val="FFFF99"/>
              </a:buClr>
              <a:buFont typeface="Wingdings" pitchFamily="2" charset="2"/>
              <a:buNone/>
              <a:defRPr/>
            </a:pPr>
            <a:endParaRPr lang="ro-RO" sz="1800" b="1" dirty="0" smtClean="0">
              <a:latin typeface="Tahoma" pitchFamily="34" charset="0"/>
            </a:endParaRPr>
          </a:p>
        </p:txBody>
      </p:sp>
      <p:sp>
        <p:nvSpPr>
          <p:cNvPr id="6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523110" y="1111027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7" name="AutoShap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935416" y="18574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8" name="AutoShap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940576" y="2245271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9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629201" y="2607196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0" name="AutoShape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220072" y="2930278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1" name="AutoShape 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852640" y="3621782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3" name="AutoShape 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610124" y="397763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4" name="AutoShape 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367464" y="4362053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5" name="AutoShape 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172099" y="4720952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6" name="AutoShape 1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14482" y="6309320"/>
            <a:ext cx="513242" cy="307512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7" name="AutoShape 4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791400" y="5100786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8" name="AutoShape 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1861220" y="5445224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9" name="AutoShape 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8545593" y="5805264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20" name="AutoShape 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927011" y="1463452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41604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5198" y="1009360"/>
            <a:ext cx="8964487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</a:t>
            </a:r>
            <a:r>
              <a:rPr lang="ro-RO" altLang="ro-RO" sz="2400" dirty="0" smtClean="0">
                <a:latin typeface="Tahoma" pitchFamily="34" charset="0"/>
              </a:rPr>
              <a:t>INFORMATICĂ </a:t>
            </a:r>
            <a:r>
              <a:rPr lang="ro-RO" altLang="ro-RO" sz="2400" dirty="0">
                <a:latin typeface="Tahoma" pitchFamily="34" charset="0"/>
              </a:rPr>
              <a:t>- Procent de promovare </a:t>
            </a:r>
            <a:r>
              <a:rPr lang="ro-RO" altLang="ro-RO" sz="2400" dirty="0" smtClean="0">
                <a:latin typeface="Tahoma" pitchFamily="34" charset="0"/>
              </a:rPr>
              <a:t>92,98%</a:t>
            </a:r>
            <a:endParaRPr lang="ro-RO" altLang="ro-RO" sz="2400" dirty="0">
              <a:latin typeface="Tahoma" pitchFamily="34" charset="0"/>
            </a:endParaRPr>
          </a:p>
        </p:txBody>
      </p:sp>
      <p:graphicFrame>
        <p:nvGraphicFramePr>
          <p:cNvPr id="2" name="Nomogramă 1"/>
          <p:cNvGraphicFramePr/>
          <p:nvPr>
            <p:extLst>
              <p:ext uri="{D42A27DB-BD31-4B8C-83A1-F6EECF244321}">
                <p14:modId xmlns:p14="http://schemas.microsoft.com/office/powerpoint/2010/main" val="2815614199"/>
              </p:ext>
            </p:extLst>
          </p:nvPr>
        </p:nvGraphicFramePr>
        <p:xfrm>
          <a:off x="323528" y="1844823"/>
          <a:ext cx="8208912" cy="4594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tăText 6"/>
          <p:cNvSpPr txBox="1"/>
          <p:nvPr/>
        </p:nvSpPr>
        <p:spPr>
          <a:xfrm>
            <a:off x="107504" y="1916832"/>
            <a:ext cx="61206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o-RO" sz="2400" b="1" dirty="0" smtClean="0"/>
              <a:t>PARTICIPARE</a:t>
            </a:r>
            <a:r>
              <a:rPr lang="en-US" sz="2400" b="1" dirty="0"/>
              <a:t> </a:t>
            </a:r>
            <a:r>
              <a:rPr lang="en-US" sz="2400" b="1" dirty="0" smtClean="0"/>
              <a:t>- </a:t>
            </a:r>
            <a:r>
              <a:rPr lang="ro-RO" sz="2400" b="1" dirty="0" smtClean="0"/>
              <a:t>promoția curentă</a:t>
            </a:r>
            <a:endParaRPr lang="ro-RO" sz="2400" b="1" dirty="0"/>
          </a:p>
        </p:txBody>
      </p:sp>
      <p:sp>
        <p:nvSpPr>
          <p:cNvPr id="8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52857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0306" y="169243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130307" y="1023871"/>
            <a:ext cx="4482243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1" hangingPunct="1"/>
            <a:r>
              <a:rPr lang="ro-RO" altLang="ro-RO" sz="2400" dirty="0" smtClean="0">
                <a:latin typeface="Tahoma" pitchFamily="34" charset="0"/>
              </a:rPr>
              <a:t>Participare INFORMATICĂ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8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44408" y="6093296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000280"/>
              </p:ext>
            </p:extLst>
          </p:nvPr>
        </p:nvGraphicFramePr>
        <p:xfrm>
          <a:off x="251520" y="2132856"/>
          <a:ext cx="843294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8368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0306" y="169243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Rectangle 289"/>
          <p:cNvSpPr>
            <a:spLocks noChangeArrowheads="1"/>
          </p:cNvSpPr>
          <p:nvPr/>
        </p:nvSpPr>
        <p:spPr bwMode="auto">
          <a:xfrm>
            <a:off x="130307" y="1023871"/>
            <a:ext cx="7466029" cy="409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1" hangingPunct="1"/>
            <a:r>
              <a:rPr lang="ro-RO" altLang="ro-RO" sz="2400" dirty="0" smtClean="0">
                <a:latin typeface="Tahoma" pitchFamily="34" charset="0"/>
              </a:rPr>
              <a:t>Participare proba </a:t>
            </a:r>
            <a:r>
              <a:rPr lang="ro-RO" altLang="ro-RO" sz="2400" dirty="0" err="1" smtClean="0">
                <a:latin typeface="Tahoma" pitchFamily="34" charset="0"/>
              </a:rPr>
              <a:t>Ed</a:t>
            </a:r>
            <a:r>
              <a:rPr lang="ro-RO" altLang="ro-RO" sz="2400" dirty="0" smtClean="0">
                <a:latin typeface="Tahoma" pitchFamily="34" charset="0"/>
              </a:rPr>
              <a:t>) – Promoția curentă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8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511108" y="6237312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177557"/>
              </p:ext>
            </p:extLst>
          </p:nvPr>
        </p:nvGraphicFramePr>
        <p:xfrm>
          <a:off x="611560" y="1556792"/>
          <a:ext cx="7693859" cy="2679628"/>
        </p:xfrm>
        <a:graphic>
          <a:graphicData uri="http://schemas.openxmlformats.org/drawingml/2006/table">
            <a:tbl>
              <a:tblPr/>
              <a:tblGrid>
                <a:gridCol w="4590165"/>
                <a:gridCol w="459498"/>
                <a:gridCol w="922071"/>
                <a:gridCol w="663143"/>
                <a:gridCol w="538474"/>
                <a:gridCol w="520508"/>
              </a:tblGrid>
              <a:tr h="255140">
                <a:tc>
                  <a:txBody>
                    <a:bodyPr/>
                    <a:lstStyle/>
                    <a:p>
                      <a:pPr algn="ctr" fontAlgn="b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Unitatea de învățământ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Informatica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Biologie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Fizică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Chmie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COLEGIUL NAȚIONAL "MIHAI VITEAZUL" SFÂNTU GHEORGHE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PEDAGOGIC "BOD PÉTER" TÂRGU SECUIESC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TEHNOLOGIC "BARÓTI SZABÓ DÁVID" BARAOLT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TEHNOLOGIC "GÁBOR ÁRON" TÂRGU SECUIESC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TEOLOGIC REFORMAT SFÂNTU GHEORGHE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TEORETIC "MIKES KELEMEN" SFÂNTU GHEORGHE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TEORETIC "MIRCEA ELIADE" ÎNTORSURA BUZĂULUI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TEORETIC "NAGY MÓZES" TÂRGU SECUIESC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TEORETIC "SZÉKELY MIKÓ" SFÂNTU GHEORGHE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alibri"/>
                        </a:rPr>
                        <a:t>Total </a:t>
                      </a:r>
                      <a:r>
                        <a:rPr lang="ro-RO" sz="14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Calibri"/>
                        </a:rPr>
                        <a:t>specializarea</a:t>
                      </a:r>
                      <a:r>
                        <a:rPr lang="ro-RO" sz="1400" b="1" i="0" u="none" strike="noStrike" baseline="0" dirty="0" smtClean="0">
                          <a:solidFill>
                            <a:schemeClr val="accent3"/>
                          </a:solidFill>
                          <a:effectLst/>
                          <a:latin typeface="Calibri"/>
                        </a:rPr>
                        <a:t> MATEMATICĂ-INFORMATICĂ</a:t>
                      </a:r>
                      <a:endParaRPr lang="ro-RO" sz="1400" b="1" i="0" u="none" strike="noStrike" dirty="0">
                        <a:solidFill>
                          <a:schemeClr val="accent3"/>
                        </a:solidFill>
                        <a:effectLst/>
                        <a:latin typeface="Calibri"/>
                      </a:endParaRP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</a:t>
                      </a: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23,77%</a:t>
                      </a:r>
                    </a:p>
                  </a:txBody>
                  <a:tcPr marL="7048" marR="7048" marT="7048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60,54%</a:t>
                      </a: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8,52%</a:t>
                      </a: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7,17%</a:t>
                      </a: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105224"/>
              </p:ext>
            </p:extLst>
          </p:nvPr>
        </p:nvGraphicFramePr>
        <p:xfrm>
          <a:off x="683568" y="4437112"/>
          <a:ext cx="7617388" cy="2238812"/>
        </p:xfrm>
        <a:graphic>
          <a:graphicData uri="http://schemas.openxmlformats.org/drawingml/2006/table">
            <a:tbl>
              <a:tblPr/>
              <a:tblGrid>
                <a:gridCol w="4503927"/>
                <a:gridCol w="464625"/>
                <a:gridCol w="904747"/>
                <a:gridCol w="650684"/>
                <a:gridCol w="501459"/>
                <a:gridCol w="591946"/>
              </a:tblGrid>
              <a:tr h="255140">
                <a:tc>
                  <a:txBody>
                    <a:bodyPr/>
                    <a:lstStyle/>
                    <a:p>
                      <a:pPr algn="ctr" fontAlgn="b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Unitatea de învățământ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Informatica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Biologie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Fizică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Chmie</a:t>
                      </a:r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COLEGIUL NAȚIONAL "MIHAI VITEAZUL" SFÂNTU GHEORGHE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"KŐRÖSI CSOMA SÁNDOR" COVASNA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TEOLOGIC REFORMAT TÂRGU SECUIESC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TEORETIC "MIKES KELEMEN" SFÂNTU GHEORGHE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TEORETIC "MIRCEA ELIADE" ÎNTORSURA BUZĂULUI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TEORETIC "NAGY MÓZES" TÂRGU SECUIESC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LICEUL TEORETIC "SZÉKELY MIKÓ" SFÂNTU GHEORGHE</a:t>
                      </a:r>
                    </a:p>
                  </a:txBody>
                  <a:tcPr marL="7048" marR="7048" marT="7048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048" marR="7048" marT="704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Calibri"/>
                        </a:rPr>
                        <a:t>Total specializarea</a:t>
                      </a:r>
                      <a:r>
                        <a:rPr lang="ro-RO" sz="1400" b="1" i="0" u="none" strike="noStrike" baseline="0" dirty="0" smtClean="0">
                          <a:solidFill>
                            <a:schemeClr val="accent3"/>
                          </a:solidFill>
                          <a:effectLst/>
                          <a:latin typeface="Calibri"/>
                        </a:rPr>
                        <a:t> ȘTIINȚELE NATURII</a:t>
                      </a:r>
                      <a:endParaRPr lang="ro-RO" sz="1400" b="1" i="0" u="none" strike="noStrike" dirty="0">
                        <a:solidFill>
                          <a:schemeClr val="accent3"/>
                        </a:solidFill>
                        <a:effectLst/>
                        <a:latin typeface="Calibri"/>
                      </a:endParaRPr>
                    </a:p>
                  </a:txBody>
                  <a:tcPr marL="7048" marR="7048" marT="7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245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40961">
                <a:tc>
                  <a:txBody>
                    <a:bodyPr/>
                    <a:lstStyle/>
                    <a:p>
                      <a:pPr algn="l" fontAlgn="b"/>
                      <a:endParaRPr lang="ro-R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48" marR="7048" marT="704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o-RO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0,82%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83,67%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4,90%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10,61%</a:t>
                      </a:r>
                    </a:p>
                  </a:txBody>
                  <a:tcPr marL="7048" marR="7048" marT="70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409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4" name="Rectangle 289"/>
          <p:cNvSpPr>
            <a:spLocks noChangeArrowheads="1"/>
          </p:cNvSpPr>
          <p:nvPr/>
        </p:nvSpPr>
        <p:spPr bwMode="auto">
          <a:xfrm>
            <a:off x="5198" y="1009360"/>
            <a:ext cx="8964487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</a:t>
            </a:r>
            <a:r>
              <a:rPr lang="ro-RO" altLang="ro-RO" sz="2400" dirty="0" smtClean="0">
                <a:latin typeface="Tahoma" pitchFamily="34" charset="0"/>
              </a:rPr>
              <a:t>INFORMATICĂ </a:t>
            </a:r>
            <a:r>
              <a:rPr lang="ro-RO" altLang="ro-RO" sz="2400" dirty="0">
                <a:latin typeface="Tahoma" pitchFamily="34" charset="0"/>
              </a:rPr>
              <a:t>- Procent de promovare </a:t>
            </a:r>
            <a:r>
              <a:rPr lang="ro-RO" altLang="ro-RO" sz="2400" dirty="0" smtClean="0">
                <a:latin typeface="Tahoma" pitchFamily="34" charset="0"/>
              </a:rPr>
              <a:t>92,98%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4642386"/>
              </p:ext>
            </p:extLst>
          </p:nvPr>
        </p:nvGraphicFramePr>
        <p:xfrm>
          <a:off x="611560" y="2132856"/>
          <a:ext cx="79422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3502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4" name="Rectangle 289"/>
          <p:cNvSpPr>
            <a:spLocks noChangeArrowheads="1"/>
          </p:cNvSpPr>
          <p:nvPr/>
        </p:nvSpPr>
        <p:spPr bwMode="auto">
          <a:xfrm>
            <a:off x="5198" y="1009360"/>
            <a:ext cx="8964487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o-RO" altLang="ro-RO" sz="2400" dirty="0">
                <a:latin typeface="Tahoma" pitchFamily="34" charset="0"/>
              </a:rPr>
              <a:t>Rezultate </a:t>
            </a:r>
            <a:r>
              <a:rPr lang="ro-RO" altLang="ro-RO" sz="2400" dirty="0" smtClean="0">
                <a:latin typeface="Tahoma" pitchFamily="34" charset="0"/>
              </a:rPr>
              <a:t>INFORMATICĂ </a:t>
            </a:r>
            <a:r>
              <a:rPr lang="ro-RO" altLang="ro-RO" sz="2400" dirty="0">
                <a:latin typeface="Tahoma" pitchFamily="34" charset="0"/>
              </a:rPr>
              <a:t>- Procent de promovare </a:t>
            </a:r>
            <a:r>
              <a:rPr lang="ro-RO" altLang="ro-RO" sz="2400" dirty="0" smtClean="0">
                <a:latin typeface="Tahoma" pitchFamily="34" charset="0"/>
              </a:rPr>
              <a:t>92,98%</a:t>
            </a:r>
            <a:endParaRPr lang="ro-RO" altLang="ro-RO" sz="2400" dirty="0">
              <a:latin typeface="Tahoma" pitchFamily="34" charset="0"/>
            </a:endParaRPr>
          </a:p>
        </p:txBody>
      </p:sp>
      <p:sp>
        <p:nvSpPr>
          <p:cNvPr id="5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230681"/>
              </p:ext>
            </p:extLst>
          </p:nvPr>
        </p:nvGraphicFramePr>
        <p:xfrm>
          <a:off x="179512" y="1916832"/>
          <a:ext cx="842493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7314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SESIUNEA</a:t>
            </a:r>
          </a:p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IUNIE-IULIE  2015</a:t>
            </a:r>
          </a:p>
        </p:txBody>
      </p:sp>
      <p:sp>
        <p:nvSpPr>
          <p:cNvPr id="5" name="CasetăText 4"/>
          <p:cNvSpPr txBox="1"/>
          <p:nvPr/>
        </p:nvSpPr>
        <p:spPr>
          <a:xfrm>
            <a:off x="133784" y="1518019"/>
            <a:ext cx="870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 smtClean="0"/>
              <a:t>Elevii care au obţinut </a:t>
            </a:r>
            <a:r>
              <a:rPr lang="ro-RO" sz="2800" b="1" u="sng" dirty="0" smtClean="0"/>
              <a:t>nota </a:t>
            </a:r>
            <a:r>
              <a:rPr lang="en-US" sz="2800" b="1" u="sng" dirty="0" smtClean="0"/>
              <a:t>10</a:t>
            </a:r>
            <a:r>
              <a:rPr lang="ro-RO" sz="2800" b="1" u="sng" dirty="0" smtClean="0"/>
              <a:t> </a:t>
            </a:r>
            <a:endParaRPr lang="ro-RO" sz="2800" b="1" u="sng" dirty="0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572568"/>
              </p:ext>
            </p:extLst>
          </p:nvPr>
        </p:nvGraphicFramePr>
        <p:xfrm>
          <a:off x="284112" y="2852936"/>
          <a:ext cx="8664242" cy="11551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9311"/>
                <a:gridCol w="3387206"/>
                <a:gridCol w="4757725"/>
              </a:tblGrid>
              <a:tr h="323548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 err="1" smtClean="0"/>
                        <a:t>Nr.crt</a:t>
                      </a:r>
                      <a:endParaRPr lang="ro-RO" sz="1600" b="1" dirty="0">
                        <a:solidFill>
                          <a:schemeClr val="bg2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dirty="0" smtClean="0"/>
                        <a:t>NUMELE</a:t>
                      </a:r>
                      <a:r>
                        <a:rPr lang="ro-RO" sz="1800" baseline="0" dirty="0" smtClean="0"/>
                        <a:t> ELEVULUI</a:t>
                      </a:r>
                      <a:endParaRPr lang="ro-RO" sz="1800" b="1" dirty="0">
                        <a:solidFill>
                          <a:schemeClr val="bg2"/>
                        </a:solidFill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dirty="0" smtClean="0"/>
                        <a:t>UNITATEA DE ÎNVĂŢĂMÂNT</a:t>
                      </a:r>
                      <a:endParaRPr lang="ro-RO" sz="1800" b="1" dirty="0">
                        <a:solidFill>
                          <a:schemeClr val="bg2"/>
                        </a:solidFill>
                      </a:endParaRPr>
                    </a:p>
                  </a:txBody>
                  <a:tcPr marL="84406" marR="84406" anchor="ctr"/>
                </a:tc>
              </a:tr>
              <a:tr h="576078"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u="none" strike="noStrike" dirty="0" smtClean="0">
                          <a:effectLst/>
                        </a:rPr>
                        <a:t>1</a:t>
                      </a:r>
                      <a:endParaRPr lang="ro-RO" sz="2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u="none" strike="noStrike" dirty="0" smtClean="0">
                          <a:effectLst/>
                        </a:rPr>
                        <a:t>HERCIU</a:t>
                      </a:r>
                      <a:r>
                        <a:rPr lang="ro-RO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ro-RO" sz="2000" u="none" strike="noStrike" dirty="0" smtClean="0">
                          <a:effectLst/>
                        </a:rPr>
                        <a:t>SIMONA-CRISTINA</a:t>
                      </a:r>
                      <a:endParaRPr lang="ro-RO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u="none" strike="noStrike" dirty="0" smtClean="0">
                          <a:effectLst/>
                        </a:rPr>
                        <a:t>COLEGIUL NATIONAL "MIHAI VITEAZUL" SF.GHEORGHE</a:t>
                      </a:r>
                      <a:endParaRPr lang="it-IT" sz="13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80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C000"/>
                </a:solidFill>
                <a:latin typeface="Tahoma" pitchFamily="34" charset="0"/>
              </a:rPr>
              <a:t>SITUA</a:t>
            </a:r>
            <a:r>
              <a:rPr lang="ro-RO" sz="3000" dirty="0">
                <a:solidFill>
                  <a:srgbClr val="FFC000"/>
                </a:solidFill>
                <a:latin typeface="Tahoma" pitchFamily="34" charset="0"/>
              </a:rPr>
              <a:t>ŢIA COMPARATIVĂ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2009-2015 </a:t>
            </a:r>
            <a:endParaRPr lang="ro-RO" sz="3000" dirty="0">
              <a:solidFill>
                <a:srgbClr val="FFC000"/>
              </a:solidFill>
              <a:latin typeface="Tahoma" pitchFamily="34" charset="0"/>
            </a:endParaRPr>
          </a:p>
          <a:p>
            <a:pPr algn="ctr"/>
            <a:r>
              <a:rPr lang="ro-RO" sz="3000" dirty="0">
                <a:solidFill>
                  <a:srgbClr val="FFC000"/>
                </a:solidFill>
                <a:latin typeface="Tahoma" pitchFamily="34" charset="0"/>
              </a:rPr>
              <a:t>sesiunea iunie-iulie</a:t>
            </a:r>
          </a:p>
        </p:txBody>
      </p:sp>
      <p:graphicFrame>
        <p:nvGraphicFramePr>
          <p:cNvPr id="9" name="Group 19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910201"/>
              </p:ext>
            </p:extLst>
          </p:nvPr>
        </p:nvGraphicFramePr>
        <p:xfrm>
          <a:off x="281880" y="1124744"/>
          <a:ext cx="8610600" cy="5510234"/>
        </p:xfrm>
        <a:graphic>
          <a:graphicData uri="http://schemas.openxmlformats.org/drawingml/2006/table">
            <a:tbl>
              <a:tblPr/>
              <a:tblGrid>
                <a:gridCol w="1121768"/>
                <a:gridCol w="936104"/>
                <a:gridCol w="1080120"/>
                <a:gridCol w="824408"/>
                <a:gridCol w="915988"/>
                <a:gridCol w="933450"/>
                <a:gridCol w="933450"/>
                <a:gridCol w="1027112"/>
                <a:gridCol w="838200"/>
              </a:tblGrid>
              <a:tr h="332890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Prezenţi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eusiti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Din care cu note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</a:tr>
              <a:tr h="30262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5 - 5.99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6 - 6.99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7 - 7.99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8 - 8.99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9 - 9.99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2890">
                <a:tc rowSpan="2">
                  <a:txBody>
                    <a:bodyPr/>
                    <a:lstStyle/>
                    <a:p>
                      <a:pPr marL="2160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Bac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’ 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2009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94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94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64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100,00%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2,13%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4,26%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38,30%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23,40%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31,91%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02629"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Bac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’ 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2010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64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64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895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100,00%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1,56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4,69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3,13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23,44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64,06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3,13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%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10267"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Bac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’ 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2011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0888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100,00%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10,26%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41,03%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15,38%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20,51%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12,82%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18089"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Bac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’ 201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0267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97,22%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11,11%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8,33%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36,11%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33,33%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8,33%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0,00%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32890"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Bac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’ 201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0267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o-RO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91,42%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17,14%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5,71%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11,43%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25,71%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28,57%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2,86%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10267"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Bac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’ 201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0267">
                <a:tc vMerge="1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o-RO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97,14%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2,86%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17,14%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22,86%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25,71%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8,57%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63151"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Bac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’ 201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5</a:t>
                      </a:r>
                    </a:p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o-RO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57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53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3151">
                <a:tc vMerge="1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o-RO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92,98%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19,30%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10,53%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19,30%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14,04%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28,07%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6360368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3829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0483" y="332656"/>
            <a:ext cx="89289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o-RO" sz="3000" b="1" dirty="0">
                <a:solidFill>
                  <a:schemeClr val="accent2"/>
                </a:solidFill>
                <a:latin typeface="Tahoma" pitchFamily="34" charset="0"/>
              </a:rPr>
              <a:t>EXAMENUL DE ATESTARE A COMPETENŢELOR PROFESIONALE – AN ŞCOLAR </a:t>
            </a:r>
            <a:r>
              <a:rPr lang="ro-RO" sz="3000" b="1" dirty="0" smtClean="0">
                <a:solidFill>
                  <a:schemeClr val="accent2"/>
                </a:solidFill>
                <a:latin typeface="Tahoma" pitchFamily="34" charset="0"/>
              </a:rPr>
              <a:t>2014-2015</a:t>
            </a:r>
            <a:endParaRPr lang="en-US" sz="3000" b="1" dirty="0">
              <a:solidFill>
                <a:schemeClr val="accent2"/>
              </a:solidFill>
              <a:latin typeface="Tahoma" pitchFamily="34" charset="0"/>
            </a:endParaRPr>
          </a:p>
        </p:txBody>
      </p:sp>
      <p:graphicFrame>
        <p:nvGraphicFramePr>
          <p:cNvPr id="9" name="Nomogramă 8"/>
          <p:cNvGraphicFramePr/>
          <p:nvPr>
            <p:extLst>
              <p:ext uri="{D42A27DB-BD31-4B8C-83A1-F6EECF244321}">
                <p14:modId xmlns:p14="http://schemas.microsoft.com/office/powerpoint/2010/main" val="3870685583"/>
              </p:ext>
            </p:extLst>
          </p:nvPr>
        </p:nvGraphicFramePr>
        <p:xfrm>
          <a:off x="148214" y="2060848"/>
          <a:ext cx="8833530" cy="2778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setăText 9"/>
          <p:cNvSpPr txBox="1"/>
          <p:nvPr/>
        </p:nvSpPr>
        <p:spPr>
          <a:xfrm>
            <a:off x="611560" y="1492595"/>
            <a:ext cx="25202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smtClean="0"/>
              <a:t>PARTICIPARE</a:t>
            </a:r>
            <a:endParaRPr lang="ro-RO" sz="2400" b="1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6887"/>
              </p:ext>
            </p:extLst>
          </p:nvPr>
        </p:nvGraphicFramePr>
        <p:xfrm>
          <a:off x="107504" y="5229200"/>
          <a:ext cx="8784975" cy="115671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842198"/>
                <a:gridCol w="859712"/>
                <a:gridCol w="796029"/>
                <a:gridCol w="907473"/>
                <a:gridCol w="1034838"/>
                <a:gridCol w="780108"/>
                <a:gridCol w="842198"/>
                <a:gridCol w="907473"/>
                <a:gridCol w="907473"/>
                <a:gridCol w="907473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bg1"/>
                          </a:solidFill>
                          <a:effectLst/>
                        </a:rPr>
                        <a:t>Înscrişi</a:t>
                      </a:r>
                      <a:endParaRPr lang="ro-RO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bg1"/>
                          </a:solidFill>
                          <a:effectLst/>
                        </a:rPr>
                        <a:t>Prezenţi</a:t>
                      </a:r>
                      <a:endParaRPr lang="ro-RO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bg1"/>
                          </a:solidFill>
                          <a:effectLst/>
                        </a:rPr>
                        <a:t>Absenţi</a:t>
                      </a:r>
                      <a:endParaRPr lang="ro-RO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bg1"/>
                          </a:solidFill>
                          <a:effectLst/>
                        </a:rPr>
                        <a:t>Respinşi</a:t>
                      </a:r>
                      <a:endParaRPr lang="ro-RO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bg1"/>
                          </a:solidFill>
                          <a:effectLst/>
                        </a:rPr>
                        <a:t>Promovaţi</a:t>
                      </a:r>
                      <a:endParaRPr lang="ro-RO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o-RO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solidFill>
                            <a:schemeClr val="bg1"/>
                          </a:solidFill>
                          <a:effectLst/>
                        </a:rPr>
                        <a:t>Medii între</a:t>
                      </a:r>
                      <a:endParaRPr lang="ro-RO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</a:tr>
              <a:tr h="15875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solidFill>
                            <a:schemeClr val="bg1"/>
                          </a:solidFill>
                          <a:effectLst/>
                        </a:rPr>
                        <a:t>7-799</a:t>
                      </a:r>
                      <a:endParaRPr lang="ro-RO" sz="1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solidFill>
                            <a:schemeClr val="bg1"/>
                          </a:solidFill>
                          <a:effectLst/>
                        </a:rPr>
                        <a:t>8-8.99</a:t>
                      </a:r>
                      <a:endParaRPr lang="ro-RO" sz="1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solidFill>
                            <a:schemeClr val="bg1"/>
                          </a:solidFill>
                          <a:effectLst/>
                        </a:rPr>
                        <a:t>9-9.99</a:t>
                      </a:r>
                      <a:endParaRPr lang="ro-RO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o-RO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</a:t>
                      </a:r>
                      <a:r>
                        <a:rPr lang="ro-RO" sz="1600" dirty="0" smtClean="0">
                          <a:effectLst/>
                        </a:rPr>
                        <a:t>77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</a:t>
                      </a:r>
                      <a:r>
                        <a:rPr lang="ro-RO" sz="1600" dirty="0" smtClean="0">
                          <a:effectLst/>
                        </a:rPr>
                        <a:t>59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 smtClean="0">
                          <a:effectLst/>
                        </a:rPr>
                        <a:t>18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</a:rPr>
                        <a:t>1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</a:t>
                      </a:r>
                      <a:r>
                        <a:rPr lang="ro-RO" sz="1600" dirty="0" smtClean="0">
                          <a:effectLst/>
                        </a:rPr>
                        <a:t>58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9</a:t>
                      </a:r>
                      <a:r>
                        <a:rPr lang="ro-RO" sz="1600" dirty="0" smtClean="0">
                          <a:effectLst/>
                        </a:rPr>
                        <a:t>9</a:t>
                      </a:r>
                      <a:r>
                        <a:rPr lang="en-US" sz="1600" dirty="0" smtClean="0">
                          <a:effectLst/>
                        </a:rPr>
                        <a:t>,</a:t>
                      </a:r>
                      <a:r>
                        <a:rPr lang="ro-RO" sz="1600" dirty="0" smtClean="0">
                          <a:effectLst/>
                        </a:rPr>
                        <a:t>37</a:t>
                      </a:r>
                      <a:r>
                        <a:rPr lang="en-US" sz="1600" dirty="0" smtClean="0">
                          <a:effectLst/>
                        </a:rPr>
                        <a:t>%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 smtClean="0">
                          <a:effectLst/>
                        </a:rPr>
                        <a:t>29</a:t>
                      </a:r>
                      <a:endParaRPr lang="ro-RO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 smtClean="0">
                          <a:effectLst/>
                        </a:rPr>
                        <a:t>45</a:t>
                      </a:r>
                      <a:endParaRPr lang="ro-RO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 smtClean="0">
                          <a:effectLst/>
                        </a:rPr>
                        <a:t>55</a:t>
                      </a:r>
                      <a:endParaRPr lang="ro-RO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 smtClean="0">
                          <a:effectLst/>
                        </a:rPr>
                        <a:t>29</a:t>
                      </a:r>
                      <a:endParaRPr lang="ro-RO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400">
                          <a:effectLst/>
                        </a:rPr>
                        <a:t> </a:t>
                      </a:r>
                      <a:endParaRPr lang="ro-RO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400">
                          <a:effectLst/>
                        </a:rPr>
                        <a:t> </a:t>
                      </a:r>
                      <a:endParaRPr lang="ro-RO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400" dirty="0">
                          <a:effectLst/>
                        </a:rPr>
                        <a:t> 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400" dirty="0">
                          <a:effectLst/>
                        </a:rPr>
                        <a:t> 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400" dirty="0">
                          <a:effectLst/>
                        </a:rPr>
                        <a:t> 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400" dirty="0">
                          <a:effectLst/>
                        </a:rPr>
                        <a:t> </a:t>
                      </a:r>
                      <a:endParaRPr lang="ro-R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u="none" strike="noStrike" dirty="0" smtClean="0">
                          <a:effectLst/>
                        </a:rPr>
                        <a:t>18,35%</a:t>
                      </a:r>
                      <a:endParaRPr lang="ro-RO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u="none" strike="noStrike" dirty="0" smtClean="0">
                          <a:effectLst/>
                        </a:rPr>
                        <a:t>28,48%</a:t>
                      </a:r>
                      <a:endParaRPr lang="ro-RO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u="none" strike="noStrike" dirty="0" smtClean="0">
                          <a:effectLst/>
                        </a:rPr>
                        <a:t>34,81%</a:t>
                      </a:r>
                      <a:endParaRPr lang="ro-RO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u="none" strike="noStrike" dirty="0" smtClean="0">
                          <a:effectLst/>
                        </a:rPr>
                        <a:t>18,35%</a:t>
                      </a:r>
                      <a:endParaRPr lang="ro-RO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41210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00483" y="332656"/>
            <a:ext cx="89289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o-RO" sz="3000" b="1" dirty="0">
                <a:solidFill>
                  <a:schemeClr val="accent2"/>
                </a:solidFill>
                <a:latin typeface="Tahoma" pitchFamily="34" charset="0"/>
              </a:rPr>
              <a:t>EXAMENUL DE ATESTARE A COMPETENŢELOR PROFESIONALE – AN ŞCOLAR </a:t>
            </a:r>
            <a:r>
              <a:rPr lang="ro-RO" sz="3000" b="1" dirty="0" smtClean="0">
                <a:solidFill>
                  <a:schemeClr val="accent2"/>
                </a:solidFill>
                <a:latin typeface="Tahoma" pitchFamily="34" charset="0"/>
              </a:rPr>
              <a:t>2014-2015</a:t>
            </a:r>
            <a:endParaRPr lang="en-US" sz="3000" b="1" dirty="0">
              <a:solidFill>
                <a:schemeClr val="accent2"/>
              </a:solidFill>
              <a:latin typeface="Tahoma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199599"/>
              </p:ext>
            </p:extLst>
          </p:nvPr>
        </p:nvGraphicFramePr>
        <p:xfrm>
          <a:off x="105816" y="1628800"/>
          <a:ext cx="353008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408887"/>
              </p:ext>
            </p:extLst>
          </p:nvPr>
        </p:nvGraphicFramePr>
        <p:xfrm>
          <a:off x="3851920" y="1700808"/>
          <a:ext cx="496855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10800000">
            <a:off x="8098884" y="626169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49536"/>
              </p:ext>
            </p:extLst>
          </p:nvPr>
        </p:nvGraphicFramePr>
        <p:xfrm>
          <a:off x="4060284" y="1484784"/>
          <a:ext cx="4572000" cy="515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204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7140" y="44624"/>
            <a:ext cx="892899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o-RO" sz="2800" b="1" dirty="0">
                <a:solidFill>
                  <a:schemeClr val="accent2"/>
                </a:solidFill>
                <a:latin typeface="Tahoma" pitchFamily="34" charset="0"/>
              </a:rPr>
              <a:t>EXAMENUL DE ATESTARE A COMPETENŢELOR PROFESIONALE – AN ŞCOLAR </a:t>
            </a:r>
            <a:r>
              <a:rPr lang="ro-RO" sz="2800" b="1" dirty="0" smtClean="0">
                <a:solidFill>
                  <a:schemeClr val="accent2"/>
                </a:solidFill>
                <a:latin typeface="Tahoma" pitchFamily="34" charset="0"/>
              </a:rPr>
              <a:t>2014-2015</a:t>
            </a:r>
            <a:endParaRPr lang="en-US" sz="2800" b="1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10" name="CasetăText 9"/>
          <p:cNvSpPr txBox="1"/>
          <p:nvPr/>
        </p:nvSpPr>
        <p:spPr>
          <a:xfrm>
            <a:off x="118168" y="998731"/>
            <a:ext cx="22215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REZULTATE</a:t>
            </a:r>
            <a:endParaRPr lang="ro-RO" sz="2400" b="1" dirty="0"/>
          </a:p>
        </p:txBody>
      </p:sp>
      <p:sp>
        <p:nvSpPr>
          <p:cNvPr id="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45219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131810"/>
              </p:ext>
            </p:extLst>
          </p:nvPr>
        </p:nvGraphicFramePr>
        <p:xfrm>
          <a:off x="251521" y="1772816"/>
          <a:ext cx="8694611" cy="4391998"/>
        </p:xfrm>
        <a:graphic>
          <a:graphicData uri="http://schemas.openxmlformats.org/drawingml/2006/table">
            <a:tbl>
              <a:tblPr/>
              <a:tblGrid>
                <a:gridCol w="2736303"/>
                <a:gridCol w="360040"/>
                <a:gridCol w="720080"/>
                <a:gridCol w="936104"/>
                <a:gridCol w="936104"/>
                <a:gridCol w="864096"/>
                <a:gridCol w="648072"/>
                <a:gridCol w="576064"/>
                <a:gridCol w="917748"/>
              </a:tblGrid>
              <a:tr h="4890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Unitatea de învățământ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Nr. elevi prezentați</a:t>
                      </a:r>
                    </a:p>
                  </a:txBody>
                  <a:tcPr marL="5505" marR="5505" marT="55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Medie proiect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vi-VN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 Proba practică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Media proba practica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Media finală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Procent promovare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1874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Medie Baze de date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Medie Programare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Sisteme de operare si Office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</a:tr>
              <a:tr h="321479">
                <a:tc>
                  <a:txBody>
                    <a:bodyPr/>
                    <a:lstStyle/>
                    <a:p>
                      <a:pPr algn="l" fontAlgn="ctr"/>
                      <a:r>
                        <a:rPr lang="ro-RO" sz="1400" b="0" i="0" u="none" strike="noStrike" dirty="0">
                          <a:effectLst/>
                          <a:latin typeface="Calibri"/>
                        </a:rPr>
                        <a:t>Colegiul Național ”Mihai Viteazul”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b="0" i="0" u="none" strike="noStrike" dirty="0"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9,16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9,75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9,50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10,00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9,75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effectLst/>
                          <a:latin typeface="Arial"/>
                        </a:rPr>
                        <a:t>9,75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88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Liceul Pedagogic "Bod Péter" </a:t>
                      </a:r>
                    </a:p>
                  </a:txBody>
                  <a:tcPr marL="5505" marR="5505" marT="55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9,46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9,25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8,92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9,83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9,33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effectLst/>
                          <a:latin typeface="Arial"/>
                        </a:rPr>
                        <a:t>9,66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88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Liceul Teoretic "Székely Mikó"</a:t>
                      </a:r>
                    </a:p>
                  </a:txBody>
                  <a:tcPr marL="5505" marR="5505" marT="55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10,00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9,23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9,46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9,77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9,49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effectLst/>
                          <a:latin typeface="Arial"/>
                        </a:rPr>
                        <a:t>9,28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3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Liceul Tehnologic "</a:t>
                      </a:r>
                      <a:r>
                        <a:rPr lang="ro-RO" sz="1200" b="0" i="0" u="none" strike="noStrike" dirty="0" err="1">
                          <a:effectLst/>
                          <a:latin typeface="Arial"/>
                        </a:rPr>
                        <a:t>Baróti</a:t>
                      </a:r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 Szabó </a:t>
                      </a:r>
                      <a:r>
                        <a:rPr lang="ro-RO" sz="1200" b="0" i="0" u="none" strike="noStrike" dirty="0" err="1">
                          <a:effectLst/>
                          <a:latin typeface="Arial"/>
                        </a:rPr>
                        <a:t>Dávid</a:t>
                      </a:r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 "</a:t>
                      </a:r>
                    </a:p>
                  </a:txBody>
                  <a:tcPr marL="5505" marR="5505" marT="55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9,75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8,97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8,52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9,97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9,15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effectLst/>
                          <a:latin typeface="Arial"/>
                        </a:rPr>
                        <a:t>9,16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88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Liceul Teolgic Reformat</a:t>
                      </a:r>
                    </a:p>
                  </a:txBody>
                  <a:tcPr marL="5505" marR="5505" marT="55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9,10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8,55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6,30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9,45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8,10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>
                          <a:effectLst/>
                          <a:latin typeface="Arial"/>
                        </a:rPr>
                        <a:t>8,60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88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Lceul Teoretic ”Mircea Eliade”</a:t>
                      </a:r>
                    </a:p>
                  </a:txBody>
                  <a:tcPr marL="5505" marR="5505" marT="55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9,08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7,13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6,54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9,21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7,63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effectLst/>
                          <a:latin typeface="Arial"/>
                        </a:rPr>
                        <a:t>8,54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79">
                <a:tc>
                  <a:txBody>
                    <a:bodyPr/>
                    <a:lstStyle/>
                    <a:p>
                      <a:pPr algn="l" fontAlgn="ctr"/>
                      <a:r>
                        <a:rPr lang="ro-RO" sz="1400" b="0" i="0" u="none" strike="noStrike">
                          <a:effectLst/>
                          <a:latin typeface="Calibri"/>
                        </a:rPr>
                        <a:t>Liceul Teoretic ”Nagy Mózes”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b="0" i="0" u="none" strike="noStrike"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9,68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5,40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5,20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8,80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6,46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effectLst/>
                          <a:latin typeface="Arial"/>
                        </a:rPr>
                        <a:t>8,03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32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Liceul Tehnologic "Gábor Áron "</a:t>
                      </a:r>
                    </a:p>
                  </a:txBody>
                  <a:tcPr marL="5505" marR="5505" marT="55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9,60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7,36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5,90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8,75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7,33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effectLst/>
                          <a:latin typeface="Arial"/>
                        </a:rPr>
                        <a:t>8,00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100,00%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88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Liceul Teoretic ”Mikes Kelemen”</a:t>
                      </a:r>
                    </a:p>
                  </a:txBody>
                  <a:tcPr marL="5505" marR="5505" marT="55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8,68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8,47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7,59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9,68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Arial"/>
                        </a:rPr>
                        <a:t>8,58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effectLst/>
                          <a:latin typeface="Arial"/>
                        </a:rPr>
                        <a:t>9,13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effectLst/>
                          <a:latin typeface="Arial"/>
                        </a:rPr>
                        <a:t>95,00%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88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TOTAL JUDEŢ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159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9,35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8,23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7,45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9,49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8,39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8,87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99,37%</a:t>
                      </a:r>
                    </a:p>
                  </a:txBody>
                  <a:tcPr marL="5505" marR="5505" marT="5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048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4135" y="0"/>
            <a:ext cx="8964488" cy="70408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COMPETEN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ŢE DIGITALE –2015</a:t>
            </a:r>
          </a:p>
        </p:txBody>
      </p:sp>
      <p:graphicFrame>
        <p:nvGraphicFramePr>
          <p:cNvPr id="3" name="Nomogramă 2"/>
          <p:cNvGraphicFramePr/>
          <p:nvPr>
            <p:extLst>
              <p:ext uri="{D42A27DB-BD31-4B8C-83A1-F6EECF244321}">
                <p14:modId xmlns:p14="http://schemas.microsoft.com/office/powerpoint/2010/main" val="2377545923"/>
              </p:ext>
            </p:extLst>
          </p:nvPr>
        </p:nvGraphicFramePr>
        <p:xfrm>
          <a:off x="539552" y="1700808"/>
          <a:ext cx="815823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asetăText 1"/>
          <p:cNvSpPr txBox="1"/>
          <p:nvPr/>
        </p:nvSpPr>
        <p:spPr>
          <a:xfrm>
            <a:off x="323528" y="980728"/>
            <a:ext cx="25202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o-RO" sz="2400" b="1" dirty="0" smtClean="0"/>
              <a:t>PARTICIPARE</a:t>
            </a:r>
            <a:endParaRPr lang="ro-RO" sz="2400" b="1" dirty="0"/>
          </a:p>
        </p:txBody>
      </p:sp>
      <p:sp>
        <p:nvSpPr>
          <p:cNvPr id="5" name="AutoShape 7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10800000">
            <a:off x="8431088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47821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0483" y="332656"/>
            <a:ext cx="89289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o-RO" sz="3000" b="1" dirty="0">
                <a:solidFill>
                  <a:schemeClr val="accent2"/>
                </a:solidFill>
                <a:latin typeface="Tahoma" pitchFamily="34" charset="0"/>
              </a:rPr>
              <a:t>EXAMENUL DE ATESTARE A COMPETENŢELOR PROFESIONALE – AN ŞCOLAR </a:t>
            </a:r>
            <a:r>
              <a:rPr lang="ro-RO" sz="3000" b="1" dirty="0" smtClean="0">
                <a:solidFill>
                  <a:schemeClr val="accent2"/>
                </a:solidFill>
                <a:latin typeface="Tahoma" pitchFamily="34" charset="0"/>
              </a:rPr>
              <a:t>2014-2015</a:t>
            </a:r>
            <a:endParaRPr lang="en-US" sz="3000" b="1" dirty="0">
              <a:solidFill>
                <a:schemeClr val="accent2"/>
              </a:solidFill>
              <a:latin typeface="Tahoma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178928"/>
              </p:ext>
            </p:extLst>
          </p:nvPr>
        </p:nvGraphicFramePr>
        <p:xfrm>
          <a:off x="251520" y="1556792"/>
          <a:ext cx="439248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608899"/>
              </p:ext>
            </p:extLst>
          </p:nvPr>
        </p:nvGraphicFramePr>
        <p:xfrm>
          <a:off x="4716016" y="1348320"/>
          <a:ext cx="4104456" cy="5103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5536" y="6265186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24107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9512" y="116632"/>
            <a:ext cx="8568952" cy="88356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CONCURSURI ŞCOLARE ÎN ANUL ŞCOLAR 2014-2015</a:t>
            </a:r>
            <a:endParaRPr lang="en-US" sz="280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graphicFrame>
        <p:nvGraphicFramePr>
          <p:cNvPr id="7" name="Group 3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016046"/>
              </p:ext>
            </p:extLst>
          </p:nvPr>
        </p:nvGraphicFramePr>
        <p:xfrm>
          <a:off x="179512" y="1340768"/>
          <a:ext cx="8784976" cy="4812684"/>
        </p:xfrm>
        <a:graphic>
          <a:graphicData uri="http://schemas.openxmlformats.org/drawingml/2006/table">
            <a:tbl>
              <a:tblPr/>
              <a:tblGrid>
                <a:gridCol w="3816424"/>
                <a:gridCol w="1872208"/>
                <a:gridCol w="720080"/>
                <a:gridCol w="2376264"/>
              </a:tblGrid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Denumirea concursului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Etapa olimpiadei/</a:t>
                      </a:r>
                      <a:endParaRPr kumimoji="0" lang="en-US" altLang="ro-RO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concursului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Nr. elevi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Nr.premii</a:t>
                      </a:r>
                      <a:r>
                        <a:rPr kumimoji="0" lang="ro-RO" alt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/ calificări la etapă superioară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8952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Olimpiada de informatică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Zonală</a:t>
                      </a:r>
                      <a:endParaRPr kumimoji="0" lang="ro-RO" altLang="ro-RO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8952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altLang="ro-RO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Judeţeană</a:t>
                      </a:r>
                      <a:endParaRPr kumimoji="0" lang="ro-RO" altLang="ro-RO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r>
                        <a:rPr kumimoji="0" lang="en-US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8952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altLang="ro-RO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Naţională(Târgoviște)</a:t>
                      </a:r>
                      <a:endParaRPr kumimoji="0" lang="ro-RO" altLang="ro-RO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Premiu (Medalie de bronz)</a:t>
                      </a:r>
                      <a:endParaRPr kumimoji="0" lang="en-US" altLang="ro-RO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52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Olimpiada de Tehnologia Informației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Judeţeană</a:t>
                      </a:r>
                      <a:endParaRPr kumimoji="0" lang="ro-RO" altLang="ro-RO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kumimoji="0" lang="en-US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8952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o-RO" altLang="ro-RO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Naţională</a:t>
                      </a:r>
                      <a:r>
                        <a:rPr kumimoji="0" lang="en-US" altLang="ro-RO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(Buzău)</a:t>
                      </a:r>
                      <a:endParaRPr kumimoji="0" lang="ro-RO" altLang="ro-RO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Premii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 Medalie de Argint și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Medalie de bronz)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8952">
                <a:tc>
                  <a:txBody>
                    <a:bodyPr/>
                    <a:lstStyle/>
                    <a:p>
                      <a:r>
                        <a:rPr kumimoji="0" lang="ro-RO" sz="1500" b="1" kern="12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Concursul Național Interdisciplinar ”BOLYAI FARKAS” – Programare,</a:t>
                      </a:r>
                      <a:r>
                        <a:rPr kumimoji="0" lang="ro-RO" sz="1500" b="1" kern="120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o-RO" sz="1500" b="1" kern="12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Aplicații pe calculator</a:t>
                      </a:r>
                      <a:endParaRPr kumimoji="0" lang="ro-RO" sz="1500" kern="120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altLang="ro-RO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Naţională</a:t>
                      </a:r>
                      <a:r>
                        <a:rPr kumimoji="0" lang="en-US" altLang="ro-RO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kumimoji="0" lang="en-US" altLang="ro-RO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Tg.Mures</a:t>
                      </a:r>
                      <a:r>
                        <a:rPr kumimoji="0" lang="en-US" altLang="ro-RO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ro-RO" altLang="ro-RO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kumimoji="0" lang="ro-RO" altLang="ro-RO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o-RO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</a:t>
                      </a:r>
                      <a:r>
                        <a:rPr kumimoji="0" lang="en-US" altLang="ro-RO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</a:t>
                      </a:r>
                      <a:r>
                        <a:rPr kumimoji="0" lang="en-US" altLang="ro-RO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</a:t>
                      </a:r>
                      <a:endParaRPr kumimoji="0" lang="ro-RO" altLang="ro-RO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11916">
                <a:tc>
                  <a:txBody>
                    <a:bodyPr/>
                    <a:lstStyle/>
                    <a:p>
                      <a:r>
                        <a:rPr kumimoji="0" lang="en-US" sz="1800" b="1" kern="120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Concursul</a:t>
                      </a:r>
                      <a:r>
                        <a:rPr kumimoji="0" lang="en-US" sz="1800" b="1" kern="12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“American Computer Science League</a:t>
                      </a:r>
                      <a:r>
                        <a:rPr kumimoji="0" lang="en-US" sz="1800" b="1" kern="12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endParaRPr lang="ro-RO" sz="1800" b="0" i="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Internaţională (Orlando, USA)</a:t>
                      </a:r>
                      <a:endParaRPr kumimoji="0" lang="en-US" altLang="ro-RO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kumimoji="0" lang="ro-RO" altLang="ro-RO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altLang="ro-RO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 Mențiune</a:t>
                      </a:r>
                      <a:endParaRPr kumimoji="0" lang="ro-RO" altLang="ro-RO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5541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PARTICIPANŢI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7F8FA9"/>
                        </a:buClr>
                        <a:buSzPct val="9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A66AC"/>
                        </a:buClr>
                        <a:buSzPct val="100000"/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198</a:t>
                      </a:r>
                      <a:endParaRPr kumimoji="0" lang="ro-RO" altLang="ro-RO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 </a:t>
                      </a: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Premii</a:t>
                      </a:r>
                    </a:p>
                    <a:p>
                      <a:pPr marL="36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(48 premii judeţene,  </a:t>
                      </a:r>
                    </a:p>
                    <a:p>
                      <a:pPr marL="36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premii </a:t>
                      </a:r>
                      <a:r>
                        <a:rPr kumimoji="0" lang="ro-RO" alt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naţionale, 1 premiu internațional)</a:t>
                      </a:r>
                      <a:endParaRPr kumimoji="0" lang="ro-RO" altLang="ro-RO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30932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7219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9512" y="116632"/>
            <a:ext cx="8568952" cy="88356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CONCURSURI ŞCOLARE ÎN ANUL ŞCOLAR 2014-2015</a:t>
            </a:r>
            <a:endParaRPr lang="en-US" sz="280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30932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247172"/>
              </p:ext>
            </p:extLst>
          </p:nvPr>
        </p:nvGraphicFramePr>
        <p:xfrm>
          <a:off x="251520" y="2132856"/>
          <a:ext cx="8830678" cy="335563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42160"/>
                <a:gridCol w="1107581"/>
                <a:gridCol w="1107581"/>
                <a:gridCol w="1107581"/>
                <a:gridCol w="1271944"/>
                <a:gridCol w="941942"/>
                <a:gridCol w="1007569"/>
                <a:gridCol w="544320"/>
              </a:tblGrid>
              <a:tr h="533393">
                <a:tc gridSpan="8">
                  <a:txBody>
                    <a:bodyPr/>
                    <a:lstStyle/>
                    <a:p>
                      <a:pPr algn="l" fontAlgn="b"/>
                      <a:r>
                        <a:rPr lang="ro-RO" sz="18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INFORMATICĂ ȘI TIC- Premii obținute în anul școlar 2014-2015</a:t>
                      </a:r>
                      <a:endParaRPr lang="ro-RO" sz="18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fontAlgn="b"/>
                      <a:r>
                        <a:rPr lang="ro-RO" sz="18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 </a:t>
                      </a:r>
                      <a:endParaRPr lang="ro-RO" sz="18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o-RO" sz="18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o-RO" sz="18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o-RO" sz="18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o-RO" sz="18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</a:tr>
              <a:tr h="906767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Etapa </a:t>
                      </a:r>
                      <a:endParaRPr lang="ro-RO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PREMIUL I</a:t>
                      </a:r>
                      <a:endParaRPr lang="ro-RO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PREMIUL II</a:t>
                      </a:r>
                      <a:endParaRPr lang="ro-RO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PREMIUL III</a:t>
                      </a:r>
                      <a:endParaRPr lang="ro-RO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MENȚIUNE</a:t>
                      </a:r>
                      <a:endParaRPr lang="ro-RO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Medalie argint</a:t>
                      </a:r>
                      <a:endParaRPr lang="ro-RO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Medalie bronz</a:t>
                      </a:r>
                      <a:endParaRPr lang="ro-RO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endParaRPr lang="ro-RO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3384">
                <a:tc>
                  <a:txBody>
                    <a:bodyPr/>
                    <a:lstStyle/>
                    <a:p>
                      <a:pPr algn="l" fontAlgn="b"/>
                      <a:r>
                        <a:rPr lang="vi-VN" sz="18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Județeană</a:t>
                      </a:r>
                      <a:endParaRPr lang="vi-VN" sz="18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o-RO" sz="2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endParaRPr lang="ro-RO" sz="2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o-RO" sz="2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o-RO" sz="2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  <a:endParaRPr lang="ro-RO" sz="2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</a:tr>
              <a:tr h="453384">
                <a:tc>
                  <a:txBody>
                    <a:bodyPr/>
                    <a:lstStyle/>
                    <a:p>
                      <a:pPr algn="l" fontAlgn="b"/>
                      <a:r>
                        <a:rPr lang="vi-VN" sz="18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Națională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o-RO" sz="20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</a:tr>
              <a:tr h="4533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</a:t>
                      </a:r>
                      <a:r>
                        <a:rPr lang="vi-VN" sz="18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ațională</a:t>
                      </a:r>
                      <a:endParaRPr lang="vi-V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o-RO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o-RO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/>
                </a:tc>
              </a:tr>
              <a:tr h="533393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endParaRPr lang="ro-RO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o-RO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o-RO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o-RO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endParaRPr lang="ro-RO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o-RO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o-RO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</a:t>
                      </a:r>
                      <a:endParaRPr lang="ro-RO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686" marR="6686" marT="6686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867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935" y="116632"/>
            <a:ext cx="8568952" cy="72008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400" dirty="0" smtClean="0">
                <a:solidFill>
                  <a:schemeClr val="accent2"/>
                </a:solidFill>
                <a:latin typeface="Tahoma" pitchFamily="34" charset="0"/>
              </a:rPr>
              <a:t>PREMIANȚI LA CONCURSURILE ŞCOLARE ÎN ANUL ŞCOLAR 2014-2015</a:t>
            </a:r>
            <a:endParaRPr lang="en-US" sz="240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8935" y="908720"/>
            <a:ext cx="448708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Olimpiada de Informatică – Etapa naţională</a:t>
            </a:r>
            <a:endParaRPr kumimoji="0" lang="ro-RO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818228"/>
              </p:ext>
            </p:extLst>
          </p:nvPr>
        </p:nvGraphicFramePr>
        <p:xfrm>
          <a:off x="228935" y="1278052"/>
          <a:ext cx="8717916" cy="664839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678769"/>
                <a:gridCol w="720080"/>
                <a:gridCol w="3534469"/>
                <a:gridCol w="864096"/>
                <a:gridCol w="1920502"/>
              </a:tblGrid>
              <a:tr h="376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NUME </a:t>
                      </a:r>
                      <a:r>
                        <a:rPr lang="ro-RO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ELEV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CLASA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UNITATEA ȘCOLARĂ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PREMIUL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Profesor pregătitor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u="none" strike="noStrike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Tumó</a:t>
                      </a:r>
                      <a:r>
                        <a:rPr lang="ro-RO" sz="16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Szilárd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o-RO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Liceul</a:t>
                      </a: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Teoretic</a:t>
                      </a: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o-RO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Sz</a:t>
                      </a:r>
                      <a:r>
                        <a:rPr lang="hu-H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ékely</a:t>
                      </a:r>
                      <a:r>
                        <a:rPr lang="hu-HU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Mikó  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hu-HU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Sf.Gheorghe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Bronz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Kubánda</a:t>
                      </a:r>
                      <a:r>
                        <a:rPr lang="hu-HU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Miklós, </a:t>
                      </a:r>
                      <a:endParaRPr lang="ro-RO" sz="14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57200" y="6360368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8935" y="2164125"/>
            <a:ext cx="538980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o-RO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Olimpiada de Tehnologia Informaţiei – Etapa naţională</a:t>
            </a:r>
            <a:endParaRPr lang="ro-RO" sz="3200" b="1" dirty="0">
              <a:solidFill>
                <a:schemeClr val="bg2">
                  <a:lumMod val="50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13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82673"/>
              </p:ext>
            </p:extLst>
          </p:nvPr>
        </p:nvGraphicFramePr>
        <p:xfrm>
          <a:off x="228935" y="2533457"/>
          <a:ext cx="8656172" cy="118357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439837"/>
                <a:gridCol w="616688"/>
                <a:gridCol w="3785191"/>
                <a:gridCol w="637954"/>
                <a:gridCol w="1176502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NUME </a:t>
                      </a:r>
                      <a:r>
                        <a:rPr lang="ro-RO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ELEV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CLASA</a:t>
                      </a:r>
                      <a:endParaRPr lang="ro-RO" sz="1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UNITATEA ȘCOLARĂ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PREMIUL</a:t>
                      </a:r>
                      <a:endParaRPr lang="ro-RO" sz="10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Profesor pregătitor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Neșa</a:t>
                      </a:r>
                      <a:r>
                        <a:rPr lang="en-US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Rareș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o-RO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Liceul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Teoretic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Mircea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Eliade-Întorsura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Buzăului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Argint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Boian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Nicolae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Dionisie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6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Kovács-Ábrahám Árpád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o-RO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Liceul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Teoretic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o-RO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Nagy </a:t>
                      </a:r>
                      <a:r>
                        <a:rPr lang="hu-H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Mózes </a:t>
                      </a:r>
                      <a:r>
                        <a:rPr lang="hu-HU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 Tg.Secuiesc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Bronz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Budai István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8935" y="3861048"/>
            <a:ext cx="689970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o-RO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Concursul Național Interdisciplinar ”BOLYAI FARKAS” </a:t>
            </a:r>
            <a:r>
              <a:rPr lang="ro-RO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o-RO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Etapa naţională</a:t>
            </a:r>
            <a:endParaRPr lang="ro-RO" sz="3200" b="1" dirty="0">
              <a:solidFill>
                <a:schemeClr val="bg2">
                  <a:lumMod val="50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12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5871"/>
              </p:ext>
            </p:extLst>
          </p:nvPr>
        </p:nvGraphicFramePr>
        <p:xfrm>
          <a:off x="228935" y="4219322"/>
          <a:ext cx="8717916" cy="715181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736304"/>
                <a:gridCol w="576064"/>
                <a:gridCol w="3312368"/>
                <a:gridCol w="792088"/>
                <a:gridCol w="1301092"/>
              </a:tblGrid>
              <a:tr h="332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NUME </a:t>
                      </a:r>
                      <a:r>
                        <a:rPr lang="ro-RO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ELEV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CLASA</a:t>
                      </a:r>
                      <a:endParaRPr lang="ro-RO" sz="105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UNITATEA ȘCOLARĂ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5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PREMIUL</a:t>
                      </a:r>
                      <a:endParaRPr lang="ro-RO" sz="105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Profesor pregătitor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29">
                <a:tc>
                  <a:txBody>
                    <a:bodyPr/>
                    <a:lstStyle/>
                    <a:p>
                      <a:pPr algn="ctr" fontAlgn="b"/>
                      <a:r>
                        <a:rPr lang="ro-RO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Zsigmond </a:t>
                      </a:r>
                      <a:r>
                        <a:rPr lang="ro-RO" sz="16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János-Botond</a:t>
                      </a:r>
                      <a:endParaRPr lang="ro-RO" sz="16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o-RO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Liceul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Teoretic</a:t>
                      </a: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o-RO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Nagy </a:t>
                      </a:r>
                      <a:r>
                        <a:rPr lang="hu-H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Mózes </a:t>
                      </a:r>
                      <a:r>
                        <a:rPr lang="hu-HU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 Tg.Secuiesc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II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Budai István</a:t>
                      </a:r>
                      <a:endParaRPr lang="ro-RO" sz="1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46572" y="5070577"/>
            <a:ext cx="74937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Concursul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“American Computer Science League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ro-RO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o-RO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Etapa </a:t>
            </a:r>
            <a:r>
              <a:rPr lang="ro-RO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internaţională</a:t>
            </a:r>
            <a:endParaRPr lang="ro-RO" sz="3200" b="1" dirty="0">
              <a:solidFill>
                <a:schemeClr val="bg2">
                  <a:lumMod val="50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15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179774"/>
              </p:ext>
            </p:extLst>
          </p:nvPr>
        </p:nvGraphicFramePr>
        <p:xfrm>
          <a:off x="246572" y="5428851"/>
          <a:ext cx="8717916" cy="816864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453220"/>
                <a:gridCol w="576064"/>
                <a:gridCol w="3312368"/>
                <a:gridCol w="936104"/>
                <a:gridCol w="1440160"/>
              </a:tblGrid>
              <a:tr h="332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NUME </a:t>
                      </a:r>
                      <a:r>
                        <a:rPr lang="ro-RO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ELEV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CLASA</a:t>
                      </a:r>
                      <a:endParaRPr lang="ro-RO" sz="105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UNITATEA ȘCOLARĂ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5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PREMIUL</a:t>
                      </a:r>
                      <a:endParaRPr lang="ro-RO" sz="105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Profesor pregătitor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29">
                <a:tc>
                  <a:txBody>
                    <a:bodyPr/>
                    <a:lstStyle/>
                    <a:p>
                      <a:pPr algn="l" fontAlgn="b"/>
                      <a:r>
                        <a:rPr lang="ro-RO" sz="1600" u="none" strike="noStrike" dirty="0" err="1" smtClean="0">
                          <a:effectLst/>
                        </a:rPr>
                        <a:t>Herciu</a:t>
                      </a:r>
                      <a:r>
                        <a:rPr lang="ro-RO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ro-RO" sz="1600" u="none" strike="noStrike" dirty="0" smtClean="0">
                          <a:effectLst/>
                        </a:rPr>
                        <a:t>Simona-Cristina</a:t>
                      </a:r>
                      <a:endParaRPr lang="ro-RO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o-RO" sz="13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3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Colegiul Național Mihai Viteazul</a:t>
                      </a:r>
                      <a:r>
                        <a:rPr lang="hu-HU" sz="13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–Sf.Gheorghe</a:t>
                      </a:r>
                      <a:endParaRPr lang="ro-RO" sz="13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3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Mențiune</a:t>
                      </a:r>
                      <a:endParaRPr lang="ro-RO" sz="13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3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Ștefănescu Mariana</a:t>
                      </a:r>
                      <a:endParaRPr lang="ro-RO" sz="13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415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45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260648"/>
            <a:ext cx="8409558" cy="12310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ro-RO" altLang="hu-H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hu-HU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Structura</a:t>
            </a:r>
            <a:r>
              <a:rPr lang="en-US" altLang="hu-H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anului</a:t>
            </a:r>
            <a:r>
              <a:rPr lang="en-US" altLang="hu-H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altLang="hu-H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ş</a:t>
            </a:r>
            <a:r>
              <a:rPr lang="en-US" altLang="hu-HU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colar</a:t>
            </a:r>
            <a:r>
              <a:rPr lang="en-US" altLang="hu-H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2015</a:t>
            </a:r>
            <a:r>
              <a:rPr lang="ro-RO" altLang="hu-H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</a:t>
            </a:r>
            <a:r>
              <a:rPr lang="en-US" altLang="hu-H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016</a:t>
            </a:r>
            <a:r>
              <a:rPr lang="ro-RO" altLang="hu-H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>
              <a:lnSpc>
                <a:spcPct val="100000"/>
              </a:lnSpc>
              <a:defRPr/>
            </a:pPr>
            <a:r>
              <a:rPr lang="ro-RO" alt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aprobată prin OMECȘ</a:t>
            </a:r>
            <a:r>
              <a:rPr lang="en-US" alt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alt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nr. 4496</a:t>
            </a:r>
            <a:r>
              <a:rPr lang="en-US" alt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/201</a:t>
            </a:r>
            <a:r>
              <a:rPr lang="ro-RO" alt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br>
              <a:rPr lang="ro-RO" alt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o-RO" altLang="hu-H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MODIFICAT PRIN </a:t>
            </a:r>
            <a:r>
              <a:rPr lang="ro-RO" alt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OMECȘ NR. 5079 DIN 31.08.2015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9512" y="1976292"/>
            <a:ext cx="8763000" cy="4433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buFontTx/>
              <a:buNone/>
            </a:pPr>
            <a:r>
              <a:rPr lang="ro-RO" altLang="hu-HU" sz="20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Art.1 </a:t>
            </a:r>
            <a:r>
              <a:rPr lang="en-US" altLang="hu-HU" sz="2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</a:t>
            </a:r>
            <a:r>
              <a:rPr lang="ro-RO" altLang="hu-HU" sz="2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Anul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şcolar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</a:t>
            </a:r>
            <a:r>
              <a:rPr lang="ro-RO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-201</a:t>
            </a:r>
            <a:r>
              <a:rPr lang="ro-RO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de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săptămâni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cursuri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însumând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</a:t>
            </a:r>
            <a:r>
              <a:rPr lang="ro-RO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zile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lucrătoare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o-RO" altLang="hu-H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600"/>
              </a:spcBef>
              <a:buFontTx/>
              <a:buNone/>
            </a:pPr>
            <a:r>
              <a:rPr lang="en-US" altLang="hu-HU" sz="2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</a:t>
            </a:r>
            <a:r>
              <a:rPr lang="ro-RO" altLang="hu-HU" sz="2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excepţie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prevederile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alin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(1) se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stabilesc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următoarele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l">
              <a:spcBef>
                <a:spcPts val="600"/>
              </a:spcBef>
              <a:buFontTx/>
              <a:buNone/>
            </a:pPr>
            <a:r>
              <a:rPr lang="ro-RO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</a:t>
            </a:r>
            <a:r>
              <a:rPr lang="ro-RO" altLang="hu-HU" sz="20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clasele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terminale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din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învăţământul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liceal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anul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şcolar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37 de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săptămâni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din care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durata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cursurilor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33 de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săptămâni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săptămâni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fiind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dedicate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desfăşurării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examenului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naţional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bacalaureat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Cursurile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claselor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terminale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încheie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 de </a:t>
            </a:r>
            <a:r>
              <a:rPr lang="ro-RO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iunie </a:t>
            </a:r>
            <a:r>
              <a:rPr lang="en-US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ro-RO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algn="l">
              <a:spcBef>
                <a:spcPts val="600"/>
              </a:spcBef>
              <a:buFontTx/>
              <a:buNone/>
            </a:pPr>
            <a:r>
              <a:rPr lang="en-US" altLang="hu-HU" sz="20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clasa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VIII-a,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anul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şcolar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36 de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săptămâni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din care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durata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cursurilor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35 de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săptămâni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săptămână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fiind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dedicată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desfăşurării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evaluării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naţionale</a:t>
            </a:r>
            <a:r>
              <a:rPr lang="en-US" altLang="hu-H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Cursurile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claselor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VIII-a se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încheie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 de </a:t>
            </a:r>
            <a:r>
              <a:rPr lang="en-US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o-RO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iunie</a:t>
            </a:r>
            <a:r>
              <a:rPr lang="en-US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</a:t>
            </a:r>
            <a:r>
              <a:rPr lang="ro-RO" altLang="hu-H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altLang="hu-H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188446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228600"/>
            <a:ext cx="8337550" cy="5361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o-RO" sz="2800" dirty="0" smtClean="0">
                <a:solidFill>
                  <a:srgbClr val="FFFF66"/>
                </a:solidFill>
                <a:latin typeface="Tahoma" pitchFamily="34" charset="0"/>
              </a:rPr>
              <a:t>STRUCTURA </a:t>
            </a:r>
            <a:r>
              <a:rPr lang="ro-RO" sz="2800" dirty="0">
                <a:solidFill>
                  <a:srgbClr val="FFFF66"/>
                </a:solidFill>
                <a:latin typeface="Tahoma" pitchFamily="34" charset="0"/>
              </a:rPr>
              <a:t>ANULUI ŞCOLAR </a:t>
            </a:r>
            <a:r>
              <a:rPr lang="ro-RO" sz="2800" dirty="0" smtClean="0">
                <a:solidFill>
                  <a:srgbClr val="FFFF66"/>
                </a:solidFill>
                <a:latin typeface="Tahoma" pitchFamily="34" charset="0"/>
              </a:rPr>
              <a:t>2015-2016</a:t>
            </a:r>
            <a:endParaRPr lang="en-US" sz="2800" dirty="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4" name="Substituent conținut 3"/>
          <p:cNvSpPr txBox="1">
            <a:spLocks/>
          </p:cNvSpPr>
          <p:nvPr/>
        </p:nvSpPr>
        <p:spPr>
          <a:xfrm>
            <a:off x="228601" y="1219200"/>
            <a:ext cx="8591871" cy="2857872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o-RO" sz="2000" b="1" dirty="0">
                <a:latin typeface="Tahoma" pitchFamily="34" charset="0"/>
                <a:cs typeface="Tahoma" pitchFamily="34" charset="0"/>
              </a:rPr>
              <a:t>Art.4 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1) 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Săptămâna 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15–22 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aprilie 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2016 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din semestrul al doilea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  	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este săptămână dedicată activităților extracurriculare și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	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extrașcolare, în cadrul programului numit „Şcoala altfel: Să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	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știi mai multe, să fii mai bun!”, având un orar specific.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en-US" sz="2000" dirty="0">
                <a:latin typeface="Tahoma" pitchFamily="34" charset="0"/>
                <a:cs typeface="Tahoma" pitchFamily="34" charset="0"/>
              </a:rPr>
              <a:t>    	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2)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 Tipurile de activități care se organizează în săptămâna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	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menționată la alin. (1), modalitățile de organizare și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	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responsabilitățile se stabilesc conform anexei, care face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	</a:t>
            </a:r>
            <a:r>
              <a:rPr lang="ro-RO" sz="2000" dirty="0" smtClean="0">
                <a:latin typeface="Tahoma" pitchFamily="34" charset="0"/>
                <a:cs typeface="Tahoma" pitchFamily="34" charset="0"/>
              </a:rPr>
              <a:t>parte 	integrantă 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din prezentul ordin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8492" y="4293096"/>
            <a:ext cx="8812088" cy="20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8FA9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o-RO" sz="2000" b="1" dirty="0">
                <a:latin typeface="Tahoma" pitchFamily="34" charset="0"/>
                <a:cs typeface="Tahoma" pitchFamily="34" charset="0"/>
              </a:rPr>
              <a:t>Art.5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(1)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 Tezele din 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semestrul I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 al anului şcolar </a:t>
            </a:r>
            <a:r>
              <a:rPr lang="ro-RO" sz="2000" dirty="0" smtClean="0">
                <a:latin typeface="Tahoma" pitchFamily="34" charset="0"/>
                <a:cs typeface="Tahoma" pitchFamily="34" charset="0"/>
              </a:rPr>
              <a:t>2015-2016 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se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	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susţin, de </a:t>
            </a:r>
            <a:r>
              <a:rPr lang="ro-RO" sz="2000" dirty="0" smtClean="0">
                <a:latin typeface="Tahoma" pitchFamily="34" charset="0"/>
                <a:cs typeface="Tahoma" pitchFamily="34" charset="0"/>
              </a:rPr>
              <a:t>	regulă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,  până la data de </a:t>
            </a:r>
            <a:r>
              <a:rPr lang="en-US" sz="2000" b="1" dirty="0" smtClean="0">
                <a:latin typeface="Tahoma" pitchFamily="34" charset="0"/>
                <a:cs typeface="Tahoma" pitchFamily="34" charset="0"/>
              </a:rPr>
              <a:t>1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1 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decembrie 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2015</a:t>
            </a:r>
            <a:r>
              <a:rPr lang="ro-RO" sz="2000" dirty="0" smtClean="0">
                <a:latin typeface="Tahoma" pitchFamily="34" charset="0"/>
                <a:cs typeface="Tahoma" pitchFamily="34" charset="0"/>
              </a:rPr>
              <a:t>. 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   	</a:t>
            </a:r>
            <a:r>
              <a:rPr lang="hu-HU" sz="2000" dirty="0" smtClean="0">
                <a:latin typeface="Tahoma" pitchFamily="34" charset="0"/>
                <a:cs typeface="Tahoma" pitchFamily="34" charset="0"/>
              </a:rPr>
              <a:t>    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2)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 Tezele din 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semestrul al II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-lea al anului şcolar </a:t>
            </a:r>
            <a:r>
              <a:rPr lang="ro-RO" sz="2000" dirty="0" smtClean="0">
                <a:latin typeface="Tahoma" pitchFamily="34" charset="0"/>
                <a:cs typeface="Tahoma" pitchFamily="34" charset="0"/>
              </a:rPr>
              <a:t>2015-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	</a:t>
            </a:r>
            <a:r>
              <a:rPr lang="ro-RO" sz="2000" dirty="0" smtClean="0">
                <a:latin typeface="Tahoma" pitchFamily="34" charset="0"/>
                <a:cs typeface="Tahoma" pitchFamily="34" charset="0"/>
              </a:rPr>
              <a:t>2016 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se </a:t>
            </a:r>
            <a:r>
              <a:rPr lang="ro-RO" sz="2000" dirty="0" smtClean="0">
                <a:latin typeface="Tahoma" pitchFamily="34" charset="0"/>
                <a:cs typeface="Tahoma" pitchFamily="34" charset="0"/>
              </a:rPr>
              <a:t>	susţin</a:t>
            </a:r>
            <a:r>
              <a:rPr lang="ro-RO" sz="2000" dirty="0">
                <a:latin typeface="Tahoma" pitchFamily="34" charset="0"/>
                <a:cs typeface="Tahoma" pitchFamily="34" charset="0"/>
              </a:rPr>
              <a:t>, de regulă,  până la data de 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2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0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o-RO" sz="2000" b="1" dirty="0">
                <a:latin typeface="Tahoma" pitchFamily="34" charset="0"/>
                <a:cs typeface="Tahoma" pitchFamily="34" charset="0"/>
              </a:rPr>
              <a:t>mai </a:t>
            </a:r>
            <a:r>
              <a:rPr lang="ro-RO" sz="2000" b="1" dirty="0" smtClean="0">
                <a:latin typeface="Tahoma" pitchFamily="34" charset="0"/>
                <a:cs typeface="Tahoma" pitchFamily="34" charset="0"/>
              </a:rPr>
              <a:t>2016</a:t>
            </a:r>
            <a:r>
              <a:rPr lang="ro-RO" sz="2000" dirty="0" smtClean="0">
                <a:latin typeface="Tahoma" pitchFamily="34" charset="0"/>
                <a:cs typeface="Tahoma" pitchFamily="34" charset="0"/>
              </a:rPr>
              <a:t>.</a:t>
            </a:r>
            <a:endParaRPr lang="ro-RO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16071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228600"/>
            <a:ext cx="8337550" cy="5361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STRUCTURA </a:t>
            </a:r>
            <a:r>
              <a:rPr lang="ro-RO" sz="2800" dirty="0">
                <a:solidFill>
                  <a:schemeClr val="accent2"/>
                </a:solidFill>
                <a:latin typeface="Tahoma" pitchFamily="34" charset="0"/>
              </a:rPr>
              <a:t>ANULUI ŞCOLAR </a:t>
            </a:r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2015-2016</a:t>
            </a:r>
            <a:endParaRPr lang="en-US" sz="2800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8" name="AutoShap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57200" y="6237312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088589"/>
              </p:ext>
            </p:extLst>
          </p:nvPr>
        </p:nvGraphicFramePr>
        <p:xfrm>
          <a:off x="434752" y="5661248"/>
          <a:ext cx="6324600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/>
              </a:tblGrid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27-28 martie - Paste catolic si protestant /1-2 mai Paste ortodox</a:t>
                      </a:r>
                      <a:endParaRPr lang="it-IT" sz="14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15-16 mai - Rusalii catolic si protestant / 19-20 iunie Rusalii ortodox</a:t>
                      </a:r>
                      <a:endParaRPr lang="it-IT" sz="14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269248"/>
              </p:ext>
            </p:extLst>
          </p:nvPr>
        </p:nvGraphicFramePr>
        <p:xfrm>
          <a:off x="361043" y="1371600"/>
          <a:ext cx="8459429" cy="4042519"/>
        </p:xfrm>
        <a:graphic>
          <a:graphicData uri="http://schemas.openxmlformats.org/drawingml/2006/table">
            <a:tbl>
              <a:tblPr/>
              <a:tblGrid>
                <a:gridCol w="1339143"/>
                <a:gridCol w="2223742"/>
                <a:gridCol w="4896544"/>
              </a:tblGrid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Semestrul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Cursuri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Vacan</a:t>
                      </a:r>
                      <a:r>
                        <a:rPr kumimoji="0" lang="ro-RO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ță</a:t>
                      </a:r>
                      <a:r>
                        <a:rPr kumimoji="0" lang="ro-RO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361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(18 săpt.)</a:t>
                      </a:r>
                      <a:endParaRPr kumimoji="0" lang="en-US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14.09 – 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8.12.2015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.10 – 8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.2015, înv. primar şi  înv. preşcolar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19.12.201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10.01.201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vacanța de iarnă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84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11.01 – 5.02.2016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6.02 – 14.02.2016  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vacanța </a:t>
                      </a:r>
                      <a:r>
                        <a:rPr kumimoji="0" lang="ro-RO" alt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intersemestrială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112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alt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(18 săpt.)</a:t>
                      </a:r>
                      <a:endParaRPr kumimoji="0" lang="en-US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15.02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22.0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.2016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Școala altfel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18.0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22.0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4.201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23.0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03.05.2016 vacanța de primăvară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897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4.05 – 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24.06</a:t>
                      </a:r>
                      <a:r>
                        <a:rPr kumimoji="0" lang="en-US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.201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25.06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11.09</a:t>
                      </a:r>
                      <a:r>
                        <a:rPr kumimoji="0" lang="ro-RO" alt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.2016 vacanța de vară</a:t>
                      </a:r>
                      <a:endParaRPr kumimoji="0" lang="en-US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764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95300" y="274638"/>
            <a:ext cx="8089900" cy="77809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o-RO" sz="2800" dirty="0">
                <a:solidFill>
                  <a:schemeClr val="accent2"/>
                </a:solidFill>
                <a:latin typeface="Tahoma" pitchFamily="34" charset="0"/>
              </a:rPr>
              <a:t>3. PLANURI –CADRU VALABILE ÎN ANUL ŞCOLAR </a:t>
            </a:r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2015-2016</a:t>
            </a:r>
            <a:endParaRPr lang="ro-RO" sz="2800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524000"/>
            <a:ext cx="8735888" cy="44958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indent="-384048" algn="l">
              <a:spcBef>
                <a:spcPct val="60000"/>
              </a:spcBef>
              <a:buClr>
                <a:srgbClr val="FFFF99"/>
              </a:buClr>
              <a:buFont typeface="Wingdings" pitchFamily="2" charset="2"/>
              <a:buChar char="Ø"/>
              <a:defRPr/>
            </a:pPr>
            <a:r>
              <a:rPr lang="vi-VN" sz="2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ORDIN nr. 3410/16.03.2009</a:t>
            </a:r>
            <a:r>
              <a:rPr lang="vi-V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 </a:t>
            </a:r>
            <a:r>
              <a:rPr lang="vi-VN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pentru clasele a IX-a – a XII-a, filierele teoretică şi vocaţională cursuri de zi </a:t>
            </a:r>
            <a:endParaRPr lang="ro-RO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imes New Roman" pitchFamily="18" charset="0"/>
            </a:endParaRPr>
          </a:p>
          <a:p>
            <a:pPr marL="420624" indent="-384048" algn="l">
              <a:spcBef>
                <a:spcPct val="60000"/>
              </a:spcBef>
              <a:spcAft>
                <a:spcPct val="50000"/>
              </a:spcAft>
              <a:buClr>
                <a:srgbClr val="FFFF99"/>
              </a:buClr>
              <a:buFont typeface="Wingdings" pitchFamily="2" charset="2"/>
              <a:buChar char="Ø"/>
              <a:defRPr/>
            </a:pPr>
            <a:r>
              <a:rPr lang="vi-VN" sz="2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ORDIN nr. 3411/16.03.2009</a:t>
            </a:r>
            <a:r>
              <a:rPr lang="vi-V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 </a:t>
            </a:r>
            <a:r>
              <a:rPr lang="ro-RO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pentru </a:t>
            </a:r>
            <a:r>
              <a:rPr lang="vi-VN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clasa a IX-a, ciclul inferior al liceului, filiera tehnologică, învăţământ de zi şi învăţământ seral </a:t>
            </a:r>
            <a:endParaRPr lang="ro-RO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imes New Roman" pitchFamily="18" charset="0"/>
            </a:endParaRPr>
          </a:p>
          <a:p>
            <a:pPr marL="420624" indent="-384048" algn="l">
              <a:lnSpc>
                <a:spcPct val="80000"/>
              </a:lnSpc>
              <a:spcAft>
                <a:spcPct val="50000"/>
              </a:spcAft>
              <a:buClr>
                <a:srgbClr val="FFFF99"/>
              </a:buClr>
              <a:buFont typeface="Wingdings" pitchFamily="2" charset="2"/>
              <a:buChar char="Ø"/>
              <a:defRPr/>
            </a:pPr>
            <a:r>
              <a:rPr lang="vi-VN" sz="2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ORDIN nr. 3412/16.03.2009</a:t>
            </a:r>
            <a:r>
              <a:rPr lang="vi-V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 </a:t>
            </a:r>
            <a:r>
              <a:rPr lang="vi-VN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pentru: </a:t>
            </a:r>
            <a:endParaRPr lang="ro-RO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imes New Roman" pitchFamily="18" charset="0"/>
            </a:endParaRPr>
          </a:p>
          <a:p>
            <a:pPr marL="722376" lvl="1" indent="-274320" algn="l">
              <a:lnSpc>
                <a:spcPct val="80000"/>
              </a:lnSpc>
              <a:spcAft>
                <a:spcPct val="50000"/>
              </a:spcAft>
              <a:buClr>
                <a:srgbClr val="FFFF99"/>
              </a:buClr>
              <a:buFontTx/>
              <a:buChar char="o"/>
              <a:defRPr/>
            </a:pPr>
            <a:r>
              <a:rPr lang="vi-VN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clasa a X-a, ciclul inferior al liceului, filiera tehnologică, ruta directă de calificare;  </a:t>
            </a:r>
            <a:endParaRPr lang="ro-RO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imes New Roman" pitchFamily="18" charset="0"/>
            </a:endParaRPr>
          </a:p>
          <a:p>
            <a:pPr marL="722376" lvl="1" indent="-274320" algn="l">
              <a:lnSpc>
                <a:spcPct val="80000"/>
              </a:lnSpc>
              <a:spcAft>
                <a:spcPct val="50000"/>
              </a:spcAft>
              <a:buClr>
                <a:srgbClr val="FFFF99"/>
              </a:buClr>
              <a:buFontTx/>
              <a:buChar char="o"/>
              <a:defRPr/>
            </a:pPr>
            <a:r>
              <a:rPr lang="vi-VN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clasele a XI-a - a XII-a şi a XII-a / a XIII-a, ciclul superior al liceului, filiera</a:t>
            </a:r>
            <a:r>
              <a:rPr lang="ro-RO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 </a:t>
            </a:r>
            <a:r>
              <a:rPr lang="vi-VN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tehnologică, cursuri de zi şi seral </a:t>
            </a:r>
            <a:endParaRPr lang="ro-RO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imes New Roman" pitchFamily="18" charset="0"/>
            </a:endParaRPr>
          </a:p>
          <a:p>
            <a:pPr marL="36576" algn="l">
              <a:lnSpc>
                <a:spcPct val="80000"/>
              </a:lnSpc>
              <a:buClr>
                <a:srgbClr val="FFFF99"/>
              </a:buClr>
              <a:defRPr/>
            </a:pPr>
            <a:endParaRPr lang="ro-RO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420624" indent="-384048" algn="l">
              <a:lnSpc>
                <a:spcPct val="80000"/>
              </a:lnSpc>
              <a:buFont typeface="Wingdings 2"/>
              <a:buChar char=""/>
              <a:defRPr/>
            </a:pPr>
            <a:endParaRPr lang="ro-RO" sz="1400" dirty="0" smtClean="0"/>
          </a:p>
        </p:txBody>
      </p:sp>
    </p:spTree>
    <p:extLst>
      <p:ext uri="{BB962C8B-B14F-4D97-AF65-F5344CB8AC3E}">
        <p14:creationId xmlns:p14="http://schemas.microsoft.com/office/powerpoint/2010/main" val="2696812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95300" y="274638"/>
            <a:ext cx="8089900" cy="77809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o-RO" sz="2800" dirty="0">
                <a:solidFill>
                  <a:schemeClr val="accent2"/>
                </a:solidFill>
                <a:latin typeface="Tahoma" pitchFamily="34" charset="0"/>
              </a:rPr>
              <a:t>3. PLANURI –CADRU VALABILE ÎN ANUL ŞCOLAR </a:t>
            </a:r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2015-2016</a:t>
            </a:r>
            <a:endParaRPr lang="ro-RO" sz="2800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300" y="1340768"/>
            <a:ext cx="81811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>
              <a:spcBef>
                <a:spcPts val="600"/>
              </a:spcBef>
              <a:spcAft>
                <a:spcPts val="600"/>
              </a:spcAft>
              <a:buClr>
                <a:srgbClr val="FFFF99"/>
              </a:buClr>
              <a:defRPr/>
            </a:pPr>
            <a:r>
              <a:rPr lang="vi-VN" sz="2400" b="1" dirty="0" smtClean="0">
                <a:solidFill>
                  <a:srgbClr val="F660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ÎNVĂŢĂMÂNTUL </a:t>
            </a:r>
            <a:r>
              <a:rPr lang="vi-VN" sz="2400" b="1" dirty="0">
                <a:solidFill>
                  <a:srgbClr val="F660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PROFESIONAL</a:t>
            </a:r>
          </a:p>
          <a:p>
            <a:pPr marL="420624" indent="-384048">
              <a:spcBef>
                <a:spcPts val="600"/>
              </a:spcBef>
              <a:spcAft>
                <a:spcPts val="600"/>
              </a:spcAft>
              <a:buClr>
                <a:srgbClr val="FFFF99"/>
              </a:buClr>
              <a:buFont typeface="Wingdings" pitchFamily="2" charset="2"/>
              <a:buChar char="Ø"/>
              <a:defRPr/>
            </a:pPr>
            <a:r>
              <a:rPr lang="vi-VN" sz="2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OMEN </a:t>
            </a:r>
            <a:r>
              <a:rPr lang="vi-VN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3152/2015 </a:t>
            </a:r>
            <a:r>
              <a:rPr lang="vi-VN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privind aprobarea planurilor-cadru de invăţământ pentru învatamantul profesional de 3 ani, valabile în anul şcolar </a:t>
            </a:r>
            <a:r>
              <a:rPr lang="vi-VN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201</a:t>
            </a:r>
            <a:r>
              <a:rPr lang="ro-RO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4</a:t>
            </a:r>
            <a:r>
              <a:rPr lang="vi-VN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-201</a:t>
            </a:r>
            <a:r>
              <a:rPr lang="ro-RO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5</a:t>
            </a:r>
            <a:r>
              <a:rPr lang="vi-VN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vi-VN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începând cu clasa a IX-a</a:t>
            </a:r>
            <a:endParaRPr lang="vi-VN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420624" indent="-384048">
              <a:spcBef>
                <a:spcPts val="600"/>
              </a:spcBef>
              <a:spcAft>
                <a:spcPts val="600"/>
              </a:spcAft>
              <a:buClr>
                <a:srgbClr val="FFFF99"/>
              </a:buClr>
              <a:buFont typeface="Wingdings" pitchFamily="2" charset="2"/>
              <a:buChar char="Ø"/>
              <a:defRPr/>
            </a:pPr>
            <a:r>
              <a:rPr lang="vi-VN" sz="2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OMEN </a:t>
            </a:r>
            <a:r>
              <a:rPr lang="vi-VN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3218/2015 </a:t>
            </a:r>
            <a:r>
              <a:rPr lang="vi-VN" sz="2400" dirty="0">
                <a:latin typeface="Tahoma" pitchFamily="34" charset="0"/>
              </a:rPr>
              <a:t>privind aprobarea planului-cadru de inv pentru invatamantul profesional special</a:t>
            </a:r>
            <a:r>
              <a:rPr lang="vi-VN" sz="2400" dirty="0">
                <a:solidFill>
                  <a:srgbClr val="FFFF99"/>
                </a:solidFill>
                <a:latin typeface="Tahoma" pitchFamily="34" charset="0"/>
              </a:rPr>
              <a:t>.</a:t>
            </a:r>
            <a:endParaRPr lang="vi-VN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6576" algn="ctr">
              <a:spcBef>
                <a:spcPts val="600"/>
              </a:spcBef>
              <a:spcAft>
                <a:spcPts val="600"/>
              </a:spcAft>
              <a:buClr>
                <a:srgbClr val="FFFF99"/>
              </a:buClr>
              <a:defRPr/>
            </a:pPr>
            <a:r>
              <a:rPr lang="vi-VN" sz="2400" b="1" dirty="0">
                <a:solidFill>
                  <a:srgbClr val="F660C4"/>
                </a:solidFill>
                <a:latin typeface="Tahoma" pitchFamily="34" charset="0"/>
              </a:rPr>
              <a:t>TOATE PLANURILE–CADRU  VALABILE pot fi accesate la adresa</a:t>
            </a:r>
            <a:r>
              <a:rPr lang="vi-VN" sz="2400" b="1" dirty="0">
                <a:solidFill>
                  <a:srgbClr val="F660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:</a:t>
            </a:r>
            <a:endParaRPr lang="en-US" sz="2400" b="1" dirty="0">
              <a:solidFill>
                <a:srgbClr val="F660C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6576" algn="ctr">
              <a:spcBef>
                <a:spcPts val="600"/>
              </a:spcBef>
              <a:spcAft>
                <a:spcPts val="600"/>
              </a:spcAft>
              <a:buClr>
                <a:srgbClr val="FFFF99"/>
              </a:buClr>
              <a:defRPr/>
            </a:pPr>
            <a:r>
              <a:rPr lang="vi-VN" sz="2400" b="1" dirty="0">
                <a:solidFill>
                  <a:srgbClr val="FFFF00"/>
                </a:solidFill>
                <a:latin typeface="Tahoma" pitchFamily="34" charset="0"/>
              </a:rPr>
              <a:t>http://programe.ise.ro/Actuale.aspx</a:t>
            </a:r>
          </a:p>
        </p:txBody>
      </p:sp>
    </p:spTree>
    <p:extLst>
      <p:ext uri="{BB962C8B-B14F-4D97-AF65-F5344CB8AC3E}">
        <p14:creationId xmlns:p14="http://schemas.microsoft.com/office/powerpoint/2010/main" val="2126906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35372" y="260648"/>
            <a:ext cx="7251700" cy="11239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838200" indent="-838200"/>
            <a:r>
              <a:rPr lang="ro-RO" sz="2800" b="1" dirty="0" smtClean="0">
                <a:solidFill>
                  <a:schemeClr val="accent2"/>
                </a:solidFill>
                <a:latin typeface="Tahoma" pitchFamily="34" charset="0"/>
              </a:rPr>
              <a:t>PROGRAME ŞCOLARE VALABILE ÎN ANUL ŞCOLAR 2015-2016</a:t>
            </a:r>
            <a:endParaRPr lang="en-US" sz="28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512" y="2131056"/>
            <a:ext cx="8001000" cy="25202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70000"/>
              </a:lnSpc>
              <a:spcBef>
                <a:spcPct val="50000"/>
              </a:spcBef>
              <a:spcAft>
                <a:spcPct val="40000"/>
              </a:spcAft>
              <a:buClr>
                <a:srgbClr val="FFFF99"/>
              </a:buClr>
              <a:buSzTx/>
              <a:buFont typeface="Wingdings" pitchFamily="2" charset="2"/>
              <a:buAutoNum type="alphaUcPeriod"/>
            </a:pPr>
            <a:r>
              <a:rPr lang="ro-RO" sz="1700" b="1" u="sng" dirty="0" smtClean="0">
                <a:solidFill>
                  <a:srgbClr val="FFFF99"/>
                </a:solidFill>
                <a:latin typeface="Tahoma" pitchFamily="34" charset="0"/>
              </a:rPr>
              <a:t>Pentru ciclul inferior al liceului :</a:t>
            </a:r>
          </a:p>
          <a:p>
            <a:pPr marL="933450" lvl="1" indent="-476250">
              <a:lnSpc>
                <a:spcPct val="70000"/>
              </a:lnSpc>
              <a:spcBef>
                <a:spcPct val="50000"/>
              </a:spcBef>
              <a:spcAft>
                <a:spcPct val="40000"/>
              </a:spcAft>
              <a:buClr>
                <a:srgbClr val="FFFF99"/>
              </a:buClr>
              <a:buSzTx/>
              <a:buFont typeface="Wingdings" pitchFamily="2" charset="2"/>
              <a:buChar char="Ø"/>
            </a:pPr>
            <a:r>
              <a:rPr lang="ro-RO" sz="1800" b="1" dirty="0" smtClean="0">
                <a:latin typeface="Tahoma" pitchFamily="34" charset="0"/>
              </a:rPr>
              <a:t>clasa a IX-a aprobată prin OMECI</a:t>
            </a:r>
            <a:r>
              <a:rPr lang="en-US" sz="1800" b="1" dirty="0" smtClean="0">
                <a:latin typeface="Tahoma" pitchFamily="34" charset="0"/>
              </a:rPr>
              <a:t> </a:t>
            </a:r>
            <a:r>
              <a:rPr lang="ro-RO" sz="1800" b="1" dirty="0" smtClean="0">
                <a:latin typeface="Tahoma" pitchFamily="34" charset="0"/>
              </a:rPr>
              <a:t>nr. 5099/09.09.2009</a:t>
            </a:r>
          </a:p>
          <a:p>
            <a:pPr marL="933450" lvl="1" indent="-476250">
              <a:lnSpc>
                <a:spcPct val="70000"/>
              </a:lnSpc>
              <a:spcBef>
                <a:spcPct val="50000"/>
              </a:spcBef>
              <a:spcAft>
                <a:spcPct val="40000"/>
              </a:spcAft>
              <a:buClr>
                <a:srgbClr val="FFFF99"/>
              </a:buClr>
              <a:buSzTx/>
              <a:buFont typeface="Wingdings" pitchFamily="2" charset="2"/>
              <a:buChar char="Ø"/>
            </a:pPr>
            <a:r>
              <a:rPr lang="ro-RO" sz="1800" dirty="0" smtClean="0">
                <a:latin typeface="Tahoma" pitchFamily="34" charset="0"/>
              </a:rPr>
              <a:t>clasa a X-a aprobată prin OMEC</a:t>
            </a:r>
            <a:r>
              <a:rPr lang="en-US" sz="1800" dirty="0" smtClean="0">
                <a:latin typeface="Tahoma" pitchFamily="34" charset="0"/>
              </a:rPr>
              <a:t>T </a:t>
            </a:r>
            <a:r>
              <a:rPr lang="ro-RO" sz="1800" dirty="0" smtClean="0">
                <a:latin typeface="Tahoma" pitchFamily="34" charset="0"/>
              </a:rPr>
              <a:t>nr. 4598/31.08.2004</a:t>
            </a:r>
          </a:p>
          <a:p>
            <a:pPr marL="533400" indent="-533400">
              <a:lnSpc>
                <a:spcPct val="70000"/>
              </a:lnSpc>
              <a:spcBef>
                <a:spcPct val="50000"/>
              </a:spcBef>
              <a:spcAft>
                <a:spcPct val="20000"/>
              </a:spcAft>
              <a:buClr>
                <a:srgbClr val="FFFF99"/>
              </a:buClr>
              <a:buSzTx/>
              <a:buFont typeface="Wingdings" pitchFamily="2" charset="2"/>
              <a:buAutoNum type="alphaUcPeriod"/>
            </a:pPr>
            <a:r>
              <a:rPr lang="ro-RO" sz="1700" b="1" u="sng" dirty="0" smtClean="0">
                <a:solidFill>
                  <a:srgbClr val="FFFF99"/>
                </a:solidFill>
                <a:latin typeface="Tahoma" pitchFamily="34" charset="0"/>
              </a:rPr>
              <a:t>Pentru ciclul superior al liceului :</a:t>
            </a:r>
          </a:p>
          <a:p>
            <a:pPr marL="933450" lvl="1" indent="-476250">
              <a:lnSpc>
                <a:spcPct val="70000"/>
              </a:lnSpc>
              <a:spcBef>
                <a:spcPct val="50000"/>
              </a:spcBef>
              <a:spcAft>
                <a:spcPct val="20000"/>
              </a:spcAft>
              <a:buClr>
                <a:srgbClr val="FFFF99"/>
              </a:buClr>
              <a:buSzTx/>
              <a:buFont typeface="Wingdings" pitchFamily="2" charset="2"/>
              <a:buChar char="Ø"/>
            </a:pPr>
            <a:r>
              <a:rPr lang="ro-RO" sz="1800" dirty="0" smtClean="0">
                <a:latin typeface="Tahoma" pitchFamily="34" charset="0"/>
              </a:rPr>
              <a:t>clasa a XI-a aprobată prin ordinul</a:t>
            </a:r>
            <a:r>
              <a:rPr lang="en-US" sz="1800" dirty="0" smtClean="0">
                <a:latin typeface="Tahoma" pitchFamily="34" charset="0"/>
              </a:rPr>
              <a:t> </a:t>
            </a:r>
            <a:r>
              <a:rPr lang="ro-RO" sz="1800" dirty="0" smtClean="0">
                <a:latin typeface="Tahoma" pitchFamily="34" charset="0"/>
              </a:rPr>
              <a:t>nr. 3252/13.02.2006</a:t>
            </a:r>
          </a:p>
          <a:p>
            <a:pPr marL="933450" lvl="1" indent="-476250">
              <a:lnSpc>
                <a:spcPct val="70000"/>
              </a:lnSpc>
              <a:spcBef>
                <a:spcPct val="50000"/>
              </a:spcBef>
              <a:spcAft>
                <a:spcPct val="20000"/>
              </a:spcAft>
              <a:buClr>
                <a:srgbClr val="FFFF99"/>
              </a:buClr>
              <a:buSzTx/>
              <a:buFont typeface="Wingdings" pitchFamily="2" charset="2"/>
              <a:buChar char="Ø"/>
            </a:pPr>
            <a:r>
              <a:rPr lang="ro-RO" sz="1800" dirty="0" smtClean="0">
                <a:latin typeface="Tahoma" pitchFamily="34" charset="0"/>
              </a:rPr>
              <a:t>clasa a XII-a aprobată prin ordinul </a:t>
            </a:r>
            <a:r>
              <a:rPr lang="en-US" sz="1800" dirty="0" smtClean="0">
                <a:latin typeface="Tahoma" pitchFamily="34" charset="0"/>
              </a:rPr>
              <a:t> </a:t>
            </a:r>
            <a:r>
              <a:rPr lang="ro-RO" sz="1800" dirty="0" smtClean="0">
                <a:latin typeface="Tahoma" pitchFamily="34" charset="0"/>
              </a:rPr>
              <a:t>nr. 5959/22.12.2006</a:t>
            </a:r>
            <a:endParaRPr lang="en-US" sz="1800" dirty="0" smtClean="0">
              <a:latin typeface="Tahoma" pitchFamily="34" charset="0"/>
            </a:endParaRPr>
          </a:p>
          <a:p>
            <a:pPr marL="533400" indent="-533400">
              <a:lnSpc>
                <a:spcPct val="80000"/>
              </a:lnSpc>
              <a:buClr>
                <a:srgbClr val="FFFF99"/>
              </a:buClr>
              <a:buFont typeface="Wingdings" pitchFamily="2" charset="2"/>
              <a:buNone/>
            </a:pPr>
            <a:endParaRPr lang="en-US" sz="1800" dirty="0" smtClean="0"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628800"/>
            <a:ext cx="2304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INFORMATIC</a:t>
            </a:r>
            <a:r>
              <a:rPr lang="ro-RO" b="1" dirty="0" smtClean="0"/>
              <a:t>Ă</a:t>
            </a:r>
            <a:endParaRPr lang="ro-RO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793" y="4725144"/>
            <a:ext cx="9721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o-RO" b="1" dirty="0" smtClean="0"/>
              <a:t>TIC</a:t>
            </a:r>
            <a:endParaRPr lang="ro-RO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5157192"/>
            <a:ext cx="830225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3450" lvl="1" indent="-476250">
              <a:lnSpc>
                <a:spcPct val="70000"/>
              </a:lnSpc>
              <a:spcBef>
                <a:spcPct val="50000"/>
              </a:spcBef>
              <a:spcAft>
                <a:spcPct val="40000"/>
              </a:spcAft>
              <a:buClr>
                <a:srgbClr val="FFFF99"/>
              </a:buClr>
              <a:buSzTx/>
              <a:buFont typeface="Wingdings" pitchFamily="2" charset="2"/>
              <a:buChar char="Ø"/>
            </a:pPr>
            <a:r>
              <a:rPr lang="ro-RO" b="1" dirty="0" smtClean="0">
                <a:latin typeface="Tahoma" pitchFamily="34" charset="0"/>
              </a:rPr>
              <a:t>Programele școlare aprobate prin </a:t>
            </a:r>
            <a:r>
              <a:rPr lang="ro-RO" b="1" dirty="0">
                <a:latin typeface="Tahoma" pitchFamily="34" charset="0"/>
              </a:rPr>
              <a:t>OMECI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ro-RO" b="1" dirty="0">
                <a:latin typeface="Tahoma" pitchFamily="34" charset="0"/>
              </a:rPr>
              <a:t>nr. </a:t>
            </a:r>
            <a:r>
              <a:rPr lang="ro-RO" b="1" dirty="0" smtClean="0">
                <a:latin typeface="Tahoma" pitchFamily="34" charset="0"/>
              </a:rPr>
              <a:t>5099/09.09.2009</a:t>
            </a:r>
          </a:p>
          <a:p>
            <a:pPr marL="933450" lvl="1" indent="-476250">
              <a:lnSpc>
                <a:spcPct val="70000"/>
              </a:lnSpc>
              <a:spcBef>
                <a:spcPct val="50000"/>
              </a:spcBef>
              <a:spcAft>
                <a:spcPct val="40000"/>
              </a:spcAft>
              <a:buClr>
                <a:srgbClr val="FFFF99"/>
              </a:buClr>
              <a:buSzTx/>
              <a:buFont typeface="Wingdings" pitchFamily="2" charset="2"/>
              <a:buChar char="Ø"/>
            </a:pPr>
            <a:r>
              <a:rPr lang="en-US" altLang="ro-RO" b="1" u="sng" dirty="0" err="1" smtClean="0">
                <a:solidFill>
                  <a:srgbClr val="FFFF99"/>
                </a:solidFill>
                <a:latin typeface="Tahoma" pitchFamily="34" charset="0"/>
              </a:rPr>
              <a:t>Pentru</a:t>
            </a:r>
            <a:r>
              <a:rPr lang="en-US" altLang="ro-RO" b="1" u="sng" dirty="0" smtClean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ro-RO" altLang="ro-RO" b="1" u="sng" dirty="0">
                <a:solidFill>
                  <a:srgbClr val="FFC000"/>
                </a:solidFill>
                <a:latin typeface="Tahoma" pitchFamily="34" charset="0"/>
              </a:rPr>
              <a:t>învăţământul profesional de 3 ani</a:t>
            </a:r>
            <a:r>
              <a:rPr lang="en-US" altLang="ro-RO" b="1" u="sng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ro-RO" altLang="ro-RO" b="1" u="sng" dirty="0">
                <a:solidFill>
                  <a:srgbClr val="FFFF99"/>
                </a:solidFill>
                <a:latin typeface="Tahoma" pitchFamily="34" charset="0"/>
              </a:rPr>
              <a:t>:</a:t>
            </a:r>
            <a:endParaRPr lang="en-US" altLang="ro-RO" b="1" u="sng" dirty="0">
              <a:solidFill>
                <a:srgbClr val="FFFF99"/>
              </a:solidFill>
              <a:latin typeface="Tahoma" pitchFamily="34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rgbClr val="FFFF99"/>
              </a:buClr>
            </a:pPr>
            <a:r>
              <a:rPr lang="en-US" altLang="ro-RO" b="1" dirty="0">
                <a:solidFill>
                  <a:srgbClr val="FFFF99"/>
                </a:solidFill>
                <a:latin typeface="Tahoma" pitchFamily="34" charset="0"/>
              </a:rPr>
              <a:t>	</a:t>
            </a:r>
            <a:r>
              <a:rPr lang="en-US" altLang="ro-RO" b="1" u="sng" dirty="0">
                <a:solidFill>
                  <a:srgbClr val="FFFF99"/>
                </a:solidFill>
                <a:latin typeface="Tahoma" pitchFamily="34" charset="0"/>
              </a:rPr>
              <a:t>(</a:t>
            </a:r>
            <a:r>
              <a:rPr lang="en-US" altLang="ro-RO" b="1" u="sng" dirty="0" err="1">
                <a:solidFill>
                  <a:srgbClr val="FFFF99"/>
                </a:solidFill>
                <a:latin typeface="Tahoma" pitchFamily="34" charset="0"/>
              </a:rPr>
              <a:t>Anexa</a:t>
            </a:r>
            <a:r>
              <a:rPr lang="en-US" altLang="ro-RO" b="1" u="sng" dirty="0">
                <a:solidFill>
                  <a:srgbClr val="FFFF99"/>
                </a:solidFill>
                <a:latin typeface="Tahoma" pitchFamily="34" charset="0"/>
              </a:rPr>
              <a:t> nr.1 la OMEN</a:t>
            </a:r>
            <a:r>
              <a:rPr lang="ro-RO" altLang="ro-RO" b="1" u="sng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US" altLang="ro-RO" b="1" u="sng" dirty="0">
                <a:solidFill>
                  <a:srgbClr val="FFFF99"/>
                </a:solidFill>
                <a:latin typeface="Tahoma" pitchFamily="34" charset="0"/>
              </a:rPr>
              <a:t>nr</a:t>
            </a:r>
            <a:r>
              <a:rPr lang="ro-RO" altLang="ro-RO" b="1" u="sng" dirty="0">
                <a:solidFill>
                  <a:srgbClr val="FFFF99"/>
                </a:solidFill>
                <a:latin typeface="Tahoma" pitchFamily="34" charset="0"/>
              </a:rPr>
              <a:t>. </a:t>
            </a:r>
            <a:r>
              <a:rPr lang="en-US" altLang="ro-RO" b="1" u="sng" dirty="0">
                <a:solidFill>
                  <a:srgbClr val="FFFF99"/>
                </a:solidFill>
                <a:latin typeface="Tahoma" pitchFamily="34" charset="0"/>
              </a:rPr>
              <a:t>4437/29</a:t>
            </a:r>
            <a:r>
              <a:rPr lang="ro-RO" altLang="ro-RO" b="1" u="sng" dirty="0">
                <a:solidFill>
                  <a:srgbClr val="FFFF99"/>
                </a:solidFill>
                <a:latin typeface="Tahoma" pitchFamily="34" charset="0"/>
              </a:rPr>
              <a:t>.</a:t>
            </a:r>
            <a:r>
              <a:rPr lang="en-US" altLang="ro-RO" b="1" u="sng" dirty="0">
                <a:solidFill>
                  <a:srgbClr val="FFFF99"/>
                </a:solidFill>
                <a:latin typeface="Tahoma" pitchFamily="34" charset="0"/>
              </a:rPr>
              <a:t>08</a:t>
            </a:r>
            <a:r>
              <a:rPr lang="ro-RO" altLang="ro-RO" b="1" u="sng" dirty="0" smtClean="0">
                <a:solidFill>
                  <a:srgbClr val="FFFF99"/>
                </a:solidFill>
                <a:latin typeface="Tahoma" pitchFamily="34" charset="0"/>
              </a:rPr>
              <a:t>.</a:t>
            </a:r>
            <a:r>
              <a:rPr lang="en-US" altLang="ro-RO" b="1" u="sng" dirty="0" smtClean="0">
                <a:solidFill>
                  <a:srgbClr val="FFFF99"/>
                </a:solidFill>
                <a:latin typeface="Tahoma" pitchFamily="34" charset="0"/>
              </a:rPr>
              <a:t>2015</a:t>
            </a:r>
            <a:r>
              <a:rPr lang="en-US" altLang="ro-RO" sz="2200" b="1" u="sng" dirty="0" smtClean="0">
                <a:solidFill>
                  <a:srgbClr val="FFFF99"/>
                </a:solidFill>
                <a:latin typeface="Tahoma" pitchFamily="34" charset="0"/>
              </a:rPr>
              <a:t>)</a:t>
            </a:r>
            <a:endParaRPr lang="ro-RO" altLang="ro-RO" sz="2200" b="1" u="sng" dirty="0">
              <a:solidFill>
                <a:srgbClr val="FFFF99"/>
              </a:solidFill>
              <a:latin typeface="Tahoma" pitchFamily="34" charset="0"/>
            </a:endParaRPr>
          </a:p>
          <a:p>
            <a:pPr marL="933450" lvl="1" indent="-476250">
              <a:lnSpc>
                <a:spcPct val="70000"/>
              </a:lnSpc>
              <a:spcBef>
                <a:spcPct val="50000"/>
              </a:spcBef>
              <a:spcAft>
                <a:spcPct val="40000"/>
              </a:spcAft>
              <a:buClr>
                <a:srgbClr val="FFFF99"/>
              </a:buClr>
              <a:buSzTx/>
              <a:buFont typeface="Wingdings" pitchFamily="2" charset="2"/>
              <a:buChar char="Ø"/>
            </a:pPr>
            <a:endParaRPr lang="ro-RO" b="1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89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4256" y="188640"/>
            <a:ext cx="8964488" cy="70408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COMPETEN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ŢE DIGITALE –2015</a:t>
            </a:r>
          </a:p>
        </p:txBody>
      </p:sp>
      <p:sp>
        <p:nvSpPr>
          <p:cNvPr id="4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90D8C-6C2B-479F-9D8E-2530B8C9A31B}" type="slidenum">
              <a:rPr lang="ro-RO" smtClean="0">
                <a:solidFill>
                  <a:srgbClr val="ACCBF9">
                    <a:shade val="50000"/>
                  </a:srgbClr>
                </a:solidFill>
              </a:rPr>
              <a:pPr>
                <a:defRPr/>
              </a:pPr>
              <a:t>4</a:t>
            </a:fld>
            <a:endParaRPr lang="ro-RO">
              <a:solidFill>
                <a:srgbClr val="ACCBF9">
                  <a:shade val="50000"/>
                </a:srgb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63624036"/>
              </p:ext>
            </p:extLst>
          </p:nvPr>
        </p:nvGraphicFramePr>
        <p:xfrm>
          <a:off x="611560" y="1397000"/>
          <a:ext cx="7942212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3362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432375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4172" y="476672"/>
            <a:ext cx="8229600" cy="66675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o-RO" altLang="zh-CN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ro-RO" altLang="zh-CN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ro-RO" altLang="zh-CN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ro-RO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MANUALE ŞCOLARE</a:t>
            </a:r>
            <a:r>
              <a:rPr lang="ro-RO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45504" y="1772816"/>
            <a:ext cx="8591872" cy="4392488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Catalogul</a:t>
            </a:r>
            <a:r>
              <a:rPr lang="en-US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manualelor</a:t>
            </a:r>
            <a:r>
              <a:rPr lang="en-US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şcolare</a:t>
            </a:r>
            <a:r>
              <a:rPr lang="en-US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valabile</a:t>
            </a:r>
            <a:r>
              <a:rPr lang="en-US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înînvațământul</a:t>
            </a:r>
            <a:r>
              <a:rPr lang="en-US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preuniversitar</a:t>
            </a:r>
            <a:r>
              <a:rPr lang="en-US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</a:t>
            </a:r>
            <a:r>
              <a:rPr lang="ro-RO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-201</a:t>
            </a:r>
            <a:r>
              <a:rPr lang="ro-RO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o-RO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o-RO" altLang="hu-HU" sz="2400" b="1" dirty="0">
              <a:cs typeface="Times New Roman" pitchFamily="18" charset="0"/>
            </a:endParaRPr>
          </a:p>
          <a:p>
            <a:pPr algn="ctr">
              <a:lnSpc>
                <a:spcPct val="70000"/>
              </a:lnSpc>
              <a:buClr>
                <a:srgbClr val="FFFF99"/>
              </a:buClr>
            </a:pPr>
            <a:r>
              <a:rPr lang="en-US" altLang="hu-HU" sz="2400" dirty="0">
                <a:solidFill>
                  <a:schemeClr val="accent3"/>
                </a:solidFill>
                <a:hlinkClick r:id="rId3"/>
              </a:rPr>
              <a:t>http://www.edu.ro/index.php/articles/c152</a:t>
            </a:r>
            <a:r>
              <a:rPr lang="en-US" altLang="hu-HU" sz="2400" dirty="0" smtClean="0">
                <a:solidFill>
                  <a:schemeClr val="accent2"/>
                </a:solidFill>
                <a:hlinkClick r:id="rId3"/>
              </a:rPr>
              <a:t>/</a:t>
            </a:r>
            <a:endParaRPr lang="ro-RO" altLang="hu-HU" sz="2400" dirty="0" smtClean="0">
              <a:solidFill>
                <a:schemeClr val="accent2"/>
              </a:solidFill>
            </a:endParaRPr>
          </a:p>
          <a:p>
            <a:pPr algn="ctr">
              <a:lnSpc>
                <a:spcPct val="70000"/>
              </a:lnSpc>
              <a:buClr>
                <a:srgbClr val="FFFF99"/>
              </a:buClr>
            </a:pPr>
            <a:endParaRPr lang="en-US" altLang="hu-HU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32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750">
              <a:srgbClr val="686B9A"/>
            </a:gs>
            <a:gs pos="12500">
              <a:srgbClr val="696C9D"/>
            </a:gs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57200" y="6241876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2" name="Rectangle 1"/>
          <p:cNvSpPr/>
          <p:nvPr/>
        </p:nvSpPr>
        <p:spPr>
          <a:xfrm>
            <a:off x="1115616" y="260648"/>
            <a:ext cx="6779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altLang="zh-CN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PLANIFICĂRI CALENDARISTICE</a:t>
            </a:r>
            <a:endParaRPr lang="ro-RO" sz="3200" dirty="0">
              <a:solidFill>
                <a:schemeClr val="accent2"/>
              </a:solidFill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422275" y="2133600"/>
            <a:ext cx="81597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o-RO" sz="2800" b="1" dirty="0">
                <a:latin typeface="Tahoma" pitchFamily="34" charset="0"/>
                <a:cs typeface="Tahoma" pitchFamily="34" charset="0"/>
              </a:rPr>
              <a:t>Planificările calendaristice pentru toate disciplinele: </a:t>
            </a:r>
            <a:r>
              <a:rPr lang="ro-RO" sz="2800" b="1" dirty="0" err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www.edu.ro</a:t>
            </a:r>
            <a:r>
              <a:rPr lang="ro-RO" sz="28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o-RO" sz="28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PLANIFICĂRILE POSTATE PE SITE SUNT ORIENTATIVE </a:t>
            </a:r>
            <a:r>
              <a:rPr lang="en-US" sz="28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-&gt; TREBUIESC ADAPTATE</a:t>
            </a:r>
            <a:endParaRPr lang="ro-RO" sz="280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5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750">
              <a:srgbClr val="686B9A"/>
            </a:gs>
            <a:gs pos="12500">
              <a:srgbClr val="696C9D"/>
            </a:gs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66892" y="6277429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03385" y="14514"/>
            <a:ext cx="7948246" cy="1066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altLang="ro-RO" sz="2800" dirty="0">
                <a:solidFill>
                  <a:schemeClr val="accent2"/>
                </a:solidFill>
                <a:latin typeface="Tahoma" pitchFamily="34" charset="0"/>
              </a:rPr>
              <a:t>4</a:t>
            </a:r>
            <a:r>
              <a:rPr lang="ro-RO" altLang="ro-RO" sz="2800" dirty="0" smtClean="0">
                <a:solidFill>
                  <a:schemeClr val="accent2"/>
                </a:solidFill>
                <a:latin typeface="Tahoma" pitchFamily="34" charset="0"/>
              </a:rPr>
              <a:t>. </a:t>
            </a:r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EXAMENE ŞI EVALUĂRI NAŢIONALE  </a:t>
            </a:r>
            <a:b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ÎN ANUL ŞCOLAR 2015– 2016</a:t>
            </a:r>
            <a:endParaRPr lang="en-US" altLang="ro-RO" sz="2800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7" name="Substituent conținut 1"/>
          <p:cNvSpPr txBox="1">
            <a:spLocks/>
          </p:cNvSpPr>
          <p:nvPr/>
        </p:nvSpPr>
        <p:spPr>
          <a:xfrm>
            <a:off x="422031" y="1371603"/>
            <a:ext cx="8124092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o-RO" b="1" dirty="0" smtClean="0"/>
              <a:t>Evaluare naţională – clasa a II-a</a:t>
            </a:r>
          </a:p>
          <a:p>
            <a:pPr marL="457200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o-RO" b="1" dirty="0" smtClean="0"/>
              <a:t>Evaluare naţională – clasa a IV-a </a:t>
            </a:r>
          </a:p>
          <a:p>
            <a:pPr marL="457200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o-RO" b="1" dirty="0" smtClean="0"/>
              <a:t>Evaluare naţională – clasa a VI-a</a:t>
            </a:r>
          </a:p>
          <a:p>
            <a:pPr marL="457200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o-RO" b="1" dirty="0" smtClean="0"/>
              <a:t>Evaluare naţională – clasa a VIII-a</a:t>
            </a:r>
          </a:p>
          <a:p>
            <a:pPr marL="457200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o-RO" b="1" dirty="0" smtClean="0"/>
              <a:t>Bacalaureat</a:t>
            </a:r>
          </a:p>
          <a:p>
            <a:pPr marL="457200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o-RO" b="1" dirty="0" smtClean="0"/>
              <a:t>Definitivat</a:t>
            </a:r>
          </a:p>
          <a:p>
            <a:pPr marL="457200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o-RO" b="1" dirty="0" smtClean="0"/>
              <a:t>Titularizare</a:t>
            </a:r>
          </a:p>
        </p:txBody>
      </p:sp>
    </p:spTree>
    <p:extLst>
      <p:ext uri="{BB962C8B-B14F-4D97-AF65-F5344CB8AC3E}">
        <p14:creationId xmlns:p14="http://schemas.microsoft.com/office/powerpoint/2010/main" val="1153830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750">
              <a:srgbClr val="686B9A"/>
            </a:gs>
            <a:gs pos="12500">
              <a:srgbClr val="696C9D"/>
            </a:gs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66892" y="6277429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03385" y="14514"/>
            <a:ext cx="7948246" cy="1066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EXAMENE ŞI EVALUĂRI NAŢIONALE  </a:t>
            </a:r>
            <a:b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ÎN ANUL ŞCOLAR 2015– 2016</a:t>
            </a:r>
            <a:endParaRPr lang="en-US" altLang="ro-RO" sz="2800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1151166"/>
            <a:ext cx="3917266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C000"/>
              </a:buClr>
              <a:buSzPct val="120000"/>
            </a:pPr>
            <a:r>
              <a:rPr lang="ro-RO" sz="2800" b="1" dirty="0" smtClean="0"/>
              <a:t>Bacalaureat - 2016</a:t>
            </a:r>
            <a:endParaRPr lang="en-US" sz="2800" b="1" dirty="0"/>
          </a:p>
        </p:txBody>
      </p:sp>
      <p:sp>
        <p:nvSpPr>
          <p:cNvPr id="8" name="Substituent conținut 1"/>
          <p:cNvSpPr txBox="1">
            <a:spLocks/>
          </p:cNvSpPr>
          <p:nvPr/>
        </p:nvSpPr>
        <p:spPr>
          <a:xfrm>
            <a:off x="196886" y="1674386"/>
            <a:ext cx="8519864" cy="4223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dirty="0" smtClean="0"/>
          </a:p>
          <a:p>
            <a:pPr algn="l">
              <a:lnSpc>
                <a:spcPct val="150000"/>
              </a:lnSpc>
            </a:pPr>
            <a:r>
              <a:rPr lang="vi-VN" sz="3000" b="1" dirty="0" smtClean="0">
                <a:solidFill>
                  <a:schemeClr val="accent2"/>
                </a:solidFill>
              </a:rPr>
              <a:t>Programa </a:t>
            </a:r>
            <a:r>
              <a:rPr lang="vi-VN" sz="3000" b="1" dirty="0" smtClean="0"/>
              <a:t>– nu sunt modificări </a:t>
            </a:r>
            <a:endParaRPr lang="vi-VN" sz="3000" dirty="0" smtClean="0"/>
          </a:p>
          <a:p>
            <a:pPr algn="l">
              <a:lnSpc>
                <a:spcPct val="150000"/>
              </a:lnSpc>
            </a:pPr>
            <a:r>
              <a:rPr lang="vi-VN" sz="3000" b="1" dirty="0" smtClean="0">
                <a:solidFill>
                  <a:schemeClr val="accent2"/>
                </a:solidFill>
              </a:rPr>
              <a:t>Structura probei scrise </a:t>
            </a:r>
            <a:r>
              <a:rPr lang="vi-VN" sz="3000" b="1" dirty="0" smtClean="0"/>
              <a:t>– nu sunt modificări </a:t>
            </a:r>
            <a:endParaRPr lang="vi-VN" sz="3000" dirty="0" smtClean="0"/>
          </a:p>
          <a:p>
            <a:pPr algn="l">
              <a:lnSpc>
                <a:spcPct val="150000"/>
              </a:lnSpc>
            </a:pPr>
            <a:r>
              <a:rPr lang="hu-HU" sz="3000" b="1" dirty="0" smtClean="0">
                <a:solidFill>
                  <a:schemeClr val="accent2"/>
                </a:solidFill>
              </a:rPr>
              <a:t>postare modele </a:t>
            </a:r>
            <a:r>
              <a:rPr lang="hu-HU" sz="3000" b="1" dirty="0" smtClean="0"/>
              <a:t>31.10.2015 </a:t>
            </a:r>
            <a:endParaRPr lang="hu-HU" sz="3000" dirty="0" smtClean="0"/>
          </a:p>
          <a:p>
            <a:pPr algn="l">
              <a:lnSpc>
                <a:spcPct val="150000"/>
              </a:lnSpc>
            </a:pPr>
            <a:r>
              <a:rPr lang="pt-BR" sz="3000" b="1" dirty="0" smtClean="0">
                <a:solidFill>
                  <a:schemeClr val="accent2"/>
                </a:solidFill>
              </a:rPr>
              <a:t>Simulări</a:t>
            </a:r>
            <a:r>
              <a:rPr lang="pt-BR" sz="3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000" b="1" dirty="0" smtClean="0"/>
              <a:t>– anunțate pe www.edu.ro www.rocnee.eu </a:t>
            </a:r>
            <a:endParaRPr lang="ro-RO" sz="3000" dirty="0" smtClean="0"/>
          </a:p>
          <a:p>
            <a:pPr algn="l">
              <a:lnSpc>
                <a:spcPct val="150000"/>
              </a:lnSpc>
            </a:pPr>
            <a:r>
              <a:rPr lang="ro-RO" sz="3000" b="1" dirty="0" smtClean="0">
                <a:solidFill>
                  <a:schemeClr val="accent2"/>
                </a:solidFill>
              </a:rPr>
              <a:t>Simulări la nivelul județului: </a:t>
            </a:r>
            <a:r>
              <a:rPr lang="ro-RO" sz="3000" b="1" dirty="0" smtClean="0"/>
              <a:t>8-10 decembrie 2015, </a:t>
            </a:r>
            <a:r>
              <a:rPr lang="ro-RO" sz="3200" b="1" dirty="0" smtClean="0"/>
              <a:t>cu începere de la ora 13.00</a:t>
            </a:r>
            <a:endParaRPr lang="ro-RO" sz="3200" b="1" dirty="0"/>
          </a:p>
        </p:txBody>
      </p:sp>
    </p:spTree>
    <p:extLst>
      <p:ext uri="{BB962C8B-B14F-4D97-AF65-F5344CB8AC3E}">
        <p14:creationId xmlns:p14="http://schemas.microsoft.com/office/powerpoint/2010/main" val="3629577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750">
              <a:srgbClr val="686B9A"/>
            </a:gs>
            <a:gs pos="12500">
              <a:srgbClr val="696C9D"/>
            </a:gs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03385" y="14514"/>
            <a:ext cx="7948246" cy="1066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EXAMENE ŞI EVALUĂRI NAŢIONALE  </a:t>
            </a:r>
            <a:b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ro-RO" sz="2800" dirty="0" smtClean="0">
                <a:solidFill>
                  <a:schemeClr val="accent2"/>
                </a:solidFill>
                <a:latin typeface="Tahoma" pitchFamily="34" charset="0"/>
              </a:rPr>
              <a:t>ÎN ANUL ŞCOLAR 2015– 2016</a:t>
            </a:r>
            <a:endParaRPr lang="en-US" altLang="ro-RO" sz="2800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7" name="Substituent conținut 1"/>
          <p:cNvSpPr txBox="1">
            <a:spLocks/>
          </p:cNvSpPr>
          <p:nvPr/>
        </p:nvSpPr>
        <p:spPr>
          <a:xfrm>
            <a:off x="316594" y="1556790"/>
            <a:ext cx="8370277" cy="4720637"/>
          </a:xfrm>
          <a:prstGeom prst="rect">
            <a:avLst/>
          </a:prstGeom>
        </p:spPr>
        <p:txBody>
          <a:bodyPr vert="horz" lIns="0" rIns="18288">
            <a:normAutofit fontScale="925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45720" lvl="1" algn="l">
              <a:spcAft>
                <a:spcPts val="1200"/>
              </a:spcAft>
              <a:buClr>
                <a:srgbClr val="FFC000"/>
              </a:buClr>
              <a:buSzPct val="120000"/>
            </a:pPr>
            <a:r>
              <a:rPr lang="ro-RO" sz="3200" b="1" dirty="0" smtClean="0"/>
              <a:t>Echivalarea examenului </a:t>
            </a:r>
            <a:r>
              <a:rPr lang="ro-RO" sz="3200" b="1" dirty="0"/>
              <a:t>de competențe </a:t>
            </a:r>
            <a:r>
              <a:rPr lang="ro-RO" sz="3200" b="1" dirty="0" smtClean="0"/>
              <a:t>digitale prin:</a:t>
            </a:r>
            <a:endParaRPr lang="en-US" sz="3200" b="1" dirty="0"/>
          </a:p>
          <a:p>
            <a:pPr marL="914400" lvl="1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+mj-lt"/>
              <a:buAutoNum type="arabicPeriod"/>
            </a:pPr>
            <a:r>
              <a:rPr lang="ro-RO" b="1" dirty="0" smtClean="0"/>
              <a:t>ECDL Start = Nivel mediu</a:t>
            </a:r>
          </a:p>
          <a:p>
            <a:pPr marL="914400" lvl="1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+mj-lt"/>
              <a:buAutoNum type="arabicPeriod"/>
            </a:pPr>
            <a:r>
              <a:rPr lang="ro-RO" b="1" dirty="0"/>
              <a:t>ECDL </a:t>
            </a:r>
            <a:r>
              <a:rPr lang="ro-RO" b="1" dirty="0" smtClean="0"/>
              <a:t>Complet </a:t>
            </a:r>
            <a:r>
              <a:rPr lang="ro-RO" b="1" dirty="0"/>
              <a:t>= Nivel </a:t>
            </a:r>
            <a:r>
              <a:rPr lang="ro-RO" b="1" dirty="0" smtClean="0"/>
              <a:t>experimentat</a:t>
            </a:r>
          </a:p>
          <a:p>
            <a:pPr marL="914400" lvl="1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+mj-lt"/>
              <a:buAutoNum type="arabicPeriod"/>
            </a:pPr>
            <a:r>
              <a:rPr lang="ro-RO" b="1" dirty="0"/>
              <a:t>ECDL </a:t>
            </a:r>
            <a:r>
              <a:rPr lang="ro-RO" b="1" dirty="0" smtClean="0"/>
              <a:t>profil Start Bac </a:t>
            </a:r>
            <a:r>
              <a:rPr lang="ro-RO" b="1" dirty="0"/>
              <a:t>= Nivel  </a:t>
            </a:r>
            <a:r>
              <a:rPr lang="ro-RO" b="1" dirty="0" smtClean="0"/>
              <a:t>avansat</a:t>
            </a:r>
          </a:p>
          <a:p>
            <a:pPr marL="914400" lvl="1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+mj-lt"/>
              <a:buAutoNum type="arabicPeriod"/>
            </a:pPr>
            <a:r>
              <a:rPr lang="ro-RO" b="1" dirty="0"/>
              <a:t>ECDL  </a:t>
            </a:r>
            <a:r>
              <a:rPr lang="ro-RO" b="1" dirty="0" smtClean="0"/>
              <a:t>profil Bac </a:t>
            </a:r>
            <a:r>
              <a:rPr lang="ro-RO" b="1" dirty="0"/>
              <a:t>= Nivel experimentat</a:t>
            </a:r>
          </a:p>
          <a:p>
            <a:pPr marL="914400" lvl="1" indent="-457200" algn="l">
              <a:spcAft>
                <a:spcPts val="1200"/>
              </a:spcAft>
              <a:buClr>
                <a:srgbClr val="FFC000"/>
              </a:buClr>
              <a:buSzPct val="120000"/>
              <a:buFont typeface="+mj-lt"/>
              <a:buAutoNum type="arabicPeriod"/>
            </a:pPr>
            <a:r>
              <a:rPr lang="ro-RO" b="1" dirty="0" smtClean="0"/>
              <a:t>Microsoft IC3 Global Standard 4  = Nivel experimentat  </a:t>
            </a:r>
          </a:p>
          <a:p>
            <a:pPr lvl="1" algn="l">
              <a:spcAft>
                <a:spcPts val="1200"/>
              </a:spcAft>
              <a:buClr>
                <a:srgbClr val="FFC000"/>
              </a:buClr>
              <a:buSzPct val="120000"/>
            </a:pPr>
            <a:endParaRPr lang="ro-RO" b="1" dirty="0">
              <a:solidFill>
                <a:srgbClr val="FFFF00"/>
              </a:solidFill>
            </a:endParaRPr>
          </a:p>
          <a:p>
            <a:pPr lvl="1" algn="l">
              <a:spcAft>
                <a:spcPts val="1200"/>
              </a:spcAft>
              <a:buClr>
                <a:srgbClr val="FFC000"/>
              </a:buClr>
              <a:buSzPct val="120000"/>
            </a:pPr>
            <a:r>
              <a:rPr lang="ro-RO" b="1" dirty="0" smtClean="0">
                <a:solidFill>
                  <a:srgbClr val="FFFF00"/>
                </a:solidFill>
              </a:rPr>
              <a:t>OBS. </a:t>
            </a:r>
            <a:r>
              <a:rPr lang="ro-RO" b="1" dirty="0" smtClean="0"/>
              <a:t>Pentru profesori: ECDL profil Didactic – 25 credite</a:t>
            </a:r>
            <a:endParaRPr lang="ro-RO" b="1" dirty="0"/>
          </a:p>
        </p:txBody>
      </p:sp>
      <p:sp>
        <p:nvSpPr>
          <p:cNvPr id="8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169985" y="6113111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70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367" y="1248485"/>
            <a:ext cx="9067800" cy="5609515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l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ro-RO" sz="1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CALENDAR: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Constituirea comisiei judeţene – </a:t>
            </a:r>
            <a:r>
              <a:rPr lang="ro-RO" sz="1600" b="1" dirty="0" smtClean="0">
                <a:latin typeface="Tahoma" pitchFamily="34" charset="0"/>
                <a:cs typeface="Times New Roman" pitchFamily="18" charset="0"/>
              </a:rPr>
              <a:t>Termen:</a:t>
            </a: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 </a:t>
            </a:r>
            <a:r>
              <a:rPr lang="ro-RO" sz="1600" b="1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15 decembrie 2015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Elaborarea şi afişarea listei conţinând temele pentru proiect, la nivelul unităţilor de </a:t>
            </a:r>
            <a:r>
              <a:rPr lang="ro-RO" sz="1600" dirty="0" err="1" smtClean="0">
                <a:latin typeface="Tahoma" pitchFamily="34" charset="0"/>
                <a:cs typeface="Times New Roman" pitchFamily="18" charset="0"/>
              </a:rPr>
              <a:t>învăţământ-</a:t>
            </a: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 </a:t>
            </a:r>
            <a:r>
              <a:rPr lang="ro-RO" sz="1600" b="1" dirty="0" smtClean="0">
                <a:latin typeface="Tahoma" pitchFamily="34" charset="0"/>
                <a:cs typeface="Times New Roman" pitchFamily="18" charset="0"/>
              </a:rPr>
              <a:t>Termen</a:t>
            </a: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: </a:t>
            </a:r>
            <a:r>
              <a:rPr lang="ro-RO" sz="1600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Sfârşitul lunii decembrie 2015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Stabilirea subiectelor şi postarea pe site-ul inspectoratului </a:t>
            </a: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– </a:t>
            </a:r>
            <a:r>
              <a:rPr lang="ro-RO" sz="1600" b="1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15 ianuarie 2016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Alegerea de către candidaţi (sub semnătură), a temelor pentru realizarea produsului soft – </a:t>
            </a:r>
            <a:r>
              <a:rPr lang="ro-RO" sz="1600" b="1" dirty="0" smtClean="0">
                <a:latin typeface="Tahoma" pitchFamily="34" charset="0"/>
                <a:cs typeface="Times New Roman" pitchFamily="18" charset="0"/>
              </a:rPr>
              <a:t>Termen:</a:t>
            </a: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 </a:t>
            </a:r>
            <a:r>
              <a:rPr lang="ro-RO" sz="1600" b="1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15 ianuarie 2016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Trimiterea propunerilor CA pentru constituirea comisiei de examen – </a:t>
            </a:r>
            <a:r>
              <a:rPr lang="ro-RO" sz="1600" b="1" dirty="0" smtClean="0">
                <a:latin typeface="Tahoma" pitchFamily="34" charset="0"/>
                <a:cs typeface="Times New Roman" pitchFamily="18" charset="0"/>
              </a:rPr>
              <a:t>Termen:</a:t>
            </a:r>
            <a:r>
              <a:rPr lang="ro-RO" sz="1600" b="1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30 martie 2016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Avizarea componenţei comisiilor şi emiterea deciziilor de numire ale inspectorului şcolar general – </a:t>
            </a:r>
            <a:r>
              <a:rPr lang="ro-RO" sz="1600" b="1" dirty="0" smtClean="0">
                <a:latin typeface="Tahoma" pitchFamily="34" charset="0"/>
                <a:cs typeface="Times New Roman" pitchFamily="18" charset="0"/>
              </a:rPr>
              <a:t>Termen:</a:t>
            </a: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 </a:t>
            </a:r>
            <a:r>
              <a:rPr lang="ro-RO" sz="1600" b="1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1 mai 2016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Înscrierea candidaţilor şi depunerea proiectelor la secretariatele unităţilor de învăţământ – </a:t>
            </a:r>
            <a:r>
              <a:rPr lang="ro-RO" sz="1600" b="1" dirty="0" smtClean="0">
                <a:latin typeface="Tahoma" pitchFamily="34" charset="0"/>
                <a:cs typeface="Times New Roman" pitchFamily="18" charset="0"/>
              </a:rPr>
              <a:t>Termen:</a:t>
            </a: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 </a:t>
            </a:r>
            <a:r>
              <a:rPr lang="ro-RO" sz="1600" b="1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1 mai 2016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Fixarea examenului în perioada </a:t>
            </a:r>
            <a:r>
              <a:rPr lang="ro-RO" sz="1600" b="1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1-30 mai 2016</a:t>
            </a:r>
          </a:p>
          <a:p>
            <a:pPr marL="274320" indent="-274320" algn="l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SzPct val="102000"/>
              <a:buFont typeface="Wingdings" pitchFamily="2" charset="2"/>
              <a:buChar char="Ø"/>
              <a:defRPr/>
            </a:pPr>
            <a:r>
              <a:rPr lang="ro-RO" sz="1600" dirty="0" smtClean="0">
                <a:latin typeface="Tahoma" pitchFamily="34" charset="0"/>
              </a:rPr>
              <a:t>Trimiterea la comisia </a:t>
            </a:r>
            <a:r>
              <a:rPr lang="ro-RO" sz="1600" dirty="0" err="1" smtClean="0">
                <a:latin typeface="Tahoma" pitchFamily="34" charset="0"/>
              </a:rPr>
              <a:t>judeţenă</a:t>
            </a:r>
            <a:r>
              <a:rPr lang="ro-RO" sz="1600" dirty="0" smtClean="0">
                <a:latin typeface="Tahoma" pitchFamily="34" charset="0"/>
              </a:rPr>
              <a:t>, </a:t>
            </a:r>
            <a:r>
              <a:rPr lang="en-US" sz="1600" dirty="0" err="1" smtClean="0">
                <a:latin typeface="Tahoma" pitchFamily="34" charset="0"/>
              </a:rPr>
              <a:t>în</a:t>
            </a:r>
            <a:r>
              <a:rPr lang="en-US" sz="1600" dirty="0" smtClean="0">
                <a:latin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</a:rPr>
              <a:t>termen</a:t>
            </a:r>
            <a:r>
              <a:rPr lang="en-US" sz="1600" dirty="0" smtClean="0">
                <a:latin typeface="Tahoma" pitchFamily="34" charset="0"/>
              </a:rPr>
              <a:t> de </a:t>
            </a:r>
            <a:r>
              <a:rPr lang="en-US" sz="1600" dirty="0" err="1" smtClean="0">
                <a:latin typeface="Tahoma" pitchFamily="34" charset="0"/>
              </a:rPr>
              <a:t>trei</a:t>
            </a:r>
            <a:r>
              <a:rPr lang="en-US" sz="1600" dirty="0" smtClean="0">
                <a:latin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</a:rPr>
              <a:t>zile</a:t>
            </a:r>
            <a:r>
              <a:rPr lang="en-US" sz="1600" dirty="0" smtClean="0">
                <a:latin typeface="Tahoma" pitchFamily="34" charset="0"/>
              </a:rPr>
              <a:t> de la</a:t>
            </a:r>
            <a:r>
              <a:rPr lang="ro-RO" sz="1600" dirty="0" smtClean="0">
                <a:latin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</a:rPr>
              <a:t>încheierea</a:t>
            </a:r>
            <a:r>
              <a:rPr lang="en-US" sz="1600" dirty="0" smtClean="0">
                <a:latin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</a:rPr>
              <a:t>examenului</a:t>
            </a:r>
            <a:r>
              <a:rPr lang="ro-RO" sz="1600" dirty="0" smtClean="0">
                <a:latin typeface="Tahoma" pitchFamily="34" charset="0"/>
              </a:rPr>
              <a:t>, a </a:t>
            </a:r>
            <a:r>
              <a:rPr lang="en-US" sz="1600" dirty="0" err="1" smtClean="0">
                <a:latin typeface="Tahoma" pitchFamily="34" charset="0"/>
              </a:rPr>
              <a:t>raport</a:t>
            </a:r>
            <a:r>
              <a:rPr lang="ro-RO" sz="1600" dirty="0" smtClean="0">
                <a:latin typeface="Tahoma" pitchFamily="34" charset="0"/>
              </a:rPr>
              <a:t>ului</a:t>
            </a:r>
            <a:r>
              <a:rPr lang="en-US" sz="1600" dirty="0" smtClean="0">
                <a:latin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</a:rPr>
              <a:t>asupra</a:t>
            </a:r>
            <a:r>
              <a:rPr lang="en-US" sz="1600" dirty="0" smtClean="0">
                <a:latin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</a:rPr>
              <a:t>modului</a:t>
            </a:r>
            <a:r>
              <a:rPr lang="en-US" sz="1600" dirty="0" smtClean="0">
                <a:latin typeface="Tahoma" pitchFamily="34" charset="0"/>
              </a:rPr>
              <a:t> de </a:t>
            </a:r>
            <a:r>
              <a:rPr lang="en-US" sz="1600" dirty="0" err="1" smtClean="0">
                <a:latin typeface="Tahoma" pitchFamily="34" charset="0"/>
              </a:rPr>
              <a:t>desfăsurare</a:t>
            </a:r>
            <a:r>
              <a:rPr lang="en-US" sz="1600" dirty="0" smtClean="0">
                <a:latin typeface="Tahoma" pitchFamily="34" charset="0"/>
              </a:rPr>
              <a:t> a </a:t>
            </a:r>
            <a:r>
              <a:rPr lang="en-US" sz="1600" dirty="0" err="1" smtClean="0">
                <a:latin typeface="Tahoma" pitchFamily="34" charset="0"/>
              </a:rPr>
              <a:t>examenului</a:t>
            </a:r>
            <a:endParaRPr lang="en-US" sz="1600" dirty="0" smtClean="0">
              <a:latin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067800" cy="685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ro-RO" sz="2400" dirty="0" smtClean="0">
                <a:solidFill>
                  <a:schemeClr val="accent2"/>
                </a:solidFill>
                <a:latin typeface="Tahoma" pitchFamily="34" charset="0"/>
              </a:rPr>
              <a:t>5. EXAMENUL DE </a:t>
            </a:r>
            <a:r>
              <a:rPr lang="en-US" sz="2400" dirty="0" smtClean="0">
                <a:solidFill>
                  <a:schemeClr val="accent2"/>
                </a:solidFill>
                <a:latin typeface="Tahoma" pitchFamily="34" charset="0"/>
              </a:rPr>
              <a:t>ATESTA</a:t>
            </a:r>
            <a:r>
              <a:rPr lang="ro-RO" sz="2400" dirty="0" smtClean="0">
                <a:solidFill>
                  <a:schemeClr val="accent2"/>
                </a:solidFill>
                <a:latin typeface="Tahoma" pitchFamily="34" charset="0"/>
              </a:rPr>
              <a:t>RE A COMPETENŢELOR PROFESIONALE – 2016</a:t>
            </a:r>
            <a:r>
              <a:rPr lang="ro-RO" sz="2000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  <a:endParaRPr lang="en-US" sz="2000" dirty="0" smtClean="0">
              <a:solidFill>
                <a:schemeClr val="accent2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600" y="799417"/>
            <a:ext cx="527420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o-RO" b="1" dirty="0" smtClean="0">
                <a:solidFill>
                  <a:srgbClr val="FFFF99"/>
                </a:solidFill>
                <a:latin typeface="Tahoma" pitchFamily="34" charset="0"/>
              </a:rPr>
              <a:t>Metodologie: (</a:t>
            </a:r>
            <a:r>
              <a:rPr lang="vi-VN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O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MECI</a:t>
            </a:r>
            <a:r>
              <a:rPr lang="vi-VN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 nr. 4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843</a:t>
            </a:r>
            <a:r>
              <a:rPr lang="vi-VN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/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27</a:t>
            </a:r>
            <a:r>
              <a:rPr lang="vi-VN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.0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8</a:t>
            </a:r>
            <a:r>
              <a:rPr lang="vi-VN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.2009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)</a:t>
            </a:r>
            <a:endParaRPr lang="en-US" b="1" dirty="0"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388424" y="6292551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34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16632"/>
            <a:ext cx="9067800" cy="685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  <a:t/>
            </a:r>
            <a:br>
              <a:rPr lang="en-US" sz="2000" dirty="0" smtClean="0">
                <a:solidFill>
                  <a:srgbClr val="FFFF99"/>
                </a:solidFill>
                <a:latin typeface="Tahoma" pitchFamily="34" charset="0"/>
              </a:rPr>
            </a:br>
            <a:r>
              <a:rPr lang="ro-RO" sz="2400" dirty="0" smtClean="0">
                <a:solidFill>
                  <a:srgbClr val="FFFF66"/>
                </a:solidFill>
                <a:latin typeface="Tahoma" pitchFamily="34" charset="0"/>
              </a:rPr>
              <a:t>EXAMENUL DE </a:t>
            </a:r>
            <a:r>
              <a:rPr lang="en-US" sz="2400" dirty="0" smtClean="0">
                <a:solidFill>
                  <a:srgbClr val="FFFF66"/>
                </a:solidFill>
                <a:latin typeface="Tahoma" pitchFamily="34" charset="0"/>
              </a:rPr>
              <a:t>ATESTA</a:t>
            </a:r>
            <a:r>
              <a:rPr lang="ro-RO" sz="2400" dirty="0" smtClean="0">
                <a:solidFill>
                  <a:srgbClr val="FFFF66"/>
                </a:solidFill>
                <a:latin typeface="Tahoma" pitchFamily="34" charset="0"/>
              </a:rPr>
              <a:t>RE A COMPETENŢELOR PROFESIONALE – 2016</a:t>
            </a:r>
            <a:r>
              <a:rPr lang="ro-RO" sz="2000" dirty="0" smtClean="0">
                <a:solidFill>
                  <a:srgbClr val="FFFF99"/>
                </a:solidFill>
                <a:latin typeface="Tahoma" pitchFamily="34" charset="0"/>
              </a:rPr>
              <a:t> </a:t>
            </a:r>
            <a:endParaRPr lang="en-US" sz="2000" dirty="0" smtClean="0"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542" y="799417"/>
            <a:ext cx="502253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o-RO" b="1" dirty="0" smtClean="0">
                <a:solidFill>
                  <a:srgbClr val="FFFF99"/>
                </a:solidFill>
                <a:latin typeface="Tahoma" pitchFamily="34" charset="0"/>
              </a:rPr>
              <a:t>Concluzii – Inspecții de monitorizare MEN</a:t>
            </a:r>
            <a:endParaRPr lang="en-US" b="1" dirty="0"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90D8C-6C2B-479F-9D8E-2530B8C9A31B}" type="slidenum">
              <a:rPr lang="ro-RO" smtClean="0">
                <a:solidFill>
                  <a:srgbClr val="ACCBF9">
                    <a:shade val="50000"/>
                  </a:srgbClr>
                </a:solidFill>
              </a:rPr>
              <a:pPr>
                <a:defRPr/>
              </a:pPr>
              <a:t>46</a:t>
            </a:fld>
            <a:endParaRPr lang="ro-RO">
              <a:solidFill>
                <a:srgbClr val="ACCBF9">
                  <a:shade val="50000"/>
                </a:srgbClr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806495"/>
              </p:ext>
            </p:extLst>
          </p:nvPr>
        </p:nvGraphicFramePr>
        <p:xfrm>
          <a:off x="251520" y="1249717"/>
          <a:ext cx="8640960" cy="540907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07558"/>
                <a:gridCol w="6533402"/>
              </a:tblGrid>
              <a:tr h="361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kern="1200" dirty="0">
                          <a:effectLst/>
                        </a:rPr>
                        <a:t>Obiectivul urmărit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dirty="0">
                          <a:effectLst/>
                        </a:rPr>
                        <a:t>Aspecte de îmbunătățit</a:t>
                      </a:r>
                      <a:endParaRPr lang="en-US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314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b="1" kern="1200" dirty="0"/>
                        <a:t>1.Verificarea modului de  organizare şi desfăşurare a  examenului de atestare a competenţelor profesionale a absolvenţilor claselor de matematică-informatică şi matematică-informatică, </a:t>
                      </a:r>
                      <a:r>
                        <a:rPr lang="ro-RO" sz="1200" b="1" kern="1200" dirty="0" smtClean="0"/>
                        <a:t>intensiv-informatică.</a:t>
                      </a:r>
                      <a:endParaRPr lang="en-US" sz="1200" b="1" kern="1200" dirty="0">
                        <a:solidFill>
                          <a:schemeClr val="tx2">
                            <a:lumMod val="2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 smtClean="0"/>
                        <a:t>Avizarea comisiilor din centre: cu cel mult 10 zile înainte de examen, după nominalizarea vicepreşedinţilor de comisii dintre metodiştii ISJ.</a:t>
                      </a:r>
                      <a:endParaRPr lang="en-US" sz="1200" kern="1200" dirty="0" smtClean="0"/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 smtClean="0"/>
                        <a:t>Lista de  subiecte pentru proba practică va fi actualizată anual în Consiliu Consultativ.</a:t>
                      </a: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 smtClean="0"/>
                        <a:t>Temele </a:t>
                      </a:r>
                      <a:r>
                        <a:rPr lang="ro-RO" sz="1200" kern="1200" dirty="0"/>
                        <a:t>de proiect stabilite până în 15 ianuarie şi asumate prin semnătură de către elevi nu se vor modifica pe parcurs.</a:t>
                      </a:r>
                      <a:endParaRPr lang="en-US" sz="1200" kern="1200" dirty="0"/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/>
                        <a:t>Proiectele se vor depune şi înregistra la secretariatul şcolii, menţionându-se nr. de înregistrare pe coperta acestora, până </a:t>
                      </a:r>
                      <a:r>
                        <a:rPr lang="ro-RO" sz="1200" kern="1200" dirty="0" smtClean="0"/>
                        <a:t>la data</a:t>
                      </a:r>
                      <a:r>
                        <a:rPr lang="ro-RO" sz="1200" kern="1200" baseline="0" dirty="0" smtClean="0"/>
                        <a:t> de </a:t>
                      </a:r>
                      <a:r>
                        <a:rPr lang="ro-RO" sz="1200" kern="1200" dirty="0" smtClean="0"/>
                        <a:t>1 mai.</a:t>
                      </a:r>
                      <a:endParaRPr lang="en-US" sz="1200" kern="1200" dirty="0"/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/>
                        <a:t>La stabilirea graficului de examen se va avea în vedere durata probelor specificată în metodologie şi resursele materiale existente.</a:t>
                      </a:r>
                      <a:endParaRPr lang="en-US" sz="1200" kern="1200" dirty="0"/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/>
                        <a:t>Criteriile de evaluare a proiectelor se vor stabili înaintea începerii evaluării acestora şi vor fi cuantificate în punctaje </a:t>
                      </a:r>
                      <a:r>
                        <a:rPr lang="ro-RO" sz="1200" kern="1200" dirty="0" smtClean="0"/>
                        <a:t>parţiale</a:t>
                      </a:r>
                      <a:endParaRPr lang="en-US" sz="1200" kern="1200" dirty="0"/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/>
                        <a:t>Dacă într-o unitate şcolară sunt mai multe clase care susţin examenul, subiectele la proba practică vor fi elaborate înainte de examen, pentru fiecare clasă în parte.</a:t>
                      </a:r>
                      <a:endParaRPr lang="en-US" sz="1200" kern="1200" dirty="0">
                        <a:solidFill>
                          <a:schemeClr val="tx2">
                            <a:lumMod val="2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21022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b="1" kern="1200" dirty="0"/>
                        <a:t>2.Verificarea modului de  monitorizare a organizării şi desfăşurării examenului de atestare a competenţelor profesionale a absolvenţilor claselor de matematică-informatică şi matematică - informatică, </a:t>
                      </a:r>
                      <a:r>
                        <a:rPr lang="ro-RO" sz="1200" b="1" kern="1200" dirty="0" smtClean="0"/>
                        <a:t>intensiv-informatică.</a:t>
                      </a:r>
                      <a:endParaRPr lang="en-US" sz="1200" b="1" kern="1200" dirty="0"/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200" b="1" dirty="0"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 smtClean="0"/>
                        <a:t>Verificarea modului de organizare a examenului de atestare a competenţelor profesionale a absolvenţilor claselor de matematică-informatică şi  matematică-informatică, intensiv-informatică în perioada premergătore examenului, printr-o tematică de control care să urmărească şi aspectele de îmbunătățit menţionate mai sus.</a:t>
                      </a:r>
                      <a:endParaRPr lang="en-US" sz="1200" kern="1200" dirty="0" smtClean="0"/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200" kern="1200" dirty="0" smtClean="0"/>
                        <a:t>Semnalarea aspectelor de îmbunătăţit privind organizarea şi desfăşurarea examenului de atestare a competenţelor profesionale a absolvenţilor claselor de matematică-informatică şi  matematică-informatică, intensiv-informatică în cadrul activităţilor metodice ale cadrelor didactice: consfătuiri, cercuri pedagogice, comisii metodice.</a:t>
                      </a:r>
                      <a:endParaRPr lang="en-US" sz="1200" kern="1200" dirty="0">
                        <a:solidFill>
                          <a:schemeClr val="tx2">
                            <a:lumMod val="2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121724" y="650032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44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83" y="4437112"/>
            <a:ext cx="884611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u="sng" dirty="0">
                <a:solidFill>
                  <a:schemeClr val="accent2"/>
                </a:solidFill>
                <a:latin typeface="Tahoma" pitchFamily="34" charset="0"/>
              </a:rPr>
              <a:t>OBS: </a:t>
            </a:r>
            <a:endParaRPr lang="ro-RO" sz="2400" b="1" u="sng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o-RO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Etapa  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naţională</a:t>
            </a:r>
            <a:r>
              <a:rPr lang="ro-RO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pentru clasele V-VIII: </a:t>
            </a:r>
            <a:r>
              <a:rPr lang="ro-RO" b="1" dirty="0" smtClean="0"/>
              <a:t>21-25 aprilie 2016 (Brașov)</a:t>
            </a:r>
          </a:p>
          <a:p>
            <a:pPr marL="342900" indent="-342900">
              <a:buFont typeface="+mj-lt"/>
              <a:buAutoNum type="arabicPeriod"/>
            </a:pPr>
            <a:r>
              <a:rPr lang="ro-RO" b="1" dirty="0" smtClean="0"/>
              <a:t>Pentru etapa națională la clasele IX-XII județul Covasna are </a:t>
            </a:r>
            <a:r>
              <a:rPr lang="ro-RO" b="1" dirty="0" smtClean="0">
                <a:solidFill>
                  <a:schemeClr val="accent3"/>
                </a:solidFill>
                <a:latin typeface="Tahoma" pitchFamily="34" charset="0"/>
                <a:cs typeface="Times New Roman" pitchFamily="18" charset="0"/>
              </a:rPr>
              <a:t>5 </a:t>
            </a:r>
            <a:r>
              <a:rPr lang="ro-RO" b="1" dirty="0">
                <a:solidFill>
                  <a:schemeClr val="accent3"/>
                </a:solidFill>
                <a:latin typeface="Tahoma" pitchFamily="34" charset="0"/>
                <a:cs typeface="Times New Roman" pitchFamily="18" charset="0"/>
              </a:rPr>
              <a:t>locuri </a:t>
            </a:r>
            <a:r>
              <a:rPr lang="ro-RO" b="1" dirty="0" smtClean="0"/>
              <a:t>alocate, respectiv pentru clasele </a:t>
            </a:r>
            <a:r>
              <a:rPr lang="ro-RO" b="1" dirty="0"/>
              <a:t>V-VIII </a:t>
            </a:r>
            <a:r>
              <a:rPr lang="ro-RO" b="1" dirty="0" smtClean="0"/>
              <a:t>4 locuri</a:t>
            </a:r>
          </a:p>
          <a:p>
            <a:pPr marL="342900" indent="-342900">
              <a:buFont typeface="+mj-lt"/>
              <a:buAutoNum type="arabicPeriod"/>
            </a:pPr>
            <a:r>
              <a:rPr lang="ro-RO" b="1" dirty="0" smtClean="0"/>
              <a:t>Pentru OJI este valabil </a:t>
            </a:r>
            <a:r>
              <a:rPr lang="ro-RO" sz="2000" b="1" dirty="0" err="1" smtClean="0">
                <a:solidFill>
                  <a:schemeClr val="accent2"/>
                </a:solidFill>
              </a:rPr>
              <a:t>KitOJI</a:t>
            </a:r>
            <a:r>
              <a:rPr lang="ro-RO" sz="2000" b="1" dirty="0" smtClean="0">
                <a:solidFill>
                  <a:schemeClr val="accent2"/>
                </a:solidFill>
              </a:rPr>
              <a:t> _2015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 smtClean="0"/>
              <a:t>Informa</a:t>
            </a:r>
            <a:r>
              <a:rPr lang="ro-RO" sz="2000" dirty="0" smtClean="0"/>
              <a:t>ți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ro-RO" sz="2000" dirty="0" smtClean="0"/>
              <a:t>și</a:t>
            </a:r>
            <a:r>
              <a:rPr lang="en-US" sz="2000" dirty="0" smtClean="0"/>
              <a:t> </a:t>
            </a:r>
            <a:r>
              <a:rPr lang="en-US" sz="2000" dirty="0" err="1" smtClean="0"/>
              <a:t>subiecte</a:t>
            </a:r>
            <a:r>
              <a:rPr lang="ro-RO" sz="2000" dirty="0" smtClean="0"/>
              <a:t>le date în anii anteriori</a:t>
            </a:r>
            <a:r>
              <a:rPr lang="ro-RO" sz="2000" dirty="0"/>
              <a:t>: </a:t>
            </a:r>
            <a:r>
              <a:rPr lang="ro-RO" sz="2000" b="1" dirty="0">
                <a:hlinkClick r:id="rId2"/>
              </a:rPr>
              <a:t>http://olimpiada.info</a:t>
            </a:r>
            <a:r>
              <a:rPr lang="ro-RO" sz="2000" b="1" dirty="0" smtClean="0">
                <a:hlinkClick r:id="rId2"/>
              </a:rPr>
              <a:t>/</a:t>
            </a:r>
            <a:endParaRPr lang="ro-RO" sz="2000" b="1" dirty="0" smtClean="0"/>
          </a:p>
        </p:txBody>
      </p:sp>
      <p:sp>
        <p:nvSpPr>
          <p:cNvPr id="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86428" y="6342566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chemeClr val="accent2"/>
                </a:solidFill>
                <a:latin typeface="Tahoma" pitchFamily="34" charset="0"/>
              </a:rPr>
              <a:t>6. OLIMPIADE ŞI CONCURSURI ÎN ANUL ŞCOLAR 2015-2016</a:t>
            </a:r>
            <a:endParaRPr lang="en-US" sz="300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02673" y="1916832"/>
            <a:ext cx="8915400" cy="2376264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ct val="20000"/>
              </a:spcAft>
              <a:buClr>
                <a:schemeClr val="accent2"/>
              </a:buClr>
              <a:buSzPct val="100000"/>
              <a:buFont typeface="Wingdings" pitchFamily="2" charset="2"/>
              <a:buAutoNum type="alphaUcPeriod"/>
            </a:pPr>
            <a:r>
              <a:rPr lang="ro-RO" b="1" u="sng" dirty="0" smtClean="0">
                <a:solidFill>
                  <a:srgbClr val="FFFF66"/>
                </a:solidFill>
                <a:latin typeface="Tahoma" pitchFamily="34" charset="0"/>
              </a:rPr>
              <a:t> Calendarul  OJI - 2016</a:t>
            </a:r>
          </a:p>
          <a:p>
            <a:pPr algn="l">
              <a:spcBef>
                <a:spcPct val="50000"/>
              </a:spcBef>
              <a:buClr>
                <a:srgbClr val="FFFF99"/>
              </a:buClr>
              <a:buFont typeface="Wingdings" pitchFamily="2" charset="2"/>
              <a:buChar char="Ø"/>
            </a:pPr>
            <a:r>
              <a:rPr lang="ro-RO" sz="2400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Etapa  pe zonă</a:t>
            </a:r>
            <a:r>
              <a:rPr lang="ro-RO" sz="2400" b="1" dirty="0" smtClean="0">
                <a:latin typeface="Tahoma" pitchFamily="34" charset="0"/>
                <a:cs typeface="Times New Roman" pitchFamily="18" charset="0"/>
              </a:rPr>
              <a:t> -  </a:t>
            </a:r>
            <a:r>
              <a:rPr lang="en-US" sz="2400" b="1" dirty="0" smtClean="0">
                <a:latin typeface="Tahoma" pitchFamily="34" charset="0"/>
                <a:cs typeface="Times New Roman" pitchFamily="18" charset="0"/>
              </a:rPr>
              <a:t>? </a:t>
            </a:r>
            <a:r>
              <a:rPr lang="ro-RO" sz="2400" b="1" dirty="0" smtClean="0">
                <a:latin typeface="Tahoma" pitchFamily="34" charset="0"/>
                <a:cs typeface="Times New Roman" pitchFamily="18" charset="0"/>
              </a:rPr>
              <a:t>februarie</a:t>
            </a:r>
            <a:r>
              <a:rPr lang="en-US" sz="2400" b="1" dirty="0" smtClean="0">
                <a:latin typeface="Tahoma" pitchFamily="34" charset="0"/>
                <a:cs typeface="Times New Roman" pitchFamily="18" charset="0"/>
              </a:rPr>
              <a:t> </a:t>
            </a:r>
            <a:r>
              <a:rPr lang="ro-RO" sz="2400" b="1" dirty="0" smtClean="0">
                <a:latin typeface="Tahoma" pitchFamily="34" charset="0"/>
                <a:cs typeface="Times New Roman" pitchFamily="18" charset="0"/>
              </a:rPr>
              <a:t>2016 </a:t>
            </a:r>
          </a:p>
          <a:p>
            <a:pPr algn="l">
              <a:spcBef>
                <a:spcPct val="50000"/>
              </a:spcBef>
              <a:buClr>
                <a:srgbClr val="FFFF99"/>
              </a:buClr>
              <a:buFont typeface="Wingdings" pitchFamily="2" charset="2"/>
              <a:buChar char="Ø"/>
            </a:pPr>
            <a:r>
              <a:rPr lang="ro-RO" sz="2400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Etapa judeţeană </a:t>
            </a:r>
            <a:r>
              <a:rPr lang="ro-RO" dirty="0" smtClean="0">
                <a:latin typeface="Tahoma" pitchFamily="34" charset="0"/>
                <a:cs typeface="Times New Roman" pitchFamily="18" charset="0"/>
              </a:rPr>
              <a:t>- </a:t>
            </a:r>
            <a:r>
              <a:rPr lang="ro-RO" b="1" dirty="0" smtClean="0">
                <a:latin typeface="Tahoma" pitchFamily="34" charset="0"/>
                <a:cs typeface="Times New Roman" pitchFamily="18" charset="0"/>
              </a:rPr>
              <a:t>12</a:t>
            </a:r>
            <a:r>
              <a:rPr lang="en-US" b="1" dirty="0" smtClean="0">
                <a:latin typeface="Tahoma" pitchFamily="34" charset="0"/>
                <a:cs typeface="Times New Roman" pitchFamily="18" charset="0"/>
              </a:rPr>
              <a:t> </a:t>
            </a:r>
            <a:r>
              <a:rPr lang="ro-RO" b="1" dirty="0" smtClean="0">
                <a:latin typeface="Tahoma" pitchFamily="34" charset="0"/>
                <a:cs typeface="Times New Roman" pitchFamily="18" charset="0"/>
              </a:rPr>
              <a:t>martie 2016</a:t>
            </a:r>
            <a:endParaRPr lang="en-US" b="1" dirty="0" smtClean="0">
              <a:latin typeface="Tahoma" pitchFamily="34" charset="0"/>
              <a:cs typeface="Times New Roman" pitchFamily="18" charset="0"/>
            </a:endParaRPr>
          </a:p>
          <a:p>
            <a:pPr algn="l">
              <a:spcBef>
                <a:spcPct val="50000"/>
              </a:spcBef>
              <a:buClr>
                <a:srgbClr val="FFFF99"/>
              </a:buClr>
              <a:buFont typeface="Wingdings" pitchFamily="2" charset="2"/>
              <a:buChar char="Ø"/>
            </a:pPr>
            <a:r>
              <a:rPr lang="ro-RO" sz="2400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Etapa  naţională</a:t>
            </a:r>
            <a:r>
              <a:rPr lang="ro-RO" sz="2400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ro-RO" dirty="0" smtClean="0">
                <a:latin typeface="Tahoma" pitchFamily="34" charset="0"/>
                <a:cs typeface="Times New Roman" pitchFamily="18" charset="0"/>
              </a:rPr>
              <a:t>- </a:t>
            </a:r>
            <a:r>
              <a:rPr lang="ro-RO" sz="2400" b="1" dirty="0" smtClean="0">
                <a:latin typeface="Tahoma" pitchFamily="34" charset="0"/>
                <a:cs typeface="Times New Roman" pitchFamily="18" charset="0"/>
              </a:rPr>
              <a:t>15- 20 aprilie 2016 </a:t>
            </a:r>
            <a:r>
              <a:rPr lang="ro-RO" dirty="0" smtClean="0">
                <a:latin typeface="Tahoma" pitchFamily="34" charset="0"/>
                <a:cs typeface="Times New Roman" pitchFamily="18" charset="0"/>
              </a:rPr>
              <a:t>(</a:t>
            </a:r>
            <a:r>
              <a:rPr lang="ro-RO" sz="2000" dirty="0" smtClean="0">
                <a:latin typeface="Tahoma" pitchFamily="34" charset="0"/>
                <a:cs typeface="Times New Roman" pitchFamily="18" charset="0"/>
              </a:rPr>
              <a:t>Dolj</a:t>
            </a:r>
            <a:r>
              <a:rPr lang="ro-RO" dirty="0" smtClean="0">
                <a:latin typeface="Tahoma" pitchFamily="34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355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096" y="4005064"/>
            <a:ext cx="876181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u="sng" dirty="0">
                <a:solidFill>
                  <a:schemeClr val="accent2"/>
                </a:solidFill>
                <a:latin typeface="Tahoma" pitchFamily="34" charset="0"/>
              </a:rPr>
              <a:t>OBS: </a:t>
            </a:r>
            <a:endParaRPr lang="ro-RO" sz="2400" b="1" u="sng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504000" indent="-342900">
              <a:lnSpc>
                <a:spcPct val="150000"/>
              </a:lnSpc>
              <a:buFont typeface="+mj-lt"/>
              <a:buAutoNum type="arabicPeriod"/>
            </a:pPr>
            <a:r>
              <a:rPr lang="ro-RO" b="1" dirty="0" smtClean="0"/>
              <a:t>Pentru etapa națională județul Covasna are alocate </a:t>
            </a:r>
            <a:r>
              <a:rPr lang="ro-RO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4 +1 locuri </a:t>
            </a:r>
          </a:p>
          <a:p>
            <a:pPr marL="504000" indent="-342900">
              <a:lnSpc>
                <a:spcPct val="150000"/>
              </a:lnSpc>
              <a:buFont typeface="+mj-lt"/>
              <a:buAutoNum type="arabicPeriod"/>
            </a:pPr>
            <a:r>
              <a:rPr lang="ro-RO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Se va organiza o singură probă de concurs de 6 ore!</a:t>
            </a:r>
          </a:p>
          <a:p>
            <a:pPr marL="5040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/>
              <a:t>Informaíi</a:t>
            </a:r>
            <a:r>
              <a:rPr lang="en-US" b="1" dirty="0"/>
              <a:t> </a:t>
            </a:r>
            <a:r>
              <a:rPr lang="ro-RO" b="1" dirty="0"/>
              <a:t>și</a:t>
            </a:r>
            <a:r>
              <a:rPr lang="en-US" b="1" dirty="0"/>
              <a:t> </a:t>
            </a:r>
            <a:r>
              <a:rPr lang="en-US" b="1" dirty="0" err="1"/>
              <a:t>subiecte</a:t>
            </a:r>
            <a:r>
              <a:rPr lang="ro-RO" b="1" dirty="0"/>
              <a:t>le date în anii anteriori: 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  <a:hlinkClick r:id="rId2"/>
              </a:rPr>
              <a:t>http://www.ciaro.ro</a:t>
            </a:r>
            <a:r>
              <a:rPr lang="ro-RO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  <a:hlinkClick r:id="rId2"/>
              </a:rPr>
              <a:t>/</a:t>
            </a:r>
            <a:endParaRPr lang="ro-RO" b="1" dirty="0" smtClean="0">
              <a:solidFill>
                <a:srgbClr val="FFFF99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66892" y="6277429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chemeClr val="accent2"/>
                </a:solidFill>
                <a:latin typeface="Tahoma" pitchFamily="34" charset="0"/>
              </a:rPr>
              <a:t>OLIMPIADE ŞI CONCURSURI ÎN ANUL ŞCOLAR 2015-2016</a:t>
            </a:r>
            <a:endParaRPr lang="en-US" sz="300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38292" y="1569027"/>
            <a:ext cx="8229600" cy="8382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/>
            <a:r>
              <a:rPr lang="ro-RO" sz="3200" dirty="0" smtClean="0">
                <a:solidFill>
                  <a:schemeClr val="accent2"/>
                </a:solidFill>
                <a:latin typeface="Tahoma" pitchFamily="34" charset="0"/>
              </a:rPr>
              <a:t>B. </a:t>
            </a:r>
            <a:r>
              <a:rPr lang="ro-RO" sz="3200" dirty="0" smtClean="0">
                <a:solidFill>
                  <a:srgbClr val="FFFF66"/>
                </a:solidFill>
                <a:latin typeface="Tahoma" pitchFamily="34" charset="0"/>
              </a:rPr>
              <a:t>Calendarul  OTI - 2016</a:t>
            </a:r>
            <a:endParaRPr lang="en-US" sz="3200" dirty="0" smtClean="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2564904"/>
            <a:ext cx="7876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99"/>
              </a:buClr>
              <a:buFont typeface="Wingdings" pitchFamily="2" charset="2"/>
              <a:buChar char="Ø"/>
            </a:pP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Etapa  pe </a:t>
            </a:r>
            <a:r>
              <a:rPr lang="ro-RO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școală </a:t>
            </a:r>
            <a:r>
              <a:rPr lang="ro-RO" b="1" dirty="0" smtClean="0">
                <a:latin typeface="Tahoma" pitchFamily="34" charset="0"/>
                <a:cs typeface="Times New Roman" pitchFamily="18" charset="0"/>
              </a:rPr>
              <a:t>-  29 februarie – 4 martie 2016</a:t>
            </a:r>
            <a:r>
              <a:rPr lang="en-US" b="1" dirty="0" smtClean="0">
                <a:latin typeface="Tahoma" pitchFamily="34" charset="0"/>
                <a:cs typeface="Times New Roman" pitchFamily="18" charset="0"/>
              </a:rPr>
              <a:t> </a:t>
            </a:r>
            <a:endParaRPr lang="ro-RO" b="1" dirty="0" smtClean="0">
              <a:latin typeface="Tahoma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FFFF99"/>
              </a:buClr>
              <a:buFont typeface="Wingdings" pitchFamily="2" charset="2"/>
              <a:buChar char="Ø"/>
            </a:pPr>
            <a:r>
              <a:rPr lang="ro-RO" b="1" dirty="0" smtClean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Etapa </a:t>
            </a: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judeţeană </a:t>
            </a:r>
            <a:r>
              <a:rPr lang="ro-RO" dirty="0" smtClean="0">
                <a:latin typeface="Tahoma" pitchFamily="34" charset="0"/>
                <a:cs typeface="Times New Roman" pitchFamily="18" charset="0"/>
              </a:rPr>
              <a:t>– </a:t>
            </a:r>
            <a:r>
              <a:rPr lang="ro-RO" b="1" dirty="0">
                <a:latin typeface="Tahoma" pitchFamily="34" charset="0"/>
                <a:cs typeface="Times New Roman" pitchFamily="18" charset="0"/>
              </a:rPr>
              <a:t>2</a:t>
            </a:r>
            <a:r>
              <a:rPr lang="ro-RO" b="1" dirty="0" smtClean="0">
                <a:latin typeface="Tahoma" pitchFamily="34" charset="0"/>
                <a:cs typeface="Times New Roman" pitchFamily="18" charset="0"/>
              </a:rPr>
              <a:t> aprilie 2016</a:t>
            </a:r>
            <a:endParaRPr lang="en-US" b="1" dirty="0">
              <a:latin typeface="Tahoma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FFFF99"/>
              </a:buClr>
              <a:buFont typeface="Wingdings" pitchFamily="2" charset="2"/>
              <a:buChar char="Ø"/>
            </a:pPr>
            <a:r>
              <a:rPr lang="ro-RO" b="1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Etapa  naţională</a:t>
            </a:r>
            <a:r>
              <a:rPr lang="ro-RO" dirty="0">
                <a:solidFill>
                  <a:srgbClr val="FFFF99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ro-RO" dirty="0" smtClean="0">
                <a:latin typeface="Tahoma" pitchFamily="34" charset="0"/>
                <a:cs typeface="Times New Roman" pitchFamily="18" charset="0"/>
              </a:rPr>
              <a:t>– </a:t>
            </a:r>
            <a:r>
              <a:rPr lang="ro-RO" b="1" dirty="0" smtClean="0">
                <a:latin typeface="Tahoma" pitchFamily="34" charset="0"/>
                <a:cs typeface="Times New Roman" pitchFamily="18" charset="0"/>
              </a:rPr>
              <a:t>19-22 mai 2016 </a:t>
            </a:r>
            <a:r>
              <a:rPr lang="ro-RO" dirty="0" smtClean="0">
                <a:latin typeface="Tahoma" pitchFamily="34" charset="0"/>
                <a:cs typeface="Times New Roman" pitchFamily="18" charset="0"/>
              </a:rPr>
              <a:t>(</a:t>
            </a:r>
            <a:r>
              <a:rPr lang="ro-RO" sz="1600" dirty="0" smtClean="0">
                <a:latin typeface="Tahoma" pitchFamily="34" charset="0"/>
                <a:cs typeface="Times New Roman" pitchFamily="18" charset="0"/>
              </a:rPr>
              <a:t>la București</a:t>
            </a:r>
            <a:r>
              <a:rPr lang="ro-RO" dirty="0" smtClean="0">
                <a:latin typeface="Tahoma" pitchFamily="34" charset="0"/>
                <a:cs typeface="Times New Roman" pitchFamily="18" charset="0"/>
              </a:rPr>
              <a:t>)</a:t>
            </a:r>
            <a:endParaRPr lang="ro-RO" dirty="0">
              <a:latin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4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90123" y="116632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chemeClr val="accent2"/>
                </a:solidFill>
                <a:latin typeface="Tahoma" pitchFamily="34" charset="0"/>
              </a:rPr>
              <a:t>OLIMPIADE ŞI CONCURSURI ÎN ANUL ŞCOLAR 2015-2016</a:t>
            </a:r>
            <a:endParaRPr lang="en-US" sz="300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494990"/>
            <a:ext cx="8991600" cy="448725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spcBef>
                <a:spcPts val="600"/>
              </a:spcBef>
              <a:spcAft>
                <a:spcPct val="20000"/>
              </a:spcAft>
              <a:buSzPct val="110000"/>
              <a:buFont typeface="+mj-lt"/>
              <a:buAutoNum type="alphaUcPeriod" startAt="3"/>
            </a:pPr>
            <a:r>
              <a:rPr lang="ro-RO" sz="3200" b="1" u="sng" dirty="0" smtClean="0">
                <a:solidFill>
                  <a:srgbClr val="FFFF99"/>
                </a:solidFill>
                <a:latin typeface="Tahoma" pitchFamily="34" charset="0"/>
              </a:rPr>
              <a:t>Concursul </a:t>
            </a:r>
            <a:r>
              <a:rPr lang="ro-RO" sz="3200" b="1" u="sng" dirty="0" err="1" smtClean="0">
                <a:solidFill>
                  <a:srgbClr val="FFFF99"/>
                </a:solidFill>
                <a:latin typeface="Tahoma" pitchFamily="34" charset="0"/>
              </a:rPr>
              <a:t>InfoMATRIX</a:t>
            </a:r>
            <a:r>
              <a:rPr lang="ro-RO" sz="3200" b="1" u="sng" dirty="0" smtClean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ro-RO" sz="1800" b="1" dirty="0" smtClean="0">
                <a:latin typeface="Tahoma" pitchFamily="34" charset="0"/>
              </a:rPr>
              <a:t>(TIC şi programare) </a:t>
            </a:r>
          </a:p>
          <a:p>
            <a:pPr>
              <a:spcBef>
                <a:spcPts val="600"/>
              </a:spcBef>
              <a:spcAft>
                <a:spcPct val="20000"/>
              </a:spcAft>
              <a:buClr>
                <a:srgbClr val="FFFF99"/>
              </a:buClr>
              <a:buSzTx/>
              <a:buFont typeface="Wingdings" panose="05000000000000000000" pitchFamily="2" charset="2"/>
              <a:buChar char="Ø"/>
            </a:pPr>
            <a:r>
              <a:rPr lang="en-US" sz="1800" b="1" dirty="0" err="1" smtClean="0">
                <a:latin typeface="Tahoma" pitchFamily="34" charset="0"/>
              </a:rPr>
              <a:t>InfoMatrix</a:t>
            </a:r>
            <a:r>
              <a:rPr lang="en-US" sz="1800" b="1" dirty="0" smtClean="0">
                <a:latin typeface="Tahoma" pitchFamily="34" charset="0"/>
              </a:rPr>
              <a:t> </a:t>
            </a:r>
            <a:r>
              <a:rPr lang="en-US" sz="1800" b="1" dirty="0">
                <a:latin typeface="Tahoma" pitchFamily="34" charset="0"/>
              </a:rPr>
              <a:t>Romania –</a:t>
            </a:r>
            <a:r>
              <a:rPr lang="ro-RO" sz="1800" b="1" dirty="0">
                <a:latin typeface="Tahoma" pitchFamily="34" charset="0"/>
              </a:rPr>
              <a:t> </a:t>
            </a:r>
            <a:r>
              <a:rPr lang="en-US" sz="1800" b="1" dirty="0" err="1">
                <a:latin typeface="Tahoma" pitchFamily="34" charset="0"/>
              </a:rPr>
              <a:t>organizat</a:t>
            </a:r>
            <a:r>
              <a:rPr lang="en-US" sz="1800" b="1" dirty="0">
                <a:latin typeface="Tahoma" pitchFamily="34" charset="0"/>
              </a:rPr>
              <a:t> de </a:t>
            </a:r>
            <a:r>
              <a:rPr lang="en-US" sz="1800" b="1" dirty="0" err="1">
                <a:latin typeface="Tahoma" pitchFamily="34" charset="0"/>
              </a:rPr>
              <a:t>Universitatea</a:t>
            </a:r>
            <a:r>
              <a:rPr lang="en-US" sz="1800" b="1" dirty="0">
                <a:latin typeface="Tahoma" pitchFamily="34" charset="0"/>
              </a:rPr>
              <a:t> </a:t>
            </a:r>
            <a:r>
              <a:rPr lang="en-US" sz="1800" b="1" dirty="0" err="1">
                <a:latin typeface="Tahoma" pitchFamily="34" charset="0"/>
              </a:rPr>
              <a:t>Europei</a:t>
            </a:r>
            <a:r>
              <a:rPr lang="en-US" sz="1800" b="1" dirty="0">
                <a:latin typeface="Tahoma" pitchFamily="34" charset="0"/>
              </a:rPr>
              <a:t> de </a:t>
            </a:r>
            <a:r>
              <a:rPr lang="en-US" sz="1800" b="1" dirty="0" err="1">
                <a:latin typeface="Tahoma" pitchFamily="34" charset="0"/>
              </a:rPr>
              <a:t>Sud</a:t>
            </a:r>
            <a:r>
              <a:rPr lang="en-US" sz="1800" b="1" dirty="0">
                <a:latin typeface="Tahoma" pitchFamily="34" charset="0"/>
              </a:rPr>
              <a:t>-Est Lumina</a:t>
            </a:r>
            <a:endParaRPr lang="ro-RO" sz="1800" b="1" dirty="0" smtClean="0"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ct val="20000"/>
              </a:spcAft>
              <a:buClr>
                <a:srgbClr val="FFFF99"/>
              </a:buClr>
              <a:buSzTx/>
              <a:buFont typeface="Wingdings" panose="05000000000000000000" pitchFamily="2" charset="2"/>
              <a:buChar char="Ø"/>
            </a:pPr>
            <a:r>
              <a:rPr lang="ro-RO" sz="1800" b="1" dirty="0" smtClean="0">
                <a:latin typeface="Tahoma" pitchFamily="34" charset="0"/>
              </a:rPr>
              <a:t>Informații pe site-ul concursului : </a:t>
            </a:r>
            <a:r>
              <a:rPr lang="ro-RO" sz="2400" dirty="0" smtClean="0">
                <a:latin typeface="Tahoma" pitchFamily="34" charset="0"/>
                <a:hlinkClick r:id="rId2"/>
              </a:rPr>
              <a:t>http://www.infomatrix.ro</a:t>
            </a:r>
            <a:endParaRPr lang="ro-RO" sz="2400" dirty="0" smtClean="0"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ct val="20000"/>
              </a:spcAft>
              <a:buClr>
                <a:srgbClr val="FFFF99"/>
              </a:buClr>
              <a:buSzTx/>
              <a:buFont typeface="Wingdings" panose="05000000000000000000" pitchFamily="2" charset="2"/>
              <a:buChar char="Ø"/>
            </a:pPr>
            <a:r>
              <a:rPr lang="ro-RO" sz="2400" dirty="0" smtClean="0">
                <a:latin typeface="Tahoma" pitchFamily="34" charset="0"/>
              </a:rPr>
              <a:t>Înscrierea </a:t>
            </a:r>
            <a:r>
              <a:rPr lang="ro-RO" sz="2400" dirty="0" err="1" smtClean="0">
                <a:latin typeface="Tahoma" pitchFamily="34" charset="0"/>
              </a:rPr>
              <a:t>participanțior</a:t>
            </a:r>
            <a:r>
              <a:rPr lang="ro-RO" sz="2400" dirty="0" smtClean="0">
                <a:latin typeface="Tahoma" pitchFamily="34" charset="0"/>
              </a:rPr>
              <a:t>: </a:t>
            </a:r>
            <a:r>
              <a:rPr lang="ro-RO" sz="2400" dirty="0" err="1" smtClean="0">
                <a:latin typeface="Tahoma" pitchFamily="34" charset="0"/>
                <a:hlinkClick r:id="rId3"/>
              </a:rPr>
              <a:t>www.infomatrix.lumina.org</a:t>
            </a:r>
            <a:endParaRPr lang="ro-RO" sz="2400" dirty="0" smtClean="0"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ct val="20000"/>
              </a:spcAft>
              <a:buClr>
                <a:srgbClr val="FFFF99"/>
              </a:buClr>
              <a:buSzTx/>
              <a:buFont typeface="Wingdings" panose="05000000000000000000" pitchFamily="2" charset="2"/>
              <a:buChar char="Ø"/>
            </a:pPr>
            <a:r>
              <a:rPr lang="ro-RO" sz="2400" dirty="0" smtClean="0">
                <a:latin typeface="Tahoma" pitchFamily="34" charset="0"/>
              </a:rPr>
              <a:t>Etape:</a:t>
            </a:r>
            <a:endParaRPr lang="en-US" sz="2400" dirty="0" smtClean="0">
              <a:latin typeface="Tahoma" pitchFamily="34" charset="0"/>
            </a:endParaRPr>
          </a:p>
          <a:p>
            <a:pPr lvl="1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2000" dirty="0" err="1" smtClean="0">
                <a:latin typeface="Tahoma" pitchFamily="34" charset="0"/>
              </a:rPr>
              <a:t>Inscrierea</a:t>
            </a:r>
            <a:r>
              <a:rPr lang="en-US" sz="2000" dirty="0" smtClean="0">
                <a:latin typeface="Tahoma" pitchFamily="34" charset="0"/>
              </a:rPr>
              <a:t> </a:t>
            </a:r>
            <a:r>
              <a:rPr lang="en-US" sz="2000" dirty="0" err="1" smtClean="0">
                <a:latin typeface="Tahoma" pitchFamily="34" charset="0"/>
              </a:rPr>
              <a:t>participantilor</a:t>
            </a:r>
            <a:r>
              <a:rPr lang="en-US" sz="2000" dirty="0" smtClean="0">
                <a:latin typeface="Tahoma" pitchFamily="34" charset="0"/>
              </a:rPr>
              <a:t> – Data de </a:t>
            </a:r>
            <a:r>
              <a:rPr lang="en-US" sz="2000" dirty="0" err="1" smtClean="0">
                <a:latin typeface="Tahoma" pitchFamily="34" charset="0"/>
              </a:rPr>
              <a:t>incepere</a:t>
            </a:r>
            <a:r>
              <a:rPr lang="en-US" sz="2000" dirty="0" smtClean="0">
                <a:latin typeface="Tahoma" pitchFamily="34" charset="0"/>
              </a:rPr>
              <a:t>:</a:t>
            </a:r>
            <a:r>
              <a:rPr lang="ro-RO" sz="2000" dirty="0" smtClean="0">
                <a:latin typeface="Tahoma" pitchFamily="34" charset="0"/>
              </a:rPr>
              <a:t>? </a:t>
            </a:r>
            <a:r>
              <a:rPr lang="ro-RO" sz="1800" dirty="0" smtClean="0">
                <a:solidFill>
                  <a:srgbClr val="00B050"/>
                </a:solidFill>
                <a:latin typeface="Tahoma" pitchFamily="34" charset="0"/>
              </a:rPr>
              <a:t>(ianuarie 2016)</a:t>
            </a:r>
            <a:endParaRPr lang="en-US" sz="1800" b="1" dirty="0" smtClean="0">
              <a:solidFill>
                <a:srgbClr val="00B050"/>
              </a:solidFill>
              <a:latin typeface="Tahoma" pitchFamily="34" charset="0"/>
            </a:endParaRPr>
          </a:p>
          <a:p>
            <a:pPr lvl="1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2000" dirty="0" err="1" smtClean="0">
                <a:latin typeface="Tahoma" pitchFamily="34" charset="0"/>
              </a:rPr>
              <a:t>Incarcarea</a:t>
            </a:r>
            <a:r>
              <a:rPr lang="en-US" sz="2000" dirty="0" smtClean="0">
                <a:latin typeface="Tahoma" pitchFamily="34" charset="0"/>
              </a:rPr>
              <a:t> </a:t>
            </a:r>
            <a:r>
              <a:rPr lang="en-US" sz="2000" dirty="0" err="1" smtClean="0">
                <a:latin typeface="Tahoma" pitchFamily="34" charset="0"/>
              </a:rPr>
              <a:t>proiectului</a:t>
            </a:r>
            <a:r>
              <a:rPr lang="en-US" sz="2000" dirty="0" smtClean="0">
                <a:latin typeface="Tahoma" pitchFamily="34" charset="0"/>
              </a:rPr>
              <a:t> </a:t>
            </a:r>
            <a:r>
              <a:rPr lang="en-US" sz="2000" dirty="0" err="1" smtClean="0">
                <a:latin typeface="Tahoma" pitchFamily="34" charset="0"/>
              </a:rPr>
              <a:t>pe</a:t>
            </a:r>
            <a:r>
              <a:rPr lang="en-US" sz="2000" dirty="0" smtClean="0">
                <a:latin typeface="Tahoma" pitchFamily="34" charset="0"/>
              </a:rPr>
              <a:t> site – Data </a:t>
            </a:r>
            <a:r>
              <a:rPr lang="en-US" sz="2000" dirty="0" err="1" smtClean="0">
                <a:latin typeface="Tahoma" pitchFamily="34" charset="0"/>
              </a:rPr>
              <a:t>limita</a:t>
            </a:r>
            <a:r>
              <a:rPr lang="en-US" sz="2000" dirty="0" smtClean="0">
                <a:latin typeface="Tahoma" pitchFamily="34" charset="0"/>
              </a:rPr>
              <a:t> </a:t>
            </a:r>
            <a:r>
              <a:rPr lang="ro-RO" sz="2000" dirty="0" smtClean="0">
                <a:latin typeface="Tahoma" pitchFamily="34" charset="0"/>
              </a:rPr>
              <a:t>?</a:t>
            </a:r>
            <a:r>
              <a:rPr lang="ro-RO" sz="1800" dirty="0">
                <a:solidFill>
                  <a:srgbClr val="00B050"/>
                </a:solidFill>
                <a:latin typeface="Tahoma" pitchFamily="34" charset="0"/>
              </a:rPr>
              <a:t> </a:t>
            </a:r>
            <a:r>
              <a:rPr lang="ro-RO" sz="1800" dirty="0" smtClean="0">
                <a:solidFill>
                  <a:srgbClr val="00B050"/>
                </a:solidFill>
                <a:latin typeface="Tahoma" pitchFamily="34" charset="0"/>
              </a:rPr>
              <a:t>(martie 2016)</a:t>
            </a:r>
            <a:endParaRPr lang="ro-RO" sz="1800" dirty="0" smtClean="0">
              <a:latin typeface="Tahoma" pitchFamily="34" charset="0"/>
            </a:endParaRPr>
          </a:p>
          <a:p>
            <a:pPr lvl="1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ro-RO" sz="2000" dirty="0" smtClean="0">
                <a:latin typeface="Tahoma" pitchFamily="34" charset="0"/>
              </a:rPr>
              <a:t>Anunțarea rezultatelor (finaliștilor) </a:t>
            </a:r>
            <a:r>
              <a:rPr lang="en-US" sz="2000" dirty="0">
                <a:latin typeface="Tahoma" pitchFamily="34" charset="0"/>
              </a:rPr>
              <a:t>– Data </a:t>
            </a:r>
            <a:r>
              <a:rPr lang="en-US" sz="2000" dirty="0" err="1">
                <a:latin typeface="Tahoma" pitchFamily="34" charset="0"/>
              </a:rPr>
              <a:t>limita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ro-RO" sz="2000" dirty="0" smtClean="0">
                <a:latin typeface="Tahoma" pitchFamily="34" charset="0"/>
              </a:rPr>
              <a:t>?</a:t>
            </a:r>
            <a:r>
              <a:rPr lang="ro-RO" dirty="0">
                <a:solidFill>
                  <a:srgbClr val="00B050"/>
                </a:solidFill>
                <a:latin typeface="Tahoma" pitchFamily="34" charset="0"/>
              </a:rPr>
              <a:t> </a:t>
            </a:r>
            <a:r>
              <a:rPr lang="ro-RO" sz="1800" dirty="0" smtClean="0">
                <a:solidFill>
                  <a:srgbClr val="00B050"/>
                </a:solidFill>
                <a:latin typeface="Tahoma" pitchFamily="34" charset="0"/>
              </a:rPr>
              <a:t>(aprilie 2016)</a:t>
            </a:r>
          </a:p>
          <a:p>
            <a:pPr lvl="1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ro-RO" b="1" dirty="0" smtClean="0">
                <a:solidFill>
                  <a:srgbClr val="FFC000"/>
                </a:solidFill>
                <a:latin typeface="Tahoma" pitchFamily="34" charset="0"/>
              </a:rPr>
              <a:t>Finala </a:t>
            </a:r>
            <a:r>
              <a:rPr lang="ro-RO" dirty="0" smtClean="0">
                <a:solidFill>
                  <a:srgbClr val="FFC000"/>
                </a:solidFill>
                <a:latin typeface="Tahoma" pitchFamily="34" charset="0"/>
              </a:rPr>
              <a:t>–mai 2016</a:t>
            </a:r>
            <a:endParaRPr lang="en-US" sz="2000" b="1" dirty="0" smtClean="0">
              <a:solidFill>
                <a:srgbClr val="FFC000"/>
              </a:solidFill>
              <a:latin typeface="Tahoma" pitchFamily="34" charset="0"/>
            </a:endParaRPr>
          </a:p>
          <a:p>
            <a:pPr marL="533400" indent="-533400">
              <a:spcBef>
                <a:spcPts val="600"/>
              </a:spcBef>
              <a:spcAft>
                <a:spcPct val="20000"/>
              </a:spcAft>
              <a:buClr>
                <a:srgbClr val="FFFF99"/>
              </a:buClr>
              <a:buSzTx/>
              <a:buFont typeface="Wingdings" pitchFamily="2" charset="2"/>
              <a:buNone/>
            </a:pPr>
            <a:endParaRPr lang="ro-RO" sz="2400" dirty="0" smtClean="0">
              <a:latin typeface="Tahoma" pitchFamily="34" charset="0"/>
            </a:endParaRPr>
          </a:p>
        </p:txBody>
      </p:sp>
      <p:sp>
        <p:nvSpPr>
          <p:cNvPr id="6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10800000">
            <a:off x="169985" y="5982242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693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3981" y="188640"/>
            <a:ext cx="8964488" cy="70408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COMPETEN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ŢE DIGITALE –2015</a:t>
            </a:r>
          </a:p>
        </p:txBody>
      </p:sp>
      <p:sp>
        <p:nvSpPr>
          <p:cNvPr id="7" name="CasetăText 6"/>
          <p:cNvSpPr txBox="1"/>
          <p:nvPr/>
        </p:nvSpPr>
        <p:spPr>
          <a:xfrm>
            <a:off x="323528" y="980728"/>
            <a:ext cx="20882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o-RO" sz="2400" b="1" dirty="0" smtClean="0"/>
              <a:t>REZULTATE</a:t>
            </a:r>
            <a:endParaRPr lang="ro-RO" sz="2400" b="1" dirty="0"/>
          </a:p>
        </p:txBody>
      </p:sp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979580"/>
              </p:ext>
            </p:extLst>
          </p:nvPr>
        </p:nvGraphicFramePr>
        <p:xfrm>
          <a:off x="611560" y="1628800"/>
          <a:ext cx="777686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681129"/>
              </p:ext>
            </p:extLst>
          </p:nvPr>
        </p:nvGraphicFramePr>
        <p:xfrm>
          <a:off x="539553" y="5506720"/>
          <a:ext cx="774751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504"/>
                <a:gridCol w="1549504"/>
                <a:gridCol w="1356140"/>
                <a:gridCol w="1253010"/>
                <a:gridCol w="2039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</a:t>
                      </a:r>
                      <a:r>
                        <a:rPr lang="ro-RO" dirty="0" err="1" smtClean="0"/>
                        <a:t>ără</a:t>
                      </a:r>
                      <a:r>
                        <a:rPr lang="ro-RO" baseline="0" dirty="0" smtClean="0"/>
                        <a:t> nivel</a:t>
                      </a:r>
                      <a:endParaRPr lang="ro-RO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/>
                        <a:t>Începător</a:t>
                      </a:r>
                      <a:endParaRPr lang="ro-RO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/>
                        <a:t>Mediu</a:t>
                      </a:r>
                      <a:endParaRPr lang="ro-RO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/>
                        <a:t>Avansat</a:t>
                      </a:r>
                      <a:endParaRPr lang="ro-RO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/>
                        <a:t>Experimentat</a:t>
                      </a:r>
                      <a:endParaRPr lang="ro-RO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o-R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ro-R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470</a:t>
                      </a:r>
                      <a:endParaRPr lang="ro-R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541</a:t>
                      </a:r>
                      <a:endParaRPr lang="ro-R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317</a:t>
                      </a:r>
                      <a:endParaRPr lang="ro-R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080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52400"/>
            <a:ext cx="8936850" cy="612304"/>
          </a:xfrm>
        </p:spPr>
        <p:txBody>
          <a:bodyPr>
            <a:noAutofit/>
          </a:bodyPr>
          <a:lstStyle/>
          <a:p>
            <a:pPr algn="ctr" eaLnBrk="1" hangingPunct="1"/>
            <a:r>
              <a:rPr lang="ro-RO" altLang="ro-RO" sz="2400" b="1" dirty="0" smtClean="0">
                <a:solidFill>
                  <a:schemeClr val="accent2"/>
                </a:solidFill>
                <a:latin typeface="Tahoma" pitchFamily="34" charset="0"/>
              </a:rPr>
              <a:t>7. </a:t>
            </a:r>
            <a:r>
              <a:rPr lang="ro-RO" sz="2400" b="1" dirty="0">
                <a:solidFill>
                  <a:schemeClr val="accent2"/>
                </a:solidFill>
                <a:latin typeface="Tahoma" pitchFamily="34" charset="0"/>
              </a:rPr>
              <a:t>Concluzii ale inspecțiilor  realizate de echipe ale </a:t>
            </a:r>
            <a:r>
              <a:rPr lang="ro-RO" sz="2400" b="1" dirty="0" smtClean="0">
                <a:solidFill>
                  <a:schemeClr val="accent2"/>
                </a:solidFill>
                <a:latin typeface="Tahoma" pitchFamily="34" charset="0"/>
              </a:rPr>
              <a:t>MECȘ</a:t>
            </a:r>
            <a:endParaRPr lang="en-US" altLang="ro-RO" sz="24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6" name="Rectangle 5"/>
          <p:cNvSpPr txBox="1">
            <a:spLocks noGrp="1" noChangeArrowheads="1"/>
          </p:cNvSpPr>
          <p:nvPr/>
        </p:nvSpPr>
        <p:spPr>
          <a:xfrm>
            <a:off x="8153400" y="642144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64F4B9A-681F-4DA5-9A1F-89433516BAD8}" type="slidenum">
              <a:rPr lang="ro-RO" sz="1000" b="1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ro-RO" sz="1000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08720"/>
            <a:ext cx="8735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Perioade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24 </a:t>
            </a:r>
            <a:r>
              <a:rPr lang="ro-RO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 </a:t>
            </a:r>
            <a:r>
              <a:rPr lang="ro-RO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octombrie </a:t>
            </a: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2014 </a:t>
            </a:r>
            <a:r>
              <a:rPr lang="ro-RO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judeţul Mehedinți (inspecție de specialitate)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o-RO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Ma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rtie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2015 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dirty="0" err="1">
                <a:solidFill>
                  <a:schemeClr val="accent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jude</a:t>
            </a:r>
            <a:r>
              <a:rPr lang="ro-RO" sz="2000" dirty="0" err="1">
                <a:solidFill>
                  <a:schemeClr val="accent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ţul</a:t>
            </a:r>
            <a:r>
              <a:rPr lang="ro-RO" sz="2000" dirty="0">
                <a:solidFill>
                  <a:schemeClr val="accent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o-RO" sz="2000" dirty="0" smtClean="0">
                <a:solidFill>
                  <a:schemeClr val="accent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Covasna </a:t>
            </a: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o-RO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inspecție de specialitate)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Mai 2015 </a:t>
            </a:r>
            <a:r>
              <a:rPr lang="ro-RO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judeţele Galați, Bacău, Caraș-Severin (inspecție tematică)</a:t>
            </a:r>
            <a:endParaRPr lang="ro-RO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rgbClr val="FFFF00"/>
                </a:solidFill>
              </a:rPr>
              <a:t>Activități realizate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vi-VN" sz="2000" dirty="0"/>
              <a:t>Activități de asistență la lecție/lecții, analiză, autoevaluare, evaluare și consiliere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vi-VN" sz="2000" dirty="0"/>
              <a:t>Analiza  documentelor și a activităților catedrei și consilierea membrilor catedrei  </a:t>
            </a:r>
            <a:endParaRPr lang="ro-RO" sz="2000" dirty="0"/>
          </a:p>
          <a:p>
            <a:pPr>
              <a:lnSpc>
                <a:spcPct val="150000"/>
              </a:lnSpc>
            </a:pPr>
            <a:r>
              <a:rPr lang="ro-RO" sz="2000" b="1" dirty="0">
                <a:solidFill>
                  <a:srgbClr val="FFFF00"/>
                </a:solidFill>
              </a:rPr>
              <a:t>Calificative acordate</a:t>
            </a:r>
            <a:r>
              <a:rPr lang="vi-VN" sz="2000" b="1" dirty="0">
                <a:solidFill>
                  <a:srgbClr val="FFFF00"/>
                </a:solidFill>
              </a:rPr>
              <a:t>  </a:t>
            </a:r>
            <a:endParaRPr lang="ro-RO" sz="20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o-RO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Foarte bine – 2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o-RO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Bine – </a:t>
            </a: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o-RO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o-RO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Slab - </a:t>
            </a:r>
            <a:r>
              <a:rPr lang="ro-RO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                                                                                   </a:t>
            </a:r>
            <a:endParaRPr lang="vi-VN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66892" y="6277429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83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8577156"/>
              </p:ext>
            </p:extLst>
          </p:nvPr>
        </p:nvGraphicFramePr>
        <p:xfrm>
          <a:off x="323528" y="908720"/>
          <a:ext cx="8591872" cy="5781020"/>
        </p:xfrm>
        <a:graphic>
          <a:graphicData uri="http://schemas.openxmlformats.org/drawingml/2006/table">
            <a:tbl>
              <a:tblPr firstRow="1" firstCol="1" bandRow="1" bandCol="1">
                <a:tableStyleId>{912C8C85-51F0-491E-9774-3900AFEF0FD7}</a:tableStyleId>
              </a:tblPr>
              <a:tblGrid>
                <a:gridCol w="4333953"/>
                <a:gridCol w="4257919"/>
              </a:tblGrid>
              <a:tr h="40677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800" kern="1200" dirty="0" smtClean="0"/>
                        <a:t>1. Activități de asistență la lecție/lecții, analiză, autoevaluare, evaluare și consiliere</a:t>
                      </a:r>
                      <a:endParaRPr lang="en-US" sz="1800" b="1" kern="12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 MT"/>
                        <a:ea typeface="Calibri"/>
                        <a:cs typeface="Arial MT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75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600" kern="1200" dirty="0" smtClean="0"/>
                        <a:t>Planificarea și proiectarea activității didactice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marL="457200" lvl="1" indent="0" algn="ctr">
                        <a:spcAft>
                          <a:spcPts val="0"/>
                        </a:spcAft>
                        <a:buSzPts val="900"/>
                        <a:buFont typeface="+mj-lt"/>
                        <a:buNone/>
                      </a:pPr>
                      <a:endParaRPr lang="en-US" sz="700" b="1" kern="1200" dirty="0" smtClean="0"/>
                    </a:p>
                    <a:p>
                      <a:pPr marL="457200" lvl="1" indent="0" algn="ctr">
                        <a:spcAft>
                          <a:spcPts val="0"/>
                        </a:spcAft>
                        <a:buSzPts val="900"/>
                        <a:buFont typeface="+mj-lt"/>
                        <a:buNone/>
                      </a:pPr>
                      <a:r>
                        <a:rPr lang="en-US" sz="2000" b="1" kern="1200" dirty="0" err="1" smtClean="0"/>
                        <a:t>Puncte</a:t>
                      </a:r>
                      <a:r>
                        <a:rPr lang="en-US" sz="2000" b="1" kern="1200" dirty="0" smtClean="0"/>
                        <a:t> </a:t>
                      </a:r>
                      <a:r>
                        <a:rPr lang="en-US" sz="2000" b="1" kern="1200" dirty="0" err="1" smtClean="0"/>
                        <a:t>slabe</a:t>
                      </a:r>
                      <a:endParaRPr lang="en-US" sz="2000" b="1" kern="12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400" b="1" kern="1200" dirty="0"/>
                        <a:t> </a:t>
                      </a:r>
                      <a:endParaRPr lang="en-US" sz="1400" b="1" kern="12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700" b="1" kern="1200" dirty="0" smtClean="0"/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000" b="1" kern="1200" dirty="0" err="1" smtClean="0"/>
                        <a:t>Recomand</a:t>
                      </a:r>
                      <a:r>
                        <a:rPr lang="ro-RO" sz="2000" b="1" kern="1200" dirty="0" err="1" smtClean="0"/>
                        <a:t>ări</a:t>
                      </a:r>
                      <a:endParaRPr lang="ro-RO" sz="2000" b="1" kern="1200" dirty="0" smtClean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38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err="1" smtClean="0"/>
                        <a:t>Planificările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calendaristice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sunt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preluate</a:t>
                      </a:r>
                      <a:r>
                        <a:rPr lang="en-US" sz="1600" kern="1200" dirty="0" smtClean="0"/>
                        <a:t> de </a:t>
                      </a:r>
                      <a:r>
                        <a:rPr lang="en-US" sz="1600" kern="1200" dirty="0" err="1" smtClean="0"/>
                        <a:t>pe</a:t>
                      </a:r>
                      <a:r>
                        <a:rPr lang="en-US" sz="1600" kern="1200" dirty="0" smtClean="0"/>
                        <a:t> site-</a:t>
                      </a:r>
                      <a:r>
                        <a:rPr lang="en-US" sz="1600" kern="1200" dirty="0" err="1" smtClean="0"/>
                        <a:t>ul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ministerului</a:t>
                      </a:r>
                      <a:r>
                        <a:rPr lang="en-US" sz="1600" kern="1200" dirty="0" smtClean="0"/>
                        <a:t>, </a:t>
                      </a:r>
                      <a:r>
                        <a:rPr lang="en-US" sz="1600" kern="1200" dirty="0" err="1" smtClean="0"/>
                        <a:t>atât</a:t>
                      </a:r>
                      <a:r>
                        <a:rPr lang="en-US" sz="1600" kern="1200" dirty="0" smtClean="0"/>
                        <a:t> sub aspect formal </a:t>
                      </a:r>
                      <a:r>
                        <a:rPr lang="en-US" sz="1600" kern="1200" dirty="0" err="1" smtClean="0"/>
                        <a:t>cât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și</a:t>
                      </a:r>
                      <a:r>
                        <a:rPr lang="en-US" sz="1600" kern="1200" dirty="0" smtClean="0"/>
                        <a:t> sub </a:t>
                      </a:r>
                      <a:r>
                        <a:rPr lang="en-US" sz="1600" kern="1200" dirty="0" err="1" smtClean="0"/>
                        <a:t>aspectul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conținutului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acestora</a:t>
                      </a:r>
                      <a:endParaRPr lang="ro-RO" sz="1600" kern="1200" dirty="0" smtClean="0"/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o-RO" sz="1600" kern="1200" dirty="0" smtClean="0"/>
                        <a:t>N</a:t>
                      </a:r>
                      <a:r>
                        <a:rPr lang="en-US" sz="1600" kern="1200" dirty="0" smtClean="0"/>
                        <a:t>u </a:t>
                      </a:r>
                      <a:r>
                        <a:rPr lang="en-US" sz="1600" kern="1200" dirty="0" err="1" smtClean="0"/>
                        <a:t>există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deprinderea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sistematică</a:t>
                      </a:r>
                      <a:r>
                        <a:rPr lang="en-US" sz="1600" kern="1200" dirty="0" smtClean="0"/>
                        <a:t> de a </a:t>
                      </a:r>
                      <a:r>
                        <a:rPr lang="en-US" sz="1600" kern="1200" dirty="0" err="1" smtClean="0"/>
                        <a:t>întocmi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proiecte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pe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unități</a:t>
                      </a:r>
                      <a:r>
                        <a:rPr lang="en-US" sz="1600" kern="1200" dirty="0" smtClean="0"/>
                        <a:t> de </a:t>
                      </a:r>
                      <a:r>
                        <a:rPr lang="en-US" sz="1600" kern="1200" dirty="0" err="1" smtClean="0"/>
                        <a:t>învățare</a:t>
                      </a:r>
                      <a:r>
                        <a:rPr lang="en-US" sz="1600" kern="1200" dirty="0" smtClean="0"/>
                        <a:t>, </a:t>
                      </a:r>
                      <a:r>
                        <a:rPr lang="en-US" sz="1600" kern="1200" dirty="0" err="1" smtClean="0"/>
                        <a:t>înaintea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parcurgerii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acestora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ro-RO" sz="1600" kern="1200" dirty="0" smtClean="0"/>
                        <a:t>(Se întocmesc eventual, în bloc, la început de an școlar/semestru)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o-RO" sz="1600" kern="1200" dirty="0" smtClean="0"/>
                        <a:t>Planificări care nu concordă cu programa școlară în vigoare în format depășit de mulți ani 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o-RO" sz="1600" kern="1200" dirty="0" smtClean="0"/>
                        <a:t>P</a:t>
                      </a:r>
                      <a:r>
                        <a:rPr lang="vi-VN" sz="1600" kern="1200" dirty="0" smtClean="0"/>
                        <a:t>rograme</a:t>
                      </a:r>
                      <a:r>
                        <a:rPr lang="ro-RO" sz="1600" kern="1200" baseline="0" dirty="0" smtClean="0"/>
                        <a:t> </a:t>
                      </a:r>
                      <a:r>
                        <a:rPr lang="ro-RO" sz="1600" kern="1200" dirty="0" smtClean="0"/>
                        <a:t>pentru d</a:t>
                      </a:r>
                      <a:r>
                        <a:rPr lang="vi-VN" sz="1600" kern="1200" dirty="0" smtClean="0"/>
                        <a:t>iscipline opţionale </a:t>
                      </a:r>
                      <a:r>
                        <a:rPr lang="ro-RO" sz="1600" kern="1200" dirty="0" smtClean="0"/>
                        <a:t>nediferenţiate pe </a:t>
                      </a:r>
                      <a:r>
                        <a:rPr lang="vi-VN" sz="1600" kern="1200" dirty="0" smtClean="0"/>
                        <a:t>an</a:t>
                      </a:r>
                      <a:r>
                        <a:rPr lang="ro-RO" sz="1600" kern="1200" dirty="0" smtClean="0"/>
                        <a:t>i</a:t>
                      </a:r>
                      <a:r>
                        <a:rPr lang="vi-VN" sz="1600" kern="1200" dirty="0" smtClean="0"/>
                        <a:t> de studiu</a:t>
                      </a:r>
                      <a:r>
                        <a:rPr lang="ro-RO" sz="1600" kern="1200" dirty="0" smtClean="0"/>
                        <a:t>, neactualizate anual.</a:t>
                      </a:r>
                      <a:r>
                        <a:rPr lang="ro-RO" sz="1600" kern="1200" baseline="0" dirty="0" smtClean="0"/>
                        <a:t> Planificări necorelate cu programa avizată care nu se regăsesc în activitatea de la clasă</a:t>
                      </a:r>
                      <a:endParaRPr lang="en-US" sz="1600" kern="120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vi-VN" sz="1600" b="1" kern="1200" dirty="0" smtClean="0"/>
                        <a:t>Personalizarea planificărilor calendaristice şi realizarea sistematică a proiectelor pe unităţi de învăţare</a:t>
                      </a:r>
                      <a:r>
                        <a:rPr lang="ro-RO" sz="1600" b="1" kern="1200" dirty="0" smtClean="0"/>
                        <a:t> </a:t>
                      </a:r>
                      <a:r>
                        <a:rPr lang="vi-VN" sz="1600" b="1" kern="1200" dirty="0" smtClean="0"/>
                        <a:t>în care să se regăsească elemente de </a:t>
                      </a:r>
                      <a:r>
                        <a:rPr lang="ro-RO" sz="1600" b="1" kern="1200" dirty="0" smtClean="0"/>
                        <a:t>adaptare</a:t>
                      </a:r>
                      <a:r>
                        <a:rPr lang="vi-VN" sz="1600" b="1" kern="1200" dirty="0" smtClean="0"/>
                        <a:t> a demersului didactic în funcție de particularitățile colectivului de elevi și</a:t>
                      </a:r>
                      <a:r>
                        <a:rPr lang="ro-RO" sz="1600" b="1" kern="1200" dirty="0" smtClean="0"/>
                        <a:t> de</a:t>
                      </a:r>
                      <a:r>
                        <a:rPr lang="vi-VN" sz="1600" b="1" kern="1200" dirty="0" smtClean="0"/>
                        <a:t> progresul realizat de elevi</a:t>
                      </a:r>
                      <a:endParaRPr lang="ro-RO" sz="1600" b="1" kern="120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600" b="1" kern="1200" dirty="0" smtClean="0"/>
                        <a:t>Respectarea </a:t>
                      </a:r>
                      <a:r>
                        <a:rPr lang="vi-VN" sz="1600" b="1" kern="1200" dirty="0" smtClean="0"/>
                        <a:t>recomandăril</a:t>
                      </a:r>
                      <a:r>
                        <a:rPr lang="ro-RO" sz="1600" b="1" kern="1200" dirty="0" smtClean="0"/>
                        <a:t>or</a:t>
                      </a:r>
                      <a:r>
                        <a:rPr lang="vi-VN" sz="1600" b="1" kern="1200" dirty="0" smtClean="0"/>
                        <a:t> ghidurilor metodologice în vigoare</a:t>
                      </a:r>
                      <a:r>
                        <a:rPr lang="ro-RO" sz="1600" b="1" kern="1200" dirty="0" smtClean="0"/>
                        <a:t> în realizarea proiectelor pe unități de învățare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o-RO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600" b="1" kern="1200" dirty="0" smtClean="0"/>
                        <a:t>Corelarea proiectelor pe unităţi de învăţare</a:t>
                      </a:r>
                      <a:r>
                        <a:rPr lang="ro-RO" sz="1600" b="1" kern="1200" baseline="0" dirty="0" smtClean="0"/>
                        <a:t> cu </a:t>
                      </a:r>
                      <a:r>
                        <a:rPr lang="ro-RO" sz="1600" b="1" kern="1200" dirty="0" smtClean="0"/>
                        <a:t>planificarea</a:t>
                      </a:r>
                      <a:r>
                        <a:rPr lang="ro-RO" sz="1600" b="1" kern="1200" baseline="0" dirty="0" smtClean="0"/>
                        <a:t> </a:t>
                      </a:r>
                      <a:r>
                        <a:rPr lang="ro-RO" sz="1600" b="1" kern="1200" dirty="0" smtClean="0"/>
                        <a:t>calendaristică</a:t>
                      </a:r>
                      <a:r>
                        <a:rPr lang="ro-RO" sz="1600" b="1" kern="1200" baseline="0" dirty="0" smtClean="0"/>
                        <a:t>: c</a:t>
                      </a:r>
                      <a:r>
                        <a:rPr lang="ro-RO" sz="1600" b="1" kern="1200" dirty="0" smtClean="0"/>
                        <a:t>ompetenţe specifice, conţinuturi, buget de timp alocat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600" b="1" kern="1200" dirty="0" smtClean="0"/>
                        <a:t>Actualizarea anuală a programelor pentru disciplinele opţionale şi avizarea acestora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Rectangle 5"/>
          <p:cNvSpPr txBox="1">
            <a:spLocks noGrp="1" noChangeArrowheads="1"/>
          </p:cNvSpPr>
          <p:nvPr/>
        </p:nvSpPr>
        <p:spPr>
          <a:xfrm>
            <a:off x="8153400" y="642144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64F4B9A-681F-4DA5-9A1F-89433516BAD8}" type="slidenum">
              <a:rPr lang="ro-RO" sz="1000" b="1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ro-RO" sz="1000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2776"/>
            <a:ext cx="785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66892" y="6364560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152400"/>
            <a:ext cx="8936850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altLang="ro-RO" sz="2400" b="1" smtClean="0">
                <a:solidFill>
                  <a:schemeClr val="accent2"/>
                </a:solidFill>
                <a:latin typeface="Tahoma" pitchFamily="34" charset="0"/>
              </a:rPr>
              <a:t>7. </a:t>
            </a:r>
            <a:r>
              <a:rPr lang="ro-RO" sz="2400" b="1" smtClean="0">
                <a:solidFill>
                  <a:schemeClr val="accent2"/>
                </a:solidFill>
                <a:latin typeface="Tahoma" pitchFamily="34" charset="0"/>
              </a:rPr>
              <a:t>Concluzii ale inspecțiilor  realizate de echipe ale MECȘ</a:t>
            </a:r>
            <a:endParaRPr lang="en-US" altLang="ro-RO" sz="24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08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991683"/>
              </p:ext>
            </p:extLst>
          </p:nvPr>
        </p:nvGraphicFramePr>
        <p:xfrm>
          <a:off x="251520" y="276945"/>
          <a:ext cx="8640960" cy="65074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392488"/>
                <a:gridCol w="4248472"/>
              </a:tblGrid>
              <a:tr h="3643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800" kern="1200" dirty="0" smtClean="0">
                          <a:solidFill>
                            <a:schemeClr val="tx1"/>
                          </a:solidFill>
                        </a:rPr>
                        <a:t>1. Activități de asistență la lecție/lecții, analiză, autoevaluare, evaluare și consiliere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 MT"/>
                        <a:ea typeface="Calibri"/>
                        <a:cs typeface="Arial MT"/>
                      </a:endParaRPr>
                    </a:p>
                  </a:txBody>
                  <a:tcPr marL="53745" marR="53745" marT="0" marB="0"/>
                </a:tc>
              </a:tr>
              <a:tr h="366280">
                <a:tc gridSpan="2">
                  <a:txBody>
                    <a:bodyPr/>
                    <a:lstStyle/>
                    <a:p>
                      <a:pPr marL="457200" lvl="1" indent="0" algn="ctr">
                        <a:spcAft>
                          <a:spcPts val="0"/>
                        </a:spcAft>
                        <a:buSzPts val="900"/>
                        <a:buFont typeface="+mj-lt"/>
                        <a:buNone/>
                      </a:pPr>
                      <a:r>
                        <a:rPr lang="ro-RO" sz="1800" kern="1200" dirty="0"/>
                        <a:t>Desfășurarea activității </a:t>
                      </a:r>
                      <a:r>
                        <a:rPr lang="ro-RO" sz="1800" kern="1200" dirty="0" smtClean="0"/>
                        <a:t>didactice</a:t>
                      </a:r>
                      <a:endParaRPr lang="en-US" sz="1800" kern="12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700" kern="1200" dirty="0"/>
                        <a:t> </a:t>
                      </a:r>
                      <a:endParaRPr lang="en-US" sz="700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3745" marR="53745" marT="0" marB="0"/>
                </a:tc>
              </a:tr>
              <a:tr h="366504">
                <a:tc>
                  <a:txBody>
                    <a:bodyPr/>
                    <a:lstStyle/>
                    <a:p>
                      <a:pPr marL="457200" lvl="1" indent="0" algn="ctr">
                        <a:spcAft>
                          <a:spcPts val="0"/>
                        </a:spcAft>
                        <a:buSzPts val="900"/>
                        <a:buFont typeface="+mj-lt"/>
                        <a:buNone/>
                      </a:pPr>
                      <a:r>
                        <a:rPr lang="en-US" sz="2400" kern="1200" dirty="0" err="1" smtClean="0"/>
                        <a:t>Puncte</a:t>
                      </a:r>
                      <a:r>
                        <a:rPr lang="en-US" sz="2400" kern="1200" dirty="0" smtClean="0"/>
                        <a:t> </a:t>
                      </a:r>
                      <a:r>
                        <a:rPr lang="en-US" sz="2400" kern="1200" dirty="0" err="1" smtClean="0"/>
                        <a:t>slabe</a:t>
                      </a:r>
                      <a:endParaRPr lang="en-US" sz="2400" kern="12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800" kern="1200" dirty="0"/>
                        <a:t> </a:t>
                      </a:r>
                      <a:endParaRPr lang="en-US" sz="8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400" kern="1200" dirty="0" err="1" smtClean="0"/>
                        <a:t>Recomand</a:t>
                      </a:r>
                      <a:r>
                        <a:rPr lang="ro-RO" sz="2400" kern="1200" dirty="0" err="1" smtClean="0"/>
                        <a:t>ări</a:t>
                      </a:r>
                      <a:endParaRPr lang="ro-RO" sz="2400" b="1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464"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o-RO" sz="14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o-RO" sz="1600" b="1" kern="1200" dirty="0" smtClean="0"/>
                        <a:t>Lipsa </a:t>
                      </a:r>
                      <a:r>
                        <a:rPr lang="vi-VN" sz="1600" b="1" kern="1200" dirty="0" smtClean="0"/>
                        <a:t>obiective</a:t>
                      </a:r>
                      <a:r>
                        <a:rPr lang="ro-RO" sz="1600" b="1" kern="1200" dirty="0" smtClean="0"/>
                        <a:t>lor</a:t>
                      </a:r>
                      <a:r>
                        <a:rPr lang="vi-VN" sz="1600" b="1" kern="1200" dirty="0" smtClean="0"/>
                        <a:t> operaţionale, clar formulate şi comunicate elevilor</a:t>
                      </a:r>
                      <a:r>
                        <a:rPr lang="ro-RO" sz="1600" b="1" kern="1200" baseline="0" dirty="0" smtClean="0"/>
                        <a:t> la lecție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600" b="1" kern="1200" baseline="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vi-VN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o-RO" sz="1600" b="1" kern="1200" dirty="0" smtClean="0"/>
                        <a:t>Abateri semnificative de la planificare, număr considerabil de teme din planificare neparcurse la clasă și o serie de deficiențe de natură științifică și metodică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600" b="1" kern="1200" dirty="0" smtClean="0"/>
                        <a:t>Strategiile didactice au dominant caracter tradiţional</a:t>
                      </a:r>
                      <a:endParaRPr lang="ro-RO" sz="1600" b="1" kern="120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600" b="1" kern="120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600" b="1" kern="1200" baseline="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600" b="1" kern="1200" dirty="0" smtClean="0"/>
                        <a:t>Forme de organizare a activităţii </a:t>
                      </a:r>
                      <a:r>
                        <a:rPr lang="ro-RO" sz="1600" b="1" kern="1200" dirty="0" smtClean="0"/>
                        <a:t>limitate: </a:t>
                      </a:r>
                      <a:r>
                        <a:rPr lang="vi-VN" sz="1600" b="1" kern="1200" dirty="0" smtClean="0"/>
                        <a:t>frontală </a:t>
                      </a:r>
                      <a:r>
                        <a:rPr lang="ro-RO" sz="1600" b="1" kern="1200" dirty="0" smtClean="0"/>
                        <a:t>ș</a:t>
                      </a:r>
                      <a:r>
                        <a:rPr lang="vi-VN" sz="1600" b="1" kern="1200" dirty="0" smtClean="0"/>
                        <a:t>i</a:t>
                      </a:r>
                      <a:r>
                        <a:rPr lang="ro-RO" sz="1600" b="1" kern="1200" dirty="0" smtClean="0"/>
                        <a:t>/</a:t>
                      </a:r>
                      <a:r>
                        <a:rPr lang="vi-VN" sz="1600" b="1" kern="1200" dirty="0" smtClean="0"/>
                        <a:t> individuală</a:t>
                      </a:r>
                      <a:endParaRPr lang="ro-RO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o-RO" sz="14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o-RO" sz="14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o-RO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vi-VN" sz="1600" b="1" kern="1200" dirty="0" smtClean="0"/>
                        <a:t>Structurarea corespunzătoare a lecţiilor </a:t>
                      </a:r>
                      <a:r>
                        <a:rPr lang="ro-RO" sz="1600" b="1" kern="1200" dirty="0" smtClean="0"/>
                        <a:t>în corelare cu tipologia acestora 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vi-VN" sz="1600" b="1" kern="1200" dirty="0" smtClean="0"/>
                        <a:t>Formularea  şi comunicarea </a:t>
                      </a:r>
                      <a:r>
                        <a:rPr lang="ro-RO" sz="1600" b="1" kern="1200" dirty="0" smtClean="0"/>
                        <a:t>la </a:t>
                      </a:r>
                      <a:r>
                        <a:rPr lang="vi-VN" sz="1600" b="1" kern="1200" dirty="0" smtClean="0"/>
                        <a:t>elevi a obiectivelor operaţionale ale lecţiei în corelare cu </a:t>
                      </a:r>
                      <a:r>
                        <a:rPr lang="ro-RO" sz="1600" b="1" kern="1200" dirty="0" smtClean="0"/>
                        <a:t>planificarea calendaristică </a:t>
                      </a:r>
                      <a:r>
                        <a:rPr lang="vi-VN" sz="1600" b="1" kern="1200" dirty="0" smtClean="0"/>
                        <a:t>tipologia </a:t>
                      </a:r>
                      <a:r>
                        <a:rPr lang="ro-RO" sz="1600" b="1" kern="1200" dirty="0" err="1" smtClean="0"/>
                        <a:t>lecţiei</a:t>
                      </a:r>
                      <a:endParaRPr lang="ro-RO" sz="1600" b="1" kern="120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vi-VN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600" b="1" kern="1200" dirty="0" smtClean="0"/>
                        <a:t>Respectarea planificării calendaristice şi p</a:t>
                      </a:r>
                      <a:r>
                        <a:rPr lang="vi-VN" sz="1600" b="1" kern="1200" dirty="0" smtClean="0"/>
                        <a:t>arcurgerea ritmică </a:t>
                      </a:r>
                      <a:r>
                        <a:rPr lang="ro-RO" sz="1600" b="1" kern="1200" dirty="0" smtClean="0"/>
                        <a:t>şi integrală programei </a:t>
                      </a:r>
                      <a:r>
                        <a:rPr lang="ro-RO" sz="1600" b="1" kern="1200" dirty="0" err="1" smtClean="0"/>
                        <a:t>şcolare</a:t>
                      </a:r>
                      <a:endParaRPr lang="ro-RO" sz="1600" b="1" kern="120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600" b="1" kern="1200" dirty="0" smtClean="0"/>
                        <a:t>Îmbinarea strategiilor didactice moderne cu cele tradiţionale</a:t>
                      </a:r>
                      <a:r>
                        <a:rPr lang="ro-RO" sz="1600" b="1" kern="1200" baseline="0" dirty="0" smtClean="0"/>
                        <a:t> în scenariul lecției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vi-VN" sz="1600" b="1" kern="1200" dirty="0" smtClean="0"/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vi-VN" sz="1600" b="1" kern="1200" dirty="0" smtClean="0"/>
                        <a:t>Îmbinarea </a:t>
                      </a:r>
                      <a:r>
                        <a:rPr lang="ro-RO" sz="1600" b="1" kern="1200" dirty="0" smtClean="0"/>
                        <a:t>tuturor </a:t>
                      </a:r>
                      <a:r>
                        <a:rPr lang="vi-VN" sz="1600" b="1" kern="1200" dirty="0" smtClean="0"/>
                        <a:t>formelor de organizare şi deăşurare a activităţii: </a:t>
                      </a:r>
                      <a:r>
                        <a:rPr lang="ro-RO" sz="1600" b="1" kern="1200" dirty="0" smtClean="0"/>
                        <a:t>frontală, </a:t>
                      </a:r>
                      <a:r>
                        <a:rPr lang="vi-VN" sz="1600" b="1" kern="1200" dirty="0" smtClean="0"/>
                        <a:t>individuală şi pe grupe</a:t>
                      </a:r>
                      <a:endParaRPr lang="ro-RO" sz="1600" b="1" kern="120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 txBox="1">
            <a:spLocks noGrp="1" noChangeArrowheads="1"/>
          </p:cNvSpPr>
          <p:nvPr/>
        </p:nvSpPr>
        <p:spPr>
          <a:xfrm>
            <a:off x="8153400" y="642144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64F4B9A-681F-4DA5-9A1F-89433516BAD8}" type="slidenum">
              <a:rPr lang="ro-RO" sz="1000" b="1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ro-RO" sz="1000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2776"/>
            <a:ext cx="785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886700" y="6409527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152400"/>
            <a:ext cx="8936850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altLang="ro-RO" sz="2400" b="1" smtClean="0">
                <a:solidFill>
                  <a:schemeClr val="accent2"/>
                </a:solidFill>
                <a:latin typeface="Tahoma" pitchFamily="34" charset="0"/>
              </a:rPr>
              <a:t>7. </a:t>
            </a:r>
            <a:r>
              <a:rPr lang="ro-RO" sz="2400" b="1" smtClean="0">
                <a:solidFill>
                  <a:schemeClr val="accent2"/>
                </a:solidFill>
                <a:latin typeface="Tahoma" pitchFamily="34" charset="0"/>
              </a:rPr>
              <a:t>Concluzii ale inspecțiilor  realizate de echipe ale MECȘ</a:t>
            </a:r>
            <a:endParaRPr lang="en-US" altLang="ro-RO" sz="24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6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047151"/>
              </p:ext>
            </p:extLst>
          </p:nvPr>
        </p:nvGraphicFramePr>
        <p:xfrm>
          <a:off x="274440" y="860776"/>
          <a:ext cx="8640960" cy="557845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099514"/>
                <a:gridCol w="3541446"/>
              </a:tblGrid>
              <a:tr h="30541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1. Activități de asistență la lecție/lecții, analiză, autoevaluare, evaluare și consiliere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 MT"/>
                        <a:ea typeface="Calibri"/>
                        <a:cs typeface="Arial MT"/>
                      </a:endParaRPr>
                    </a:p>
                  </a:txBody>
                  <a:tcPr marL="53745" marR="53745" marT="0" marB="0"/>
                </a:tc>
              </a:tr>
              <a:tr h="30703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457200" lvl="1" indent="0" algn="ctr">
                        <a:spcAft>
                          <a:spcPts val="0"/>
                        </a:spcAft>
                        <a:buSzPts val="900"/>
                        <a:buFont typeface="+mj-lt"/>
                        <a:buNone/>
                      </a:pP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Desfășurarea activității </a:t>
                      </a: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didactice</a:t>
                      </a:r>
                      <a:endParaRPr lang="en-US" sz="18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7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7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3745" marR="53745" marT="0" marB="0"/>
                </a:tc>
              </a:tr>
              <a:tr h="3932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457200" lvl="1" indent="0" algn="ctr">
                        <a:spcAft>
                          <a:spcPts val="0"/>
                        </a:spcAft>
                        <a:buSzPts val="900"/>
                        <a:buFont typeface="+mj-lt"/>
                        <a:buNone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</a:rPr>
                        <a:t>Puncte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</a:rPr>
                        <a:t>slabe</a:t>
                      </a:r>
                      <a:endParaRPr lang="en-US" sz="20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7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7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</a:rPr>
                        <a:t>Recomand</a:t>
                      </a:r>
                      <a:r>
                        <a:rPr lang="ro-RO" sz="2000" b="1" kern="1200" dirty="0" err="1" smtClean="0">
                          <a:solidFill>
                            <a:schemeClr val="tx1"/>
                          </a:solidFill>
                        </a:rPr>
                        <a:t>ări</a:t>
                      </a:r>
                      <a:endParaRPr lang="ro-RO" sz="2000" b="1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400" b="1" kern="1200" dirty="0" smtClean="0">
                          <a:solidFill>
                            <a:schemeClr val="tx1"/>
                          </a:solidFill>
                        </a:rPr>
                        <a:t>Elevii nu sunt urmăriţi sistematic în cursul activităţilor practice pe calculator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400" b="1" kern="1200" dirty="0" smtClean="0">
                          <a:solidFill>
                            <a:schemeClr val="tx1"/>
                          </a:solidFill>
                        </a:rPr>
                        <a:t>Sarcinile din fişele de lucru administrate elevilor, nu sunt complet formulate şi </a:t>
                      </a:r>
                      <a:r>
                        <a:rPr lang="ro-RO" sz="1400" b="1" kern="1200" dirty="0" smtClean="0">
                          <a:solidFill>
                            <a:schemeClr val="tx1"/>
                          </a:solidFill>
                        </a:rPr>
                        <a:t>nu sunt </a:t>
                      </a:r>
                      <a:r>
                        <a:rPr lang="ro-RO" sz="1400" b="1" kern="1200" dirty="0" err="1" smtClean="0">
                          <a:solidFill>
                            <a:schemeClr val="tx1"/>
                          </a:solidFill>
                        </a:rPr>
                        <a:t>diferenţiate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400" b="1" kern="1200" dirty="0" smtClean="0">
                          <a:solidFill>
                            <a:schemeClr val="tx1"/>
                          </a:solidFill>
                        </a:rPr>
                        <a:t>Notarea elevilor nu este realizată ritmic de către toţi  profesorii inspectaţi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400" b="1" kern="1200" dirty="0" smtClean="0">
                          <a:solidFill>
                            <a:schemeClr val="tx1"/>
                          </a:solidFill>
                        </a:rPr>
                        <a:t>Nu se justifică în faţa elevilor notele acordate</a:t>
                      </a:r>
                      <a:r>
                        <a:rPr lang="ro-RO" sz="1400" b="1" kern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o-RO" sz="1400" b="1" kern="1200" dirty="0" err="1" smtClean="0">
                          <a:solidFill>
                            <a:schemeClr val="tx1"/>
                          </a:solidFill>
                        </a:rPr>
                        <a:t>şi</a:t>
                      </a:r>
                      <a:r>
                        <a:rPr lang="ro-RO" sz="1400" b="1" kern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vi-VN" sz="1400" b="1" kern="1200" dirty="0" smtClean="0">
                          <a:solidFill>
                            <a:schemeClr val="tx1"/>
                          </a:solidFill>
                        </a:rPr>
                        <a:t>se comunică telegrafic notele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400" b="1" kern="1200" dirty="0" smtClean="0">
                          <a:solidFill>
                            <a:schemeClr val="tx1"/>
                          </a:solidFill>
                        </a:rPr>
                        <a:t>Finalul lecţiei nu este marcat de o concluzie a profesorului asupra activităţii desfăşurate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o-RO" sz="1400" b="1" kern="1200" dirty="0" smtClean="0">
                          <a:solidFill>
                            <a:schemeClr val="tx1"/>
                          </a:solidFill>
                        </a:rPr>
                        <a:t>Realizarea unor </a:t>
                      </a:r>
                      <a:r>
                        <a:rPr lang="ro-RO" sz="1400" b="1" kern="1200" dirty="0" err="1" smtClean="0">
                          <a:solidFill>
                            <a:schemeClr val="tx1"/>
                          </a:solidFill>
                        </a:rPr>
                        <a:t>lecţii</a:t>
                      </a:r>
                      <a:r>
                        <a:rPr lang="ro-RO" sz="1400" b="1" kern="1200" dirty="0" smtClean="0">
                          <a:solidFill>
                            <a:schemeClr val="tx1"/>
                          </a:solidFill>
                        </a:rPr>
                        <a:t> monotone  fără o minimă antrenare a elevilor în </a:t>
                      </a:r>
                      <a:r>
                        <a:rPr lang="ro-RO" sz="1400" b="1" kern="1200" dirty="0" err="1" smtClean="0">
                          <a:solidFill>
                            <a:schemeClr val="tx1"/>
                          </a:solidFill>
                        </a:rPr>
                        <a:t>secvenţele</a:t>
                      </a:r>
                      <a:r>
                        <a:rPr lang="ro-RO" sz="1400" b="1" kern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o-RO" sz="1400" b="1" kern="1200" dirty="0" err="1" smtClean="0">
                          <a:solidFill>
                            <a:schemeClr val="tx1"/>
                          </a:solidFill>
                        </a:rPr>
                        <a:t>lecţiei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400" b="1" kern="1200" dirty="0" smtClean="0">
                          <a:solidFill>
                            <a:schemeClr val="tx1"/>
                          </a:solidFill>
                        </a:rPr>
                        <a:t>Formularea completă a sarcinii de lucru (calitativ</a:t>
                      </a:r>
                      <a:r>
                        <a:rPr lang="ro-RO" sz="1400" b="1" kern="1200" baseline="0" dirty="0" smtClean="0">
                          <a:solidFill>
                            <a:schemeClr val="tx1"/>
                          </a:solidFill>
                        </a:rPr>
                        <a:t> și cantitativ)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</a:rPr>
                        <a:t>Organizarea diferenţiată a activităţilor aplicative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vi-VN" sz="1400" b="1" kern="1200" dirty="0" smtClean="0">
                          <a:solidFill>
                            <a:schemeClr val="tx1"/>
                          </a:solidFill>
                        </a:rPr>
                        <a:t>Notarea ritmică a elevilor însoţită de argumentarea notelor acordate elevilor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400" b="1" kern="1200" dirty="0" smtClean="0">
                          <a:solidFill>
                            <a:schemeClr val="tx1"/>
                          </a:solidFill>
                        </a:rPr>
                        <a:t>Furnizarea</a:t>
                      </a:r>
                      <a:r>
                        <a:rPr lang="ro-RO" sz="1400" b="1" kern="1200" baseline="0" dirty="0" smtClean="0">
                          <a:solidFill>
                            <a:schemeClr val="tx1"/>
                          </a:solidFill>
                        </a:rPr>
                        <a:t> sistematică de </a:t>
                      </a:r>
                      <a:r>
                        <a:rPr lang="ro-RO" sz="1400" b="1" kern="1200" baseline="0" dirty="0" err="1" smtClean="0">
                          <a:solidFill>
                            <a:schemeClr val="tx1"/>
                          </a:solidFill>
                        </a:rPr>
                        <a:t>feed</a:t>
                      </a:r>
                      <a:r>
                        <a:rPr lang="ro-RO" sz="1400" b="1" kern="1200" baseline="0" dirty="0" smtClean="0">
                          <a:solidFill>
                            <a:schemeClr val="tx1"/>
                          </a:solidFill>
                        </a:rPr>
                        <a:t>-back la activitățile susținute de elevi și stimularea acestora de a comunica în echipă și cu profesorul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o-RO" sz="1400" b="1" kern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o-RO" sz="1400" b="1" kern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400" b="1" kern="1200" baseline="0" dirty="0" smtClean="0">
                          <a:solidFill>
                            <a:schemeClr val="tx1"/>
                          </a:solidFill>
                        </a:rPr>
                        <a:t>Creșterea gradului de atractivitate a lecțiilor printr-o îmbinare creativă a strategiilor didactice activ-participative</a:t>
                      </a: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vi-VN" sz="1400" b="1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 txBox="1">
            <a:spLocks noGrp="1" noChangeArrowheads="1"/>
          </p:cNvSpPr>
          <p:nvPr/>
        </p:nvSpPr>
        <p:spPr>
          <a:xfrm>
            <a:off x="8153400" y="642144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64F4B9A-681F-4DA5-9A1F-89433516BAD8}" type="slidenum">
              <a:rPr lang="ro-RO" sz="1000" b="1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ro-RO" sz="1000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2776"/>
            <a:ext cx="785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66892" y="6436568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152400"/>
            <a:ext cx="8936850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altLang="ro-RO" sz="2400" b="1" smtClean="0">
                <a:solidFill>
                  <a:schemeClr val="accent2"/>
                </a:solidFill>
                <a:latin typeface="Tahoma" pitchFamily="34" charset="0"/>
              </a:rPr>
              <a:t>7. </a:t>
            </a:r>
            <a:r>
              <a:rPr lang="ro-RO" sz="2400" b="1" smtClean="0">
                <a:solidFill>
                  <a:schemeClr val="accent2"/>
                </a:solidFill>
                <a:latin typeface="Tahoma" pitchFamily="34" charset="0"/>
              </a:rPr>
              <a:t>Concluzii ale inspecțiilor  realizate de echipe ale MECȘ</a:t>
            </a:r>
            <a:endParaRPr lang="en-US" altLang="ro-RO" sz="24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Grp="1" noChangeArrowheads="1"/>
          </p:cNvSpPr>
          <p:nvPr/>
        </p:nvSpPr>
        <p:spPr>
          <a:xfrm>
            <a:off x="8153400" y="642144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64F4B9A-681F-4DA5-9A1F-89433516BAD8}" type="slidenum">
              <a:rPr lang="ro-RO" sz="1000" b="1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ro-RO" sz="1000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2776"/>
            <a:ext cx="785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99874" y="6436568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152400"/>
            <a:ext cx="8936850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altLang="ro-RO" sz="2400" b="1" smtClean="0">
                <a:solidFill>
                  <a:schemeClr val="accent2"/>
                </a:solidFill>
                <a:latin typeface="Tahoma" pitchFamily="34" charset="0"/>
              </a:rPr>
              <a:t>7. </a:t>
            </a:r>
            <a:r>
              <a:rPr lang="ro-RO" sz="2400" b="1" smtClean="0">
                <a:solidFill>
                  <a:schemeClr val="accent2"/>
                </a:solidFill>
                <a:latin typeface="Tahoma" pitchFamily="34" charset="0"/>
              </a:rPr>
              <a:t>Concluzii ale inspecțiilor  realizate de echipe ale MECȘ</a:t>
            </a:r>
            <a:endParaRPr lang="en-US" altLang="ro-RO" sz="24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305944"/>
              </p:ext>
            </p:extLst>
          </p:nvPr>
        </p:nvGraphicFramePr>
        <p:xfrm>
          <a:off x="609600" y="1184488"/>
          <a:ext cx="8064896" cy="52120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032448"/>
                <a:gridCol w="4032448"/>
              </a:tblGrid>
              <a:tr h="64807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="1" kern="12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o-RO" sz="1800" b="1" kern="1200" noProof="0" dirty="0" smtClean="0">
                          <a:solidFill>
                            <a:schemeClr val="tx1"/>
                          </a:solidFill>
                        </a:rPr>
                        <a:t>1. Activități de asistență la lecție/lecții, analiză, autoevaluare, evaluare și consiliere</a:t>
                      </a:r>
                      <a:endParaRPr lang="en-US" sz="1800" b="1" kern="12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="1" kern="1200" noProof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3745" marR="53745" marT="0" marB="0"/>
                </a:tc>
              </a:tr>
              <a:tr h="3600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o-RO" sz="1800" b="1" kern="1200" noProof="0" dirty="0" smtClean="0">
                          <a:solidFill>
                            <a:schemeClr val="tx1"/>
                          </a:solidFill>
                        </a:rPr>
                        <a:t>Atitudinea elevilor față de învățare: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="1" kern="1200" noProof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40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lvl="1" indent="0" algn="ctr" defTabSz="914400" rtl="0" eaLnBrk="1" latinLnBrk="0" hangingPunct="1">
                        <a:spcAft>
                          <a:spcPts val="0"/>
                        </a:spcAft>
                        <a:buSzPts val="900"/>
                        <a:buFont typeface="Arial" pitchFamily="34" charset="0"/>
                        <a:buNone/>
                      </a:pP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</a:rPr>
                        <a:t>Puncte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</a:rPr>
                        <a:t>slabe</a:t>
                      </a:r>
                      <a:endParaRPr lang="en-US" sz="18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</a:rPr>
                        <a:t>Recomand</a:t>
                      </a:r>
                      <a:r>
                        <a:rPr lang="ro-RO" sz="1800" b="1" kern="1200" dirty="0" err="1" smtClean="0">
                          <a:solidFill>
                            <a:schemeClr val="tx1"/>
                          </a:solidFill>
                        </a:rPr>
                        <a:t>ări</a:t>
                      </a:r>
                      <a:endParaRPr lang="ro-RO" sz="1800" b="1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285750" lvl="1" indent="-285750" algn="just" defTabSz="914400" rtl="0" eaLnBrk="1" latinLnBrk="0" hangingPunct="1">
                        <a:spcAft>
                          <a:spcPts val="0"/>
                        </a:spcAft>
                        <a:buSzPts val="900"/>
                        <a:buFont typeface="Wingdings" panose="05000000000000000000" pitchFamily="2" charset="2"/>
                        <a:buChar char="ü"/>
                      </a:pPr>
                      <a:r>
                        <a:rPr lang="ro-RO" sz="1600" b="1" kern="12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</a:rPr>
                        <a:t>ompetenţe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</a:rPr>
                        <a:t>modeste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</a:rPr>
                        <a:t>  de </a:t>
                      </a: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</a:rPr>
                        <a:t>comunicare</a:t>
                      </a:r>
                      <a:r>
                        <a:rPr lang="ro-RO" sz="1600" b="1" kern="1200" dirty="0" smtClean="0">
                          <a:solidFill>
                            <a:schemeClr val="tx1"/>
                          </a:solidFill>
                        </a:rPr>
                        <a:t>, mai ales la clasele terminale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lvl="1" indent="-285750" algn="just" defTabSz="914400" rtl="0" eaLnBrk="1" latinLnBrk="0" hangingPunct="1">
                        <a:spcAft>
                          <a:spcPts val="0"/>
                        </a:spcAft>
                        <a:buSzPts val="900"/>
                        <a:buFont typeface="Wingdings" panose="05000000000000000000" pitchFamily="2" charset="2"/>
                        <a:buNone/>
                      </a:pPr>
                      <a:endParaRPr lang="ro-RO" sz="16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lvl="1" indent="-285750" algn="just" defTabSz="914400" rtl="0" eaLnBrk="1" latinLnBrk="0" hangingPunct="1">
                        <a:spcAft>
                          <a:spcPts val="0"/>
                        </a:spcAft>
                        <a:buSzPts val="900"/>
                        <a:buFont typeface="Wingdings" panose="05000000000000000000" pitchFamily="2" charset="2"/>
                        <a:buChar char="ü"/>
                      </a:pPr>
                      <a:r>
                        <a:rPr lang="ro-RO" sz="1600" b="1" kern="1200" dirty="0" smtClean="0">
                          <a:solidFill>
                            <a:schemeClr val="tx1"/>
                          </a:solidFill>
                        </a:rPr>
                        <a:t>Atitudine pasivă, simpli executanţi 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lvl="1" indent="-285750" algn="just" defTabSz="914400" rtl="0" eaLnBrk="1" latinLnBrk="0" hangingPunct="1">
                        <a:spcAft>
                          <a:spcPts val="0"/>
                        </a:spcAft>
                        <a:buSzPts val="900"/>
                        <a:buFont typeface="Wingdings" panose="05000000000000000000" pitchFamily="2" charset="2"/>
                        <a:buNone/>
                      </a:pPr>
                      <a:endParaRPr lang="ro-RO" sz="16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lvl="1" indent="-285750" algn="just" defTabSz="914400" rtl="0" eaLnBrk="1" latinLnBrk="0" hangingPunct="1">
                        <a:spcAft>
                          <a:spcPts val="0"/>
                        </a:spcAft>
                        <a:buSzPts val="900"/>
                        <a:buFont typeface="Wingdings" panose="05000000000000000000" pitchFamily="2" charset="2"/>
                        <a:buChar char="ü"/>
                      </a:pPr>
                      <a:r>
                        <a:rPr lang="ro-RO" sz="1600" b="1" kern="1200" dirty="0" smtClean="0">
                          <a:solidFill>
                            <a:schemeClr val="tx1"/>
                          </a:solidFill>
                        </a:rPr>
                        <a:t>Lipsa de informare a elevilor privind  metodologiile (atestat, bac) şi activităţilor de performanţă (olimpiade, concursuri)</a:t>
                      </a:r>
                      <a:endParaRPr lang="en-US" sz="16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en-US" sz="16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171450" indent="-171450" algn="just" defTabSz="914400" rtl="0" eaLnBrk="1" latinLnBrk="0" hangingPunct="1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600" b="1" kern="1200" dirty="0" smtClean="0">
                          <a:solidFill>
                            <a:schemeClr val="tx1"/>
                          </a:solidFill>
                        </a:rPr>
                        <a:t>Stimularea elevilor să comunice în  vederea dezvoltării competenţelor de comunicare în general şi în limbaj specific în mod special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 defTabSz="914400" rtl="0" eaLnBrk="1" latinLnBrk="0" hangingPunct="1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4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 defTabSz="914400" rtl="0" eaLnBrk="1" latinLnBrk="0" hangingPunct="1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vi-VN" sz="1600" b="1" kern="1200" dirty="0" smtClean="0">
                          <a:solidFill>
                            <a:schemeClr val="tx1"/>
                          </a:solidFill>
                        </a:rPr>
                        <a:t>Motivarea elevilor pentru performanţă, prin aplicaţii  diferenţiate.  Stimularea elevilor capabili de performanţă să lucreze suplimentar şi crearea situaţiilor de învăţare inedite care să permită afirmarea şi dezvoltarea  acestora. 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 defTabSz="914400" rtl="0" eaLnBrk="1" latinLnBrk="0" hangingPunct="1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10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 defTabSz="914400" rtl="0" eaLnBrk="1" latinLnBrk="0" hangingPunct="1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600" b="1" kern="1200" dirty="0" smtClean="0">
                          <a:solidFill>
                            <a:schemeClr val="tx1"/>
                          </a:solidFill>
                        </a:rPr>
                        <a:t>Utilizarea </a:t>
                      </a:r>
                      <a:r>
                        <a:rPr lang="ro-RO" sz="1600" b="1" kern="1200" dirty="0">
                          <a:solidFill>
                            <a:schemeClr val="tx1"/>
                          </a:solidFill>
                        </a:rPr>
                        <a:t>bugetului de timp al lecţiei în favoarea </a:t>
                      </a:r>
                      <a:r>
                        <a:rPr lang="ro-RO" sz="1600" b="1" kern="1200" dirty="0" smtClean="0">
                          <a:solidFill>
                            <a:schemeClr val="tx1"/>
                          </a:solidFill>
                        </a:rPr>
                        <a:t>tuturor elevilor.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8385" marR="483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251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Grp="1" noChangeArrowheads="1"/>
          </p:cNvSpPr>
          <p:nvPr/>
        </p:nvSpPr>
        <p:spPr>
          <a:xfrm>
            <a:off x="8153400" y="642144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64F4B9A-681F-4DA5-9A1F-89433516BAD8}" type="slidenum">
              <a:rPr lang="ro-RO" sz="1000" b="1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ro-RO" sz="1000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2776"/>
            <a:ext cx="785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66892" y="6277429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152400"/>
            <a:ext cx="8936850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altLang="ro-RO" sz="2400" b="1" smtClean="0">
                <a:solidFill>
                  <a:schemeClr val="accent2"/>
                </a:solidFill>
                <a:latin typeface="Tahoma" pitchFamily="34" charset="0"/>
              </a:rPr>
              <a:t>7. </a:t>
            </a:r>
            <a:r>
              <a:rPr lang="ro-RO" sz="2400" b="1" smtClean="0">
                <a:solidFill>
                  <a:schemeClr val="accent2"/>
                </a:solidFill>
                <a:latin typeface="Tahoma" pitchFamily="34" charset="0"/>
              </a:rPr>
              <a:t>Concluzii ale inspecțiilor  realizate de echipe ale MECȘ</a:t>
            </a:r>
            <a:endParaRPr lang="en-US" altLang="ro-RO" sz="24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989518"/>
              </p:ext>
            </p:extLst>
          </p:nvPr>
        </p:nvGraphicFramePr>
        <p:xfrm>
          <a:off x="251520" y="1404756"/>
          <a:ext cx="8663880" cy="4815840"/>
        </p:xfrm>
        <a:graphic>
          <a:graphicData uri="http://schemas.openxmlformats.org/drawingml/2006/table">
            <a:tbl>
              <a:tblPr firstRow="1" firstCol="1" bandRow="1" bandCol="1">
                <a:tableStyleId>{912C8C85-51F0-491E-9774-3900AFEF0FD7}</a:tableStyleId>
              </a:tblPr>
              <a:tblGrid>
                <a:gridCol w="4409577"/>
                <a:gridCol w="4254303"/>
              </a:tblGrid>
              <a:tr h="104829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o-RO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o-RO" sz="2000" b="1" kern="1200" noProof="0" dirty="0" smtClean="0">
                          <a:solidFill>
                            <a:schemeClr val="tx1"/>
                          </a:solidFill>
                        </a:rPr>
                        <a:t>2. Activități de analiză a documentelor catedrei și consilierea membrilor catedrei</a:t>
                      </a:r>
                      <a:endParaRPr lang="en-US" sz="2000" b="1" kern="12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marL="457200" lvl="1" indent="0" algn="ctr">
                        <a:spcAft>
                          <a:spcPts val="0"/>
                        </a:spcAft>
                        <a:buSzPts val="900"/>
                        <a:buFont typeface="+mj-lt"/>
                        <a:buNone/>
                      </a:pPr>
                      <a:endParaRPr lang="ro-RO" sz="7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57200" lvl="1" indent="0" algn="ctr">
                        <a:spcAft>
                          <a:spcPts val="0"/>
                        </a:spcAft>
                        <a:buSzPts val="900"/>
                        <a:buFont typeface="+mj-lt"/>
                        <a:buNone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</a:rPr>
                        <a:t>Puncte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</a:rPr>
                        <a:t>slabe</a:t>
                      </a:r>
                      <a:endParaRPr lang="en-US" sz="20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o-RO" sz="8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</a:rPr>
                        <a:t>Recomand</a:t>
                      </a:r>
                      <a:r>
                        <a:rPr lang="ro-RO" sz="2000" b="1" kern="1200" dirty="0" err="1" smtClean="0">
                          <a:solidFill>
                            <a:schemeClr val="tx1"/>
                          </a:solidFill>
                        </a:rPr>
                        <a:t>ări</a:t>
                      </a:r>
                      <a:endParaRPr lang="ro-RO" sz="2000" b="1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3745" marR="537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5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Analiza </a:t>
                      </a: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documentelor catedrei</a:t>
                      </a:r>
                      <a:endParaRPr lang="en-US" sz="18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Documentele catedrelor nu sunt unitare şi au un foarte mare grad de formalism. Nu sunt </a:t>
                      </a: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operaţionale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8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Analiza </a:t>
                      </a: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activităților catedrei</a:t>
                      </a:r>
                      <a:endParaRPr lang="en-US" sz="18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Planul </a:t>
                      </a: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de activităţi al catedrei nu include activităţi demonstrative. Activităţile metodice aşa cum reiese din documentele catedrei se rezumă la discuţii pe diferite </a:t>
                      </a: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teme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ndara"/>
                        </a:defRPr>
                      </a:lvl9pPr>
                    </a:lstStyle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endParaRPr lang="ro-RO" sz="1000" b="1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La </a:t>
                      </a: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nivelul judeţului se va realiza un cuprins cu documentele care trebuie să existe în cadrul catedrei şi în cadrul portofoliului cadrului </a:t>
                      </a: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didactic, </a:t>
                      </a: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care va fi aplicat unitar de toate unităţile </a:t>
                      </a: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şcolare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8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o-RO" sz="1800" b="1" kern="1200" dirty="0">
                          <a:solidFill>
                            <a:schemeClr val="tx1"/>
                          </a:solidFill>
                        </a:rPr>
                        <a:t>Se vor realiza documente cu caracter operaţional, se vor planifica şi se vor realiza lunar, activităţi </a:t>
                      </a:r>
                      <a:r>
                        <a:rPr lang="ro-RO" sz="1800" b="1" kern="1200" dirty="0" smtClean="0">
                          <a:solidFill>
                            <a:schemeClr val="tx1"/>
                          </a:solidFill>
                        </a:rPr>
                        <a:t>demonstrative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195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Grp="1" noChangeArrowheads="1"/>
          </p:cNvSpPr>
          <p:nvPr/>
        </p:nvSpPr>
        <p:spPr>
          <a:xfrm>
            <a:off x="8153400" y="642144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64F4B9A-681F-4DA5-9A1F-89433516BAD8}" type="slidenum">
              <a:rPr lang="ro-RO" sz="1000" b="1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ro-RO" sz="1000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2776"/>
            <a:ext cx="785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7666892" y="6277429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152400"/>
            <a:ext cx="8936850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altLang="ro-RO" sz="2400" b="1" smtClean="0">
                <a:solidFill>
                  <a:schemeClr val="accent2"/>
                </a:solidFill>
                <a:latin typeface="Tahoma" pitchFamily="34" charset="0"/>
              </a:rPr>
              <a:t>7. </a:t>
            </a:r>
            <a:r>
              <a:rPr lang="ro-RO" sz="2400" b="1" smtClean="0">
                <a:solidFill>
                  <a:schemeClr val="accent2"/>
                </a:solidFill>
                <a:latin typeface="Tahoma" pitchFamily="34" charset="0"/>
              </a:rPr>
              <a:t>Concluzii ale inspecțiilor  realizate de echipe ale MECȘ</a:t>
            </a:r>
            <a:endParaRPr lang="en-US" altLang="ro-RO" sz="24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11940" y="980728"/>
            <a:ext cx="8043635" cy="5296701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o-RO" sz="1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 dirty="0" smtClean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CONCLUZII ȘI RECOMANDĂRI GENERALE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o-RO" sz="1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Funcția </a:t>
            </a:r>
            <a:r>
              <a:rPr lang="ro-RO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 monitorizare şi inspecţie şcolară la disciplinele informatice s-a exercitat cu </a:t>
            </a: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responsabilitate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o-RO" sz="1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o-RO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Comunicarea </a:t>
            </a:r>
            <a:r>
              <a:rPr lang="ro-RO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informaţiilor</a:t>
            </a:r>
            <a:r>
              <a:rPr lang="ro-RO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către cadrele didactice </a:t>
            </a:r>
            <a:r>
              <a:rPr lang="ro-RO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şi</a:t>
            </a:r>
            <a:r>
              <a:rPr lang="ro-RO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informarea sistematică  a acestora  privind  </a:t>
            </a:r>
            <a:r>
              <a:rPr lang="ro-RO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activităţile</a:t>
            </a:r>
            <a:r>
              <a:rPr lang="ro-RO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specifice s-a realizat </a:t>
            </a:r>
            <a:r>
              <a:rPr lang="ro-RO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corespuzător</a:t>
            </a:r>
            <a:endParaRPr lang="ro-RO" sz="1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o-RO" sz="1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impune acordare unei </a:t>
            </a:r>
            <a:r>
              <a:rPr lang="vi-V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atenţii </a:t>
            </a:r>
            <a:r>
              <a:rPr lang="vi-VN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sporite perfecţionării pregătirii pedagogice şi metodice </a:t>
            </a: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precum </a:t>
            </a:r>
            <a:r>
              <a:rPr lang="vi-V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şi </a:t>
            </a:r>
            <a:r>
              <a:rPr lang="vi-VN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pregătirii lecţiilo</a:t>
            </a: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r, cu predilecție pentru </a:t>
            </a:r>
            <a:r>
              <a:rPr lang="ro-RO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cadrele didactice care au dobândit a doua specializare prin cursuri postuniversitare și care au obținut gradele didactice în </a:t>
            </a: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specializarea inițială</a:t>
            </a:r>
            <a:endParaRPr lang="ro-RO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o-RO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impune o informare sistematică a </a:t>
            </a:r>
            <a:r>
              <a:rPr lang="ro-RO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elevilor privind metodologiile pentru </a:t>
            </a: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examene (bacalaureat, atestat)</a:t>
            </a:r>
            <a:endParaRPr lang="ro-RO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o-RO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o-RO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impune stimularea </a:t>
            </a:r>
            <a:r>
              <a:rPr lang="ro-RO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motivaţiei elevilor pentru activitatea de performanţă şi pregătirea corespunzătore a acestora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61963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533400"/>
          </a:xfrm>
        </p:spPr>
        <p:txBody>
          <a:bodyPr/>
          <a:lstStyle/>
          <a:p>
            <a:pPr algn="ctr" eaLnBrk="1" hangingPunct="1"/>
            <a:r>
              <a:rPr lang="ro-RO" altLang="ro-RO" sz="2800" b="1" dirty="0" smtClean="0">
                <a:solidFill>
                  <a:srgbClr val="FFC000"/>
                </a:solidFill>
                <a:latin typeface="Tahoma" pitchFamily="34" charset="0"/>
              </a:rPr>
              <a:t>8. DIVERSE</a:t>
            </a:r>
            <a:endParaRPr lang="en-US" altLang="ro-RO" sz="2800" b="1" dirty="0" smtClean="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36746" y="1279848"/>
            <a:ext cx="9007254" cy="4968552"/>
          </a:xfrm>
        </p:spPr>
        <p:txBody>
          <a:bodyPr>
            <a:noAutofit/>
          </a:bodyPr>
          <a:lstStyle/>
          <a:p>
            <a:pPr marL="990600" lvl="1" indent="-533400" eaLnBrk="1" hangingPunct="1">
              <a:lnSpc>
                <a:spcPct val="150000"/>
              </a:lnSpc>
              <a:buClr>
                <a:srgbClr val="FFFF99"/>
              </a:buClr>
              <a:buFont typeface="Wingdings" pitchFamily="2" charset="2"/>
              <a:buAutoNum type="arabicPeriod"/>
            </a:pPr>
            <a:r>
              <a:rPr lang="ro-RO" altLang="ro-RO" b="1" dirty="0" smtClean="0">
                <a:solidFill>
                  <a:srgbClr val="FFFF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altLang="ro-RO" b="1" dirty="0" smtClean="0">
                <a:solidFill>
                  <a:srgbClr val="FFC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Proiectul ”HOUR OF CODE”: </a:t>
            </a:r>
            <a:r>
              <a:rPr lang="ro-RO" altLang="ro-RO" b="1" dirty="0" smtClean="0">
                <a:solidFill>
                  <a:srgbClr val="FFFF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</a:t>
            </a:r>
            <a:r>
              <a:rPr lang="ro-RO" altLang="ro-RO" b="1" dirty="0">
                <a:solidFill>
                  <a:srgbClr val="FFFF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://</a:t>
            </a:r>
            <a:r>
              <a:rPr lang="ro-RO" altLang="ro-RO" b="1" dirty="0" smtClean="0">
                <a:solidFill>
                  <a:srgbClr val="FFFF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ro.code.org/</a:t>
            </a:r>
            <a:endParaRPr lang="ro-RO" altLang="ro-RO" b="1" dirty="0">
              <a:solidFill>
                <a:srgbClr val="FFFF00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90600" lvl="1" indent="-533400">
              <a:lnSpc>
                <a:spcPct val="150000"/>
              </a:lnSpc>
              <a:buClr>
                <a:srgbClr val="FFFF99"/>
              </a:buClr>
              <a:buFont typeface="Wingdings" pitchFamily="2" charset="2"/>
              <a:buAutoNum type="arabicPeriod"/>
            </a:pPr>
            <a:r>
              <a:rPr lang="hu-HU" b="1" dirty="0" smtClean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”Kids </a:t>
            </a:r>
            <a:r>
              <a:rPr lang="hu-HU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hu-HU" b="1" dirty="0" smtClean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Tech” </a:t>
            </a:r>
            <a:r>
              <a:rPr lang="hu-HU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(KiT) </a:t>
            </a:r>
            <a:r>
              <a:rPr lang="hu-HU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 un proiect </a:t>
            </a:r>
            <a:r>
              <a:rPr lang="hu-HU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ADFABER</a:t>
            </a:r>
            <a:r>
              <a:rPr lang="hu-H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t-IT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isi propune sa apropie copiii de tehnologie </a:t>
            </a:r>
            <a:r>
              <a:rPr lang="it-IT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</a:t>
            </a:r>
            <a:r>
              <a:rPr lang="ro-RO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infiintarea </a:t>
            </a:r>
            <a:r>
              <a:rPr lang="it-IT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unui club al pasionatilor de tehnologie si programare in fiecare scoala si liceu din Romania si </a:t>
            </a:r>
            <a:r>
              <a:rPr lang="it-IT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Europa</a:t>
            </a:r>
            <a:r>
              <a:rPr lang="ro-R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o-R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http://kidsintech.adfaber.org</a:t>
            </a:r>
            <a:r>
              <a:rPr lang="ro-RO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/</a:t>
            </a:r>
            <a:endParaRPr lang="ro-RO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90600" lvl="1" indent="-533400">
              <a:lnSpc>
                <a:spcPct val="150000"/>
              </a:lnSpc>
              <a:buClr>
                <a:srgbClr val="FFFF99"/>
              </a:buClr>
              <a:buFont typeface="Wingdings" pitchFamily="2" charset="2"/>
              <a:buAutoNum type="arabicPeriod"/>
            </a:pPr>
            <a:r>
              <a:rPr lang="ro-RO" b="1" dirty="0" smtClean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Site colecție de probleme </a:t>
            </a:r>
            <a:r>
              <a:rPr lang="ro-RO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(Silviu Candele – responsabilul Comisiei tehnice a olimpiadei </a:t>
            </a:r>
            <a:r>
              <a:rPr lang="ro-R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naționale) </a:t>
            </a:r>
            <a:r>
              <a:rPr lang="ro-RO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http://www.pbinfo.ro</a:t>
            </a:r>
            <a:r>
              <a:rPr lang="ro-RO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/</a:t>
            </a:r>
            <a:endParaRPr lang="it-IT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39775" lvl="2" indent="0" eaLnBrk="1" hangingPunct="1">
              <a:lnSpc>
                <a:spcPct val="150000"/>
              </a:lnSpc>
              <a:buClr>
                <a:srgbClr val="FFFF00"/>
              </a:buClr>
              <a:buSzPct val="100000"/>
              <a:buNone/>
            </a:pPr>
            <a:endParaRPr lang="ro-RO" altLang="ro-RO" sz="2400" b="1" dirty="0" smtClean="0"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 txBox="1">
            <a:spLocks noGrp="1" noChangeArrowheads="1"/>
          </p:cNvSpPr>
          <p:nvPr/>
        </p:nvSpPr>
        <p:spPr>
          <a:xfrm>
            <a:off x="8153400" y="642144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955A77B-16C0-45A2-93D6-10D2E18BCA0B}" type="slidenum">
              <a:rPr lang="ro-RO" sz="1000" b="1">
                <a:solidFill>
                  <a:srgbClr val="ACCBF9">
                    <a:shade val="50000"/>
                  </a:srgbClr>
                </a:solidFill>
                <a:latin typeface="Arial Black" pitchFamily="34" charset="0"/>
                <a:cs typeface="Tahom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ro-RO" sz="1000" b="1">
              <a:solidFill>
                <a:srgbClr val="ACCBF9">
                  <a:shade val="50000"/>
                </a:srgbClr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7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0800000">
            <a:off x="609600" y="6248400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50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458200" cy="1143000"/>
          </a:xfrm>
        </p:spPr>
        <p:txBody>
          <a:bodyPr/>
          <a:lstStyle/>
          <a:p>
            <a:pPr algn="ctr" eaLnBrk="1" hangingPunct="1"/>
            <a:r>
              <a:rPr lang="ro-RO" altLang="ro-RO" sz="2400" b="1" dirty="0" smtClean="0">
                <a:solidFill>
                  <a:schemeClr val="accent2"/>
                </a:solidFill>
                <a:latin typeface="Tahoma" pitchFamily="34" charset="0"/>
              </a:rPr>
              <a:t>9. CERCURI PEDAGOGICE ÎN SEMESTRUL I </a:t>
            </a:r>
            <a:br>
              <a:rPr lang="ro-RO" altLang="ro-RO" sz="2400" b="1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ro-RO" altLang="ro-RO" sz="2400" b="1" dirty="0" smtClean="0">
                <a:solidFill>
                  <a:schemeClr val="accent2"/>
                </a:solidFill>
                <a:latin typeface="Tahoma" pitchFamily="34" charset="0"/>
              </a:rPr>
              <a:t>AL ANULUI ŞCOLAR 2015-2016</a:t>
            </a:r>
            <a:endParaRPr lang="en-US" altLang="ro-RO" sz="2400" b="1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247650" y="1600200"/>
            <a:ext cx="8356798" cy="4525963"/>
          </a:xfrm>
        </p:spPr>
        <p:txBody>
          <a:bodyPr>
            <a:normAutofit lnSpcReduction="10000"/>
          </a:bodyPr>
          <a:lstStyle/>
          <a:p>
            <a:pPr marL="990600" lvl="1" indent="-533400" eaLnBrk="1" hangingPunct="1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altLang="ro-RO" sz="2200" b="1" dirty="0" smtClean="0">
                <a:latin typeface="Tahoma" pitchFamily="34" charset="0"/>
              </a:rPr>
              <a:t>Mar</a:t>
            </a:r>
            <a:r>
              <a:rPr lang="ro-RO" altLang="ro-RO" sz="2200" b="1" dirty="0" smtClean="0">
                <a:latin typeface="Tahoma" pitchFamily="34" charset="0"/>
              </a:rPr>
              <a:t>ţi </a:t>
            </a:r>
            <a:r>
              <a:rPr lang="en-US" altLang="ro-RO" sz="2200" b="1" dirty="0" smtClean="0">
                <a:latin typeface="Tahoma" pitchFamily="34" charset="0"/>
              </a:rPr>
              <a:t>1</a:t>
            </a:r>
            <a:r>
              <a:rPr lang="ro-RO" altLang="ro-RO" sz="2200" b="1" dirty="0" smtClean="0">
                <a:latin typeface="Tahoma" pitchFamily="34" charset="0"/>
              </a:rPr>
              <a:t>0</a:t>
            </a:r>
            <a:r>
              <a:rPr lang="en-US" altLang="ro-RO" sz="2200" b="1" dirty="0" smtClean="0">
                <a:latin typeface="Tahoma" pitchFamily="34" charset="0"/>
              </a:rPr>
              <a:t> </a:t>
            </a:r>
            <a:r>
              <a:rPr lang="ro-RO" altLang="ro-RO" sz="2200" b="1" dirty="0" smtClean="0">
                <a:latin typeface="Tahoma" pitchFamily="34" charset="0"/>
              </a:rPr>
              <a:t>noiembrie  2015 </a:t>
            </a:r>
            <a:r>
              <a:rPr lang="ro-RO" altLang="ro-RO" sz="2200" dirty="0" smtClean="0">
                <a:latin typeface="Tahoma" pitchFamily="34" charset="0"/>
              </a:rPr>
              <a:t>– </a:t>
            </a:r>
            <a:r>
              <a:rPr lang="ro-RO" altLang="ro-RO" sz="2200" b="1" dirty="0" smtClean="0">
                <a:solidFill>
                  <a:schemeClr val="accent2"/>
                </a:solidFill>
                <a:latin typeface="Tahoma" pitchFamily="34" charset="0"/>
              </a:rPr>
              <a:t>zona Covasna</a:t>
            </a:r>
          </a:p>
          <a:p>
            <a:pPr marL="990600" lvl="1" indent="-533400" eaLnBrk="1" hangingPunct="1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o-RO" altLang="ro-RO" sz="2200" b="1" dirty="0" smtClean="0">
                <a:latin typeface="Tahoma" pitchFamily="34" charset="0"/>
              </a:rPr>
              <a:t>Miercuri 1</a:t>
            </a:r>
            <a:r>
              <a:rPr lang="ro-RO" altLang="ro-RO" sz="2200" b="1" dirty="0">
                <a:latin typeface="Tahoma" pitchFamily="34" charset="0"/>
              </a:rPr>
              <a:t>1</a:t>
            </a:r>
            <a:r>
              <a:rPr lang="en-US" altLang="ro-RO" sz="2200" b="1" dirty="0" smtClean="0">
                <a:latin typeface="Tahoma" pitchFamily="34" charset="0"/>
              </a:rPr>
              <a:t> </a:t>
            </a:r>
            <a:r>
              <a:rPr lang="ro-RO" altLang="ro-RO" sz="2200" b="1" dirty="0" smtClean="0">
                <a:latin typeface="Tahoma" pitchFamily="34" charset="0"/>
              </a:rPr>
              <a:t>noiembrie 2015 </a:t>
            </a:r>
            <a:r>
              <a:rPr lang="ro-RO" altLang="ro-RO" sz="2200" dirty="0" smtClean="0">
                <a:latin typeface="Tahoma" pitchFamily="34" charset="0"/>
              </a:rPr>
              <a:t>– </a:t>
            </a:r>
            <a:r>
              <a:rPr lang="ro-RO" altLang="ro-RO" sz="2200" b="1" dirty="0" smtClean="0">
                <a:solidFill>
                  <a:schemeClr val="accent2"/>
                </a:solidFill>
                <a:latin typeface="Tahoma" pitchFamily="34" charset="0"/>
              </a:rPr>
              <a:t>zona Sf.Gheorghe </a:t>
            </a:r>
          </a:p>
          <a:p>
            <a:pPr marL="990600" lvl="1" indent="-533400" eaLnBrk="1" hangingPunct="1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o-RO" altLang="ro-RO" sz="2200" b="1" dirty="0" smtClean="0">
                <a:latin typeface="Tahoma" pitchFamily="34" charset="0"/>
              </a:rPr>
              <a:t>Joi </a:t>
            </a:r>
            <a:r>
              <a:rPr lang="en-US" altLang="ro-RO" sz="2200" b="1" dirty="0" smtClean="0">
                <a:latin typeface="Tahoma" pitchFamily="34" charset="0"/>
              </a:rPr>
              <a:t>1</a:t>
            </a:r>
            <a:r>
              <a:rPr lang="ro-RO" altLang="ro-RO" sz="2200" b="1" dirty="0">
                <a:latin typeface="Tahoma" pitchFamily="34" charset="0"/>
              </a:rPr>
              <a:t>2</a:t>
            </a:r>
            <a:r>
              <a:rPr lang="en-US" altLang="ro-RO" sz="2200" b="1" dirty="0" smtClean="0">
                <a:latin typeface="Tahoma" pitchFamily="34" charset="0"/>
              </a:rPr>
              <a:t> </a:t>
            </a:r>
            <a:r>
              <a:rPr lang="ro-RO" altLang="ro-RO" sz="2200" b="1" dirty="0" smtClean="0">
                <a:latin typeface="Tahoma" pitchFamily="34" charset="0"/>
              </a:rPr>
              <a:t>noiembrie 2015 </a:t>
            </a:r>
            <a:r>
              <a:rPr lang="ro-RO" altLang="ro-RO" sz="2200" dirty="0" smtClean="0">
                <a:latin typeface="Tahoma" pitchFamily="34" charset="0"/>
              </a:rPr>
              <a:t>– </a:t>
            </a:r>
            <a:r>
              <a:rPr lang="ro-RO" altLang="ro-RO" sz="2200" b="1" dirty="0" smtClean="0">
                <a:solidFill>
                  <a:schemeClr val="accent2"/>
                </a:solidFill>
                <a:latin typeface="Tahoma" pitchFamily="34" charset="0"/>
              </a:rPr>
              <a:t>zona Baraolt</a:t>
            </a:r>
            <a:endParaRPr lang="en-US" altLang="ro-RO" sz="2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990600" lvl="1" indent="-533400" eaLnBrk="1" hangingPunct="1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altLang="ro-RO" sz="2200" b="1" dirty="0" smtClean="0">
                <a:latin typeface="Tahoma" pitchFamily="34" charset="0"/>
              </a:rPr>
              <a:t>Mar</a:t>
            </a:r>
            <a:r>
              <a:rPr lang="ro-RO" altLang="ro-RO" sz="2200" b="1" dirty="0" smtClean="0">
                <a:latin typeface="Tahoma" pitchFamily="34" charset="0"/>
              </a:rPr>
              <a:t>ţi 1</a:t>
            </a:r>
            <a:r>
              <a:rPr lang="ro-RO" altLang="ro-RO" sz="2200" b="1" dirty="0">
                <a:latin typeface="Tahoma" pitchFamily="34" charset="0"/>
              </a:rPr>
              <a:t>7</a:t>
            </a:r>
            <a:r>
              <a:rPr lang="ro-RO" altLang="ro-RO" sz="2200" b="1" dirty="0" smtClean="0">
                <a:latin typeface="Tahoma" pitchFamily="34" charset="0"/>
              </a:rPr>
              <a:t> noiembrie 2015 </a:t>
            </a:r>
            <a:r>
              <a:rPr lang="ro-RO" altLang="ro-RO" sz="2200" dirty="0" smtClean="0">
                <a:latin typeface="Tahoma" pitchFamily="34" charset="0"/>
              </a:rPr>
              <a:t>– </a:t>
            </a:r>
            <a:r>
              <a:rPr lang="ro-RO" altLang="ro-RO" sz="2200" b="1" dirty="0" smtClean="0">
                <a:solidFill>
                  <a:schemeClr val="accent2"/>
                </a:solidFill>
                <a:latin typeface="Tahoma" pitchFamily="34" charset="0"/>
              </a:rPr>
              <a:t>zona Întorsura Buzăului</a:t>
            </a:r>
          </a:p>
          <a:p>
            <a:pPr marL="990600" lvl="1" indent="-533400" eaLnBrk="1" hangingPunct="1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o-RO" altLang="ro-RO" sz="2200" b="1" dirty="0" smtClean="0">
                <a:latin typeface="Tahoma" pitchFamily="34" charset="0"/>
              </a:rPr>
              <a:t>Joi 19 noiembrie 2015 </a:t>
            </a:r>
            <a:r>
              <a:rPr lang="ro-RO" altLang="ro-RO" sz="2200" dirty="0" smtClean="0">
                <a:latin typeface="Tahoma" pitchFamily="34" charset="0"/>
              </a:rPr>
              <a:t>– </a:t>
            </a:r>
            <a:r>
              <a:rPr lang="ro-RO" altLang="ro-RO" sz="2200" b="1" dirty="0" smtClean="0">
                <a:solidFill>
                  <a:schemeClr val="accent2"/>
                </a:solidFill>
                <a:latin typeface="Tahoma" pitchFamily="34" charset="0"/>
              </a:rPr>
              <a:t>zona</a:t>
            </a:r>
            <a:r>
              <a:rPr lang="en-US" altLang="ro-RO" sz="2200" b="1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ro-RO" altLang="ro-RO" sz="2200" b="1" dirty="0" err="1" smtClean="0">
                <a:solidFill>
                  <a:schemeClr val="accent2"/>
                </a:solidFill>
                <a:latin typeface="Tahoma" pitchFamily="34" charset="0"/>
              </a:rPr>
              <a:t>Tg.Secuiesc</a:t>
            </a:r>
            <a:r>
              <a:rPr lang="ro-RO" altLang="ro-RO" sz="2200" b="1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  <a:endParaRPr lang="en-US" altLang="ro-RO" sz="2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990600" lvl="1" indent="-533400" eaLnBrk="1" hangingPunct="1">
              <a:lnSpc>
                <a:spcPct val="150000"/>
              </a:lnSpc>
              <a:buClr>
                <a:srgbClr val="FFFF99"/>
              </a:buClr>
              <a:buFont typeface="Wingdings" pitchFamily="2" charset="2"/>
              <a:buNone/>
            </a:pPr>
            <a:endParaRPr lang="ro-RO" altLang="ro-RO" sz="1400" dirty="0" smtClean="0">
              <a:latin typeface="Tahoma" pitchFamily="34" charset="0"/>
            </a:endParaRPr>
          </a:p>
          <a:p>
            <a:pPr marL="990600" lvl="1" indent="-533400" eaLnBrk="1" hangingPunct="1">
              <a:lnSpc>
                <a:spcPct val="150000"/>
              </a:lnSpc>
              <a:buClr>
                <a:srgbClr val="FFFF99"/>
              </a:buClr>
              <a:buFont typeface="Wingdings" pitchFamily="2" charset="2"/>
              <a:buNone/>
            </a:pPr>
            <a:r>
              <a:rPr lang="ro-RO" altLang="ro-RO" sz="2200" dirty="0" smtClean="0">
                <a:latin typeface="Tahoma" pitchFamily="34" charset="0"/>
              </a:rPr>
              <a:t>Obs. Stabilirea unităţilor de învăţământ organizatoare a cercurilor pedagogice în anul şcolar 2015 -2016</a:t>
            </a:r>
            <a:endParaRPr lang="en-US" altLang="ro-RO" sz="2200" dirty="0" smtClean="0">
              <a:latin typeface="Tahoma" pitchFamily="34" charset="0"/>
            </a:endParaRPr>
          </a:p>
        </p:txBody>
      </p:sp>
      <p:sp>
        <p:nvSpPr>
          <p:cNvPr id="686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772400" y="6248400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58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3"/>
            <a:ext cx="9144000" cy="4525963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o-RO" altLang="ro-RO" dirty="0" smtClean="0">
              <a:solidFill>
                <a:schemeClr val="accent2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o-RO" altLang="ro-RO" sz="4800" b="1" dirty="0" smtClean="0">
                <a:solidFill>
                  <a:schemeClr val="accent2"/>
                </a:solidFill>
                <a:latin typeface="Broadway" pitchFamily="82" charset="0"/>
              </a:rPr>
              <a:t>VĂ DORESC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o-RO" altLang="ro-RO" sz="4800" b="1" dirty="0" smtClean="0">
                <a:solidFill>
                  <a:schemeClr val="accent2"/>
                </a:solidFill>
                <a:latin typeface="Broadway" pitchFamily="82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o-RO" altLang="ro-RO" sz="4800" b="1" dirty="0" smtClean="0">
                <a:solidFill>
                  <a:schemeClr val="accent2"/>
                </a:solidFill>
                <a:latin typeface="Broadway" pitchFamily="82" charset="0"/>
              </a:rPr>
              <a:t>MULT SUCCES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o-RO" altLang="ro-RO" sz="4800" b="1" dirty="0" smtClean="0">
                <a:solidFill>
                  <a:schemeClr val="accent2"/>
                </a:solidFill>
                <a:latin typeface="Broadway" pitchFamily="82" charset="0"/>
              </a:rPr>
              <a:t>ÎN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o-RO" altLang="ro-RO" sz="4800" b="1" dirty="0" smtClean="0">
                <a:solidFill>
                  <a:schemeClr val="accent2"/>
                </a:solidFill>
                <a:latin typeface="Broadway" pitchFamily="82" charset="0"/>
              </a:rPr>
              <a:t>NOUL  AN  ŞCOLAR !</a:t>
            </a:r>
            <a:endParaRPr lang="en-US" altLang="ro-RO" sz="4800" b="1" dirty="0" smtClean="0">
              <a:solidFill>
                <a:schemeClr val="accent2"/>
              </a:solidFill>
              <a:latin typeface="Broadway" pitchFamily="82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ACCD0-A0A2-4500-ACC9-42E65034E4AE}" type="slidenum">
              <a:rPr lang="ro-RO">
                <a:solidFill>
                  <a:srgbClr val="ACCBF9">
                    <a:shade val="50000"/>
                  </a:srgbClr>
                </a:solidFill>
              </a:rPr>
              <a:pPr>
                <a:defRPr/>
              </a:pPr>
              <a:t>59</a:t>
            </a:fld>
            <a:endParaRPr lang="ro-RO">
              <a:solidFill>
                <a:srgbClr val="ACCBF9">
                  <a:shade val="50000"/>
                </a:srgbClr>
              </a:solidFill>
            </a:endParaRPr>
          </a:p>
        </p:txBody>
      </p:sp>
      <p:sp>
        <p:nvSpPr>
          <p:cNvPr id="69637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633046" y="6248400"/>
            <a:ext cx="533400" cy="3048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96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3981" y="188640"/>
            <a:ext cx="8964488" cy="70408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COMPETEN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ŢE DIGITALE –2015</a:t>
            </a:r>
          </a:p>
        </p:txBody>
      </p:sp>
      <p:sp>
        <p:nvSpPr>
          <p:cNvPr id="7" name="CasetăText 6"/>
          <p:cNvSpPr txBox="1"/>
          <p:nvPr/>
        </p:nvSpPr>
        <p:spPr>
          <a:xfrm>
            <a:off x="323528" y="980728"/>
            <a:ext cx="20882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o-RO" sz="2400" b="1" dirty="0" smtClean="0"/>
              <a:t>REZULTATE</a:t>
            </a:r>
            <a:endParaRPr lang="ro-RO" sz="2400" b="1" dirty="0"/>
          </a:p>
        </p:txBody>
      </p:sp>
      <p:sp>
        <p:nvSpPr>
          <p:cNvPr id="8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3" name="Rectangle 2"/>
          <p:cNvSpPr/>
          <p:nvPr/>
        </p:nvSpPr>
        <p:spPr>
          <a:xfrm>
            <a:off x="971600" y="1556792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o-RO" sz="2400" b="1" dirty="0"/>
              <a:t>Situaţia comparativă a rezultatelor obţinute</a:t>
            </a:r>
            <a:endParaRPr lang="ro-RO" sz="24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011615"/>
              </p:ext>
            </p:extLst>
          </p:nvPr>
        </p:nvGraphicFramePr>
        <p:xfrm>
          <a:off x="428650" y="2287960"/>
          <a:ext cx="831515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0272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3981" y="188640"/>
            <a:ext cx="8964488" cy="70408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COMPETEN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ŢE DIGITALE –2015</a:t>
            </a:r>
          </a:p>
        </p:txBody>
      </p:sp>
      <p:sp>
        <p:nvSpPr>
          <p:cNvPr id="8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360367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787555"/>
              </p:ext>
            </p:extLst>
          </p:nvPr>
        </p:nvGraphicFramePr>
        <p:xfrm>
          <a:off x="323528" y="1052735"/>
          <a:ext cx="8424936" cy="530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794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3981" y="129249"/>
            <a:ext cx="8964488" cy="56344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EXAMENUL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COMPETEN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ŢE DIGITALE –2015</a:t>
            </a:r>
          </a:p>
        </p:txBody>
      </p:sp>
      <p:sp>
        <p:nvSpPr>
          <p:cNvPr id="9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121674" y="6381329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99933"/>
              </p:ext>
            </p:extLst>
          </p:nvPr>
        </p:nvGraphicFramePr>
        <p:xfrm>
          <a:off x="251519" y="912944"/>
          <a:ext cx="8566720" cy="5138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8281"/>
                <a:gridCol w="378115"/>
                <a:gridCol w="211555"/>
                <a:gridCol w="378115"/>
                <a:gridCol w="565717"/>
                <a:gridCol w="528822"/>
                <a:gridCol w="245965"/>
                <a:gridCol w="258262"/>
                <a:gridCol w="258262"/>
                <a:gridCol w="258262"/>
                <a:gridCol w="258262"/>
                <a:gridCol w="502876"/>
                <a:gridCol w="504226"/>
              </a:tblGrid>
              <a:tr h="99437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Unitatea de învățământ</a:t>
                      </a:r>
                      <a:endParaRPr lang="vi-VN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Înscriși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Absenți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Prezenți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Cu certificat ECDL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Au susținut proba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Făra nivel</a:t>
                      </a:r>
                      <a:endParaRPr lang="vi-VN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Începător</a:t>
                      </a:r>
                      <a:endParaRPr lang="vi-VN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Mediu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Avansat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Experimentat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procent Avansat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Procent Experimentat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vert="vert27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TEHNOLOGIC "PUSKÁS TIVADAR" SFÂNTU GHEORGHE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56,00%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32,00%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PEDAGOGIC "BOD PÉTER" TÂRGU SECUIESC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89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89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89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51,69%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29,21%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TEORETIC "SZÉKELY MIKÓ" SFÂNTU GHEORGHE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114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24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59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31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51,75%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27,19%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TEORETIC "MIKES KELEMEN" SFÂNTU GHEORGHE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112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112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28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34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45,54%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30,36%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TEOLOGIC REFORMAT SFÂNTU GHEORGHE</a:t>
                      </a:r>
                      <a:endParaRPr lang="pl-PL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19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41,30%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32,61%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TEOLOGIC REFORMAT TÂRGU SECUIESC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54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26,79%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46,43%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TEORETIC "NAGY MÓZES" TÂRGU SECUIESC</a:t>
                      </a:r>
                      <a:endParaRPr lang="pt-BR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138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136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22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114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33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49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50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36,03%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36,76%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COLEGIUL NAȚIONAL "MIHAI VITEAZUL" SFÂNTU GHEORGHE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35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50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32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41,32%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26,45%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TEORETIC "MIRCEA ELIADE" ÎNTORSURA BUZĂULUI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119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118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118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48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40,68%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17,80%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TEHNOLOGIC "BARÓTI SZABÓ DÁVID" BARAOLT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91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91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91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32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39,56%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17,58%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176070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TEHNOLOGIC </a:t>
                      </a:r>
                      <a:r>
                        <a:rPr lang="ro-RO" sz="10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EC- ADM </a:t>
                      </a:r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"BERDE ÁRON" </a:t>
                      </a:r>
                      <a:r>
                        <a:rPr lang="ro-RO" sz="10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SF.GHEORGHE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55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55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32,73%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20,00%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"KŐRÖSI CSOMA SÁNDOR" COVASNA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80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79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27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30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37,97%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11,39%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11077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TEHNOLOGIC "</a:t>
                      </a:r>
                      <a:r>
                        <a:rPr lang="ro-RO" sz="10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C-TIN </a:t>
                      </a:r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BRÂNCUȘI" SFÂNTU GHEORGHE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17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33,33%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8,33%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DE ARTE "PLUGOR SÁNDOR" SFÂNTU GHEORGHE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41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26,83%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12,20%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TEHNOLOGIC "GÁBOR ÁRON" TÂRGU SECUIESC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69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60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60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13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28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23,33%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8,33%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TEHNOLOGIC "NICOLAE BĂLCESCU" </a:t>
                      </a:r>
                      <a:r>
                        <a:rPr lang="ro-RO" sz="10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ÎNTORSURA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24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10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25,00%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4,17%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TEHNOLOGIC "KÓS KÁROLY" SFÂNTU GHEORGHE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16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10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6,67%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0,00%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LICEUL TEHNOLOGIC "APOR PÉTER" TÂRGU SECUIESC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70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62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62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29</a:t>
                      </a:r>
                      <a:endParaRPr lang="ro-RO" sz="10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4,84%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1,61%</a:t>
                      </a:r>
                      <a:endParaRPr lang="ro-RO" sz="1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20971">
                <a:tc>
                  <a:txBody>
                    <a:bodyPr/>
                    <a:lstStyle/>
                    <a:p>
                      <a:pPr algn="l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Total județ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b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1304</a:t>
                      </a:r>
                      <a:endParaRPr lang="ro-RO" sz="105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24</a:t>
                      </a:r>
                      <a:endParaRPr lang="ro-RO" sz="105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1280</a:t>
                      </a:r>
                      <a:endParaRPr lang="ro-RO" sz="105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55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1225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115</a:t>
                      </a:r>
                      <a:endParaRPr lang="ro-RO" sz="105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382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482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294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37,66%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5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22,97%</a:t>
                      </a:r>
                      <a:endParaRPr lang="ro-RO" sz="105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4582" marR="4582" marT="4582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719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98" y="116632"/>
            <a:ext cx="8964488" cy="8927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SIMULAREA EXAMENULUI DE</a:t>
            </a:r>
            <a:r>
              <a:rPr lang="en-US" sz="3000" dirty="0" smtClean="0">
                <a:solidFill>
                  <a:srgbClr val="FFC000"/>
                </a:solidFill>
                <a:latin typeface="Tahoma" pitchFamily="34" charset="0"/>
              </a:rPr>
              <a:t> </a:t>
            </a:r>
            <a:r>
              <a:rPr lang="ro-RO" sz="3000" dirty="0" smtClean="0">
                <a:solidFill>
                  <a:srgbClr val="FFC000"/>
                </a:solidFill>
                <a:latin typeface="Tahoma" pitchFamily="34" charset="0"/>
              </a:rPr>
              <a:t>BACALAUREAT MARTIE 2015</a:t>
            </a:r>
          </a:p>
        </p:txBody>
      </p:sp>
      <p:sp>
        <p:nvSpPr>
          <p:cNvPr id="8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0800000">
            <a:off x="8287072" y="6248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o-RO"/>
          </a:p>
        </p:txBody>
      </p:sp>
      <p:sp>
        <p:nvSpPr>
          <p:cNvPr id="3" name="Rectangle 2"/>
          <p:cNvSpPr/>
          <p:nvPr/>
        </p:nvSpPr>
        <p:spPr>
          <a:xfrm>
            <a:off x="59744" y="1556792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Nr. elevi </a:t>
            </a:r>
            <a:r>
              <a:rPr lang="ro-RO" dirty="0" smtClean="0"/>
              <a:t>înscriși: </a:t>
            </a:r>
            <a:r>
              <a:rPr lang="ro-RO" b="1" dirty="0" smtClean="0"/>
              <a:t>56</a:t>
            </a:r>
            <a:r>
              <a:rPr lang="ro-RO" dirty="0" smtClean="0"/>
              <a:t> </a:t>
            </a:r>
            <a:endParaRPr lang="ro-RO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033975"/>
              </p:ext>
            </p:extLst>
          </p:nvPr>
        </p:nvGraphicFramePr>
        <p:xfrm>
          <a:off x="202406" y="2276872"/>
          <a:ext cx="3865537" cy="3970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1222455"/>
              </p:ext>
            </p:extLst>
          </p:nvPr>
        </p:nvGraphicFramePr>
        <p:xfrm>
          <a:off x="4111427" y="1412776"/>
          <a:ext cx="4442345" cy="5222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11960" y="1556792"/>
            <a:ext cx="0" cy="49685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089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Vapor Trail">
    <a:maj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Vapor Trail">
    <a:fillStyleLst>
      <a:solidFill>
        <a:schemeClr val="phClr"/>
      </a:solidFill>
      <a:gradFill rotWithShape="1">
        <a:gsLst>
          <a:gs pos="0">
            <a:schemeClr val="phClr">
              <a:tint val="69000"/>
              <a:alpha val="100000"/>
              <a:satMod val="109000"/>
              <a:lumMod val="110000"/>
            </a:schemeClr>
          </a:gs>
          <a:gs pos="52000">
            <a:schemeClr val="phClr">
              <a:tint val="74000"/>
              <a:satMod val="100000"/>
              <a:lumMod val="104000"/>
            </a:schemeClr>
          </a:gs>
          <a:gs pos="100000">
            <a:schemeClr val="phClr">
              <a:tint val="78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00000"/>
              <a:lumMod val="104000"/>
            </a:schemeClr>
          </a:gs>
          <a:gs pos="78000">
            <a:schemeClr val="phClr">
              <a:shade val="100000"/>
              <a:satMod val="11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a:effectStyle>
      <a:effectStyle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3488</TotalTime>
  <Words>4611</Words>
  <Application>Microsoft Office PowerPoint</Application>
  <PresentationFormat>On-screen Show (4:3)</PresentationFormat>
  <Paragraphs>1246</Paragraphs>
  <Slides>59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Kilter</vt:lpstr>
      <vt:lpstr>             ÎNTÂLNIREA DE LUCRU    AL PROFESORILOR             DE INFORMATICĂ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 Concluzii ale inspecțiilor  realizate de echipe ale MECȘ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 DIVERSE</vt:lpstr>
      <vt:lpstr>9. CERCURI PEDAGOGICE ÎN SEMESTRUL I  AL ANULUI ŞCOLAR 2015-2016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Consfatuire_INFORMATICĂ_2013</dc:title>
  <dc:creator>Vass Csilla</dc:creator>
  <cp:lastModifiedBy>Vass Csilla</cp:lastModifiedBy>
  <cp:revision>184</cp:revision>
  <dcterms:modified xsi:type="dcterms:W3CDTF">2015-09-24T12:03:29Z</dcterms:modified>
</cp:coreProperties>
</file>