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notesSlides/notesSlide12.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notesSlides/notesSlide13.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9.xml" ContentType="application/vnd.openxmlformats-officedocument.drawingml.chart+xml"/>
  <Override PartName="/ppt/charts/chart3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3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35" r:id="rId2"/>
    <p:sldMasterId id="2147484317" r:id="rId3"/>
  </p:sldMasterIdLst>
  <p:notesMasterIdLst>
    <p:notesMasterId r:id="rId91"/>
  </p:notesMasterIdLst>
  <p:handoutMasterIdLst>
    <p:handoutMasterId r:id="rId92"/>
  </p:handoutMasterIdLst>
  <p:sldIdLst>
    <p:sldId id="543" r:id="rId4"/>
    <p:sldId id="291" r:id="rId5"/>
    <p:sldId id="544" r:id="rId6"/>
    <p:sldId id="404" r:id="rId7"/>
    <p:sldId id="554" r:id="rId8"/>
    <p:sldId id="556" r:id="rId9"/>
    <p:sldId id="557" r:id="rId10"/>
    <p:sldId id="553" r:id="rId11"/>
    <p:sldId id="545" r:id="rId12"/>
    <p:sldId id="477" r:id="rId13"/>
    <p:sldId id="406" r:id="rId14"/>
    <p:sldId id="546" r:id="rId15"/>
    <p:sldId id="476" r:id="rId16"/>
    <p:sldId id="497" r:id="rId17"/>
    <p:sldId id="473" r:id="rId18"/>
    <p:sldId id="474" r:id="rId19"/>
    <p:sldId id="418" r:id="rId20"/>
    <p:sldId id="385" r:id="rId21"/>
    <p:sldId id="475" r:id="rId22"/>
    <p:sldId id="547" r:id="rId23"/>
    <p:sldId id="412" r:id="rId24"/>
    <p:sldId id="498" r:id="rId25"/>
    <p:sldId id="499" r:id="rId26"/>
    <p:sldId id="500" r:id="rId27"/>
    <p:sldId id="501" r:id="rId28"/>
    <p:sldId id="502" r:id="rId29"/>
    <p:sldId id="420" r:id="rId30"/>
    <p:sldId id="526" r:id="rId31"/>
    <p:sldId id="527" r:id="rId32"/>
    <p:sldId id="513" r:id="rId33"/>
    <p:sldId id="528" r:id="rId34"/>
    <p:sldId id="538" r:id="rId35"/>
    <p:sldId id="427" r:id="rId36"/>
    <p:sldId id="428" r:id="rId37"/>
    <p:sldId id="429" r:id="rId38"/>
    <p:sldId id="431" r:id="rId39"/>
    <p:sldId id="433" r:id="rId40"/>
    <p:sldId id="432" r:id="rId41"/>
    <p:sldId id="435" r:id="rId42"/>
    <p:sldId id="529" r:id="rId43"/>
    <p:sldId id="387" r:id="rId44"/>
    <p:sldId id="530" r:id="rId45"/>
    <p:sldId id="540" r:id="rId46"/>
    <p:sldId id="541" r:id="rId47"/>
    <p:sldId id="542" r:id="rId48"/>
    <p:sldId id="370" r:id="rId49"/>
    <p:sldId id="442" r:id="rId50"/>
    <p:sldId id="494" r:id="rId51"/>
    <p:sldId id="446" r:id="rId52"/>
    <p:sldId id="444" r:id="rId53"/>
    <p:sldId id="465" r:id="rId54"/>
    <p:sldId id="468" r:id="rId55"/>
    <p:sldId id="496" r:id="rId56"/>
    <p:sldId id="447" r:id="rId57"/>
    <p:sldId id="531" r:id="rId58"/>
    <p:sldId id="293" r:id="rId59"/>
    <p:sldId id="478" r:id="rId60"/>
    <p:sldId id="310" r:id="rId61"/>
    <p:sldId id="299" r:id="rId62"/>
    <p:sldId id="550" r:id="rId63"/>
    <p:sldId id="331" r:id="rId64"/>
    <p:sldId id="559" r:id="rId65"/>
    <p:sldId id="551" r:id="rId66"/>
    <p:sldId id="560" r:id="rId67"/>
    <p:sldId id="298" r:id="rId68"/>
    <p:sldId id="548" r:id="rId69"/>
    <p:sldId id="549" r:id="rId70"/>
    <p:sldId id="313" r:id="rId71"/>
    <p:sldId id="552" r:id="rId72"/>
    <p:sldId id="534" r:id="rId73"/>
    <p:sldId id="535" r:id="rId74"/>
    <p:sldId id="536" r:id="rId75"/>
    <p:sldId id="558" r:id="rId76"/>
    <p:sldId id="537" r:id="rId77"/>
    <p:sldId id="401" r:id="rId78"/>
    <p:sldId id="525" r:id="rId79"/>
    <p:sldId id="459" r:id="rId80"/>
    <p:sldId id="460" r:id="rId81"/>
    <p:sldId id="461" r:id="rId82"/>
    <p:sldId id="462" r:id="rId83"/>
    <p:sldId id="463" r:id="rId84"/>
    <p:sldId id="464" r:id="rId85"/>
    <p:sldId id="458" r:id="rId86"/>
    <p:sldId id="523" r:id="rId87"/>
    <p:sldId id="470" r:id="rId88"/>
    <p:sldId id="448" r:id="rId89"/>
    <p:sldId id="278" r:id="rId90"/>
  </p:sldIdLst>
  <p:sldSz cx="9906000" cy="6858000" type="A4"/>
  <p:notesSz cx="6858000" cy="9947275"/>
  <p:defaultTextStyle>
    <a:defPPr>
      <a:defRPr lang="en-US"/>
    </a:defPPr>
    <a:lvl1pPr algn="l" rtl="0" eaLnBrk="0" fontAlgn="base" hangingPunct="0">
      <a:spcBef>
        <a:spcPct val="0"/>
      </a:spcBef>
      <a:spcAft>
        <a:spcPct val="0"/>
      </a:spcAft>
      <a:defRPr b="1" kern="1200">
        <a:solidFill>
          <a:schemeClr val="tx1"/>
        </a:solidFill>
        <a:latin typeface="Arial Black" pitchFamily="34" charset="0"/>
        <a:ea typeface="+mn-ea"/>
        <a:cs typeface="Tahoma" pitchFamily="34" charset="0"/>
      </a:defRPr>
    </a:lvl1pPr>
    <a:lvl2pPr marL="457200" algn="l" rtl="0" eaLnBrk="0" fontAlgn="base" hangingPunct="0">
      <a:spcBef>
        <a:spcPct val="0"/>
      </a:spcBef>
      <a:spcAft>
        <a:spcPct val="0"/>
      </a:spcAft>
      <a:defRPr b="1" kern="1200">
        <a:solidFill>
          <a:schemeClr val="tx1"/>
        </a:solidFill>
        <a:latin typeface="Arial Black" pitchFamily="34" charset="0"/>
        <a:ea typeface="+mn-ea"/>
        <a:cs typeface="Tahoma" pitchFamily="34" charset="0"/>
      </a:defRPr>
    </a:lvl2pPr>
    <a:lvl3pPr marL="914400" algn="l" rtl="0" eaLnBrk="0" fontAlgn="base" hangingPunct="0">
      <a:spcBef>
        <a:spcPct val="0"/>
      </a:spcBef>
      <a:spcAft>
        <a:spcPct val="0"/>
      </a:spcAft>
      <a:defRPr b="1" kern="1200">
        <a:solidFill>
          <a:schemeClr val="tx1"/>
        </a:solidFill>
        <a:latin typeface="Arial Black" pitchFamily="34" charset="0"/>
        <a:ea typeface="+mn-ea"/>
        <a:cs typeface="Tahoma" pitchFamily="34" charset="0"/>
      </a:defRPr>
    </a:lvl3pPr>
    <a:lvl4pPr marL="1371600" algn="l" rtl="0" eaLnBrk="0" fontAlgn="base" hangingPunct="0">
      <a:spcBef>
        <a:spcPct val="0"/>
      </a:spcBef>
      <a:spcAft>
        <a:spcPct val="0"/>
      </a:spcAft>
      <a:defRPr b="1" kern="1200">
        <a:solidFill>
          <a:schemeClr val="tx1"/>
        </a:solidFill>
        <a:latin typeface="Arial Black" pitchFamily="34" charset="0"/>
        <a:ea typeface="+mn-ea"/>
        <a:cs typeface="Tahoma" pitchFamily="34" charset="0"/>
      </a:defRPr>
    </a:lvl4pPr>
    <a:lvl5pPr marL="1828800" algn="l" rtl="0" eaLnBrk="0" fontAlgn="base" hangingPunct="0">
      <a:spcBef>
        <a:spcPct val="0"/>
      </a:spcBef>
      <a:spcAft>
        <a:spcPct val="0"/>
      </a:spcAft>
      <a:defRPr b="1" kern="1200">
        <a:solidFill>
          <a:schemeClr val="tx1"/>
        </a:solidFill>
        <a:latin typeface="Arial Black" pitchFamily="34" charset="0"/>
        <a:ea typeface="+mn-ea"/>
        <a:cs typeface="Tahoma" pitchFamily="34" charset="0"/>
      </a:defRPr>
    </a:lvl5pPr>
    <a:lvl6pPr marL="2286000" algn="l" defTabSz="914400" rtl="0" eaLnBrk="1" latinLnBrk="0" hangingPunct="1">
      <a:defRPr b="1" kern="1200">
        <a:solidFill>
          <a:schemeClr val="tx1"/>
        </a:solidFill>
        <a:latin typeface="Arial Black" pitchFamily="34" charset="0"/>
        <a:ea typeface="+mn-ea"/>
        <a:cs typeface="Tahoma" pitchFamily="34" charset="0"/>
      </a:defRPr>
    </a:lvl6pPr>
    <a:lvl7pPr marL="2743200" algn="l" defTabSz="914400" rtl="0" eaLnBrk="1" latinLnBrk="0" hangingPunct="1">
      <a:defRPr b="1" kern="1200">
        <a:solidFill>
          <a:schemeClr val="tx1"/>
        </a:solidFill>
        <a:latin typeface="Arial Black" pitchFamily="34" charset="0"/>
        <a:ea typeface="+mn-ea"/>
        <a:cs typeface="Tahoma" pitchFamily="34" charset="0"/>
      </a:defRPr>
    </a:lvl7pPr>
    <a:lvl8pPr marL="3200400" algn="l" defTabSz="914400" rtl="0" eaLnBrk="1" latinLnBrk="0" hangingPunct="1">
      <a:defRPr b="1" kern="1200">
        <a:solidFill>
          <a:schemeClr val="tx1"/>
        </a:solidFill>
        <a:latin typeface="Arial Black" pitchFamily="34" charset="0"/>
        <a:ea typeface="+mn-ea"/>
        <a:cs typeface="Tahoma" pitchFamily="34" charset="0"/>
      </a:defRPr>
    </a:lvl8pPr>
    <a:lvl9pPr marL="3657600" algn="l" defTabSz="914400" rtl="0" eaLnBrk="1" latinLnBrk="0" hangingPunct="1">
      <a:defRPr b="1" kern="1200">
        <a:solidFill>
          <a:schemeClr val="tx1"/>
        </a:solidFill>
        <a:latin typeface="Arial Black" pitchFamily="34" charset="0"/>
        <a:ea typeface="+mn-ea"/>
        <a:cs typeface="Tahoma" pitchFamily="34"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EF210B"/>
    <a:srgbClr val="A31D73"/>
    <a:srgbClr val="FA9CEF"/>
    <a:srgbClr val="C20DF3"/>
    <a:srgbClr val="F660C4"/>
    <a:srgbClr val="FA4532"/>
    <a:srgbClr val="E7E05B"/>
    <a:srgbClr val="FFCCFF"/>
    <a:srgbClr val="FFA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il tematic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Stil tematic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98046" autoAdjust="0"/>
  </p:normalViewPr>
  <p:slideViewPr>
    <p:cSldViewPr>
      <p:cViewPr varScale="1">
        <p:scale>
          <a:sx n="100" d="100"/>
          <a:sy n="100" d="100"/>
        </p:scale>
        <p:origin x="84" y="126"/>
      </p:cViewPr>
      <p:guideLst>
        <p:guide orient="horz" pos="2160"/>
        <p:guide pos="3120"/>
      </p:guideLst>
    </p:cSldViewPr>
  </p:slideViewPr>
  <p:notesTextViewPr>
    <p:cViewPr>
      <p:scale>
        <a:sx n="75" d="100"/>
        <a:sy n="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D:\Removable%20Disk\Csilla\Evaluare_VIII\Evaluare_2016\REZULTATE_STATISTICI\Catalog%20final.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D:\Removable%20Disk\Csilla\Evaluare_VIII\Evaluare_2016\REZULTATE_STATISTICI\Catalog%20final.xlsx"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oleObject" Target="file:///D:\Removable%20Disk\Csilla\Evaluare_VIII\Evaluare_2016\REZULTATE_STATISTICI\Catalog%20final.xlsx" TargetMode="External"/><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26.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9.xml.rels><?xml version="1.0" encoding="UTF-8" standalone="yes"?>
<Relationships xmlns="http://schemas.openxmlformats.org/package/2006/relationships"><Relationship Id="rId1" Type="http://schemas.openxmlformats.org/officeDocument/2006/relationships/oleObject" Target="file:///D:\Removable%20Disk\Csilla\Bac\BAC_2016\Dupa%20contestatii\CATALOG_BAC_2016_DUPA%20CONTESTATII.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D:\Removable%20Disk\Csilla\Evaluare_VIII\Evaluare_2016\REZULTATE_STATISTICI\Catalog%20final.xlsx" TargetMode="External"/><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oleObject" Target="file:///D:\Removable%20Disk\Csilla\Bac\BAC_2016\DUPA%20CONTESTATII\CATALOG_BAC_2016_DUPA%20CONTESTATII.xlsx" TargetMode="External"/><Relationship Id="rId2" Type="http://schemas.microsoft.com/office/2011/relationships/chartColorStyle" Target="colors12.xml"/><Relationship Id="rId1" Type="http://schemas.microsoft.com/office/2011/relationships/chartStyle" Target="style12.xml"/></Relationships>
</file>

<file path=ppt/charts/_rels/chart31.xml.rels><?xml version="1.0" encoding="UTF-8" standalone="yes"?>
<Relationships xmlns="http://schemas.openxmlformats.org/package/2006/relationships"><Relationship Id="rId3" Type="http://schemas.openxmlformats.org/officeDocument/2006/relationships/oleObject" Target="file:///D:\Removable%20Disk\Csilla\Bac\BAC_2016\DUPA%20CONTESTATII\CATALOG_BAC_2016_DUPA%20CONTESTATII.xlsx" TargetMode="External"/><Relationship Id="rId2" Type="http://schemas.microsoft.com/office/2011/relationships/chartColorStyle" Target="colors13.xml"/><Relationship Id="rId1" Type="http://schemas.microsoft.com/office/2011/relationships/chartStyle" Target="style13.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33.xml.rels><?xml version="1.0" encoding="UTF-8" standalone="yes"?>
<Relationships xmlns="http://schemas.openxmlformats.org/package/2006/relationships"><Relationship Id="rId1" Type="http://schemas.openxmlformats.org/officeDocument/2006/relationships/oleObject" Target="file:///H:\Removable%20Disk\Csilla\Cercuriped\2015_2016\Evidenta\Cadre%202015-final.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H:\Removable%20Disk\Csilla\Cercuriped\2015_2016\Evidenta\Cadre%202015-final.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D:\Removable%20Disk\Csilla\Titularizare\Titularizare_2016\matek.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H:\Removable%20Disk\Csilla\Titularizare\Titularizare_2016\matek.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D:\Removable%20Disk\Csilla\Evaluare_VIII\Evaluare_2016\REZULTATE_STATISTICI\Catalog%20final.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D:\Removable%20Disk\Csilla\Evaluare_VIII\Evaluare_2016\REZULTATE_STATISTICI\Catalog%20fin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Removable%20Disk\Csilla\Evaluare_VIII\Evaluare_2016\REZULTATE_STATISTICI\Catalog%20final.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D:\Removable%20Disk\Csilla\Evaluare_VIII\Evaluare_2016\REZULTATE_STATISTICI\Catalog%20fina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ro-RO" sz="1800"/>
              <a:t>Statistica inspecțiilor efectuate în anul școlar 2015-2016</a:t>
            </a:r>
            <a:endParaRPr lang="en-US" sz="1800"/>
          </a:p>
        </c:rich>
      </c:tx>
      <c:overlay val="0"/>
      <c:spPr>
        <a:noFill/>
        <a:ln>
          <a:noFill/>
        </a:ln>
        <a:effectLst/>
      </c:spPr>
    </c:title>
    <c:autoTitleDeleted val="0"/>
    <c:plotArea>
      <c:layout/>
      <c:barChart>
        <c:barDir val="bar"/>
        <c:grouping val="clustered"/>
        <c:varyColors val="0"/>
        <c:ser>
          <c:idx val="0"/>
          <c:order val="0"/>
          <c:tx>
            <c:strRef>
              <c:f>Sheet1!$B$1</c:f>
              <c:strCache>
                <c:ptCount val="1"/>
                <c:pt idx="0">
                  <c:v>Numărul unităților inspectate</c:v>
                </c:pt>
              </c:strCache>
            </c:strRef>
          </c:tx>
          <c:spPr>
            <a:solidFill>
              <a:schemeClr val="accent1"/>
            </a:solidFill>
            <a:ln>
              <a:noFill/>
            </a:ln>
            <a:effectLst/>
          </c:spPr>
          <c:invertIfNegative val="0"/>
          <c:cat>
            <c:strRef>
              <c:f>Sheet1!$A$2:$A$7</c:f>
              <c:strCache>
                <c:ptCount val="6"/>
                <c:pt idx="0">
                  <c:v>Inspecții tematice teritoriale</c:v>
                </c:pt>
                <c:pt idx="1">
                  <c:v>Inspecții de revenire</c:v>
                </c:pt>
                <c:pt idx="2">
                  <c:v>Inspecții tematice de specialitate</c:v>
                </c:pt>
                <c:pt idx="3">
                  <c:v>Inspecții generale</c:v>
                </c:pt>
                <c:pt idx="4">
                  <c:v>Inspecții de perfecționare</c:v>
                </c:pt>
                <c:pt idx="5">
                  <c:v>Total inspecții</c:v>
                </c:pt>
              </c:strCache>
            </c:strRef>
          </c:cat>
          <c:val>
            <c:numRef>
              <c:f>Sheet1!$B$2:$B$7</c:f>
              <c:numCache>
                <c:formatCode>General</c:formatCode>
                <c:ptCount val="6"/>
                <c:pt idx="0">
                  <c:v>17</c:v>
                </c:pt>
                <c:pt idx="1">
                  <c:v>2</c:v>
                </c:pt>
                <c:pt idx="2">
                  <c:v>4</c:v>
                </c:pt>
                <c:pt idx="3">
                  <c:v>8</c:v>
                </c:pt>
                <c:pt idx="4">
                  <c:v>23</c:v>
                </c:pt>
                <c:pt idx="5">
                  <c:v>54</c:v>
                </c:pt>
              </c:numCache>
            </c:numRef>
          </c:val>
          <c:extLst>
            <c:ext xmlns:c16="http://schemas.microsoft.com/office/drawing/2014/chart" uri="{C3380CC4-5D6E-409C-BE32-E72D297353CC}">
              <c16:uniqueId val="{00000000-F360-46E0-B124-65CCB7A21F27}"/>
            </c:ext>
          </c:extLst>
        </c:ser>
        <c:ser>
          <c:idx val="1"/>
          <c:order val="1"/>
          <c:tx>
            <c:strRef>
              <c:f>Sheet1!$C$1</c:f>
              <c:strCache>
                <c:ptCount val="1"/>
                <c:pt idx="0">
                  <c:v>Numărul zilelor de inspecție</c:v>
                </c:pt>
              </c:strCache>
            </c:strRef>
          </c:tx>
          <c:spPr>
            <a:solidFill>
              <a:schemeClr val="accent2"/>
            </a:solidFill>
            <a:ln>
              <a:noFill/>
            </a:ln>
            <a:effectLst/>
          </c:spPr>
          <c:invertIfNegative val="0"/>
          <c:cat>
            <c:strRef>
              <c:f>Sheet1!$A$2:$A$7</c:f>
              <c:strCache>
                <c:ptCount val="6"/>
                <c:pt idx="0">
                  <c:v>Inspecții tematice teritoriale</c:v>
                </c:pt>
                <c:pt idx="1">
                  <c:v>Inspecții de revenire</c:v>
                </c:pt>
                <c:pt idx="2">
                  <c:v>Inspecții tematice de specialitate</c:v>
                </c:pt>
                <c:pt idx="3">
                  <c:v>Inspecții generale</c:v>
                </c:pt>
                <c:pt idx="4">
                  <c:v>Inspecții de perfecționare</c:v>
                </c:pt>
                <c:pt idx="5">
                  <c:v>Total inspecții</c:v>
                </c:pt>
              </c:strCache>
            </c:strRef>
          </c:cat>
          <c:val>
            <c:numRef>
              <c:f>Sheet1!$C$2:$C$7</c:f>
              <c:numCache>
                <c:formatCode>General</c:formatCode>
                <c:ptCount val="6"/>
                <c:pt idx="0">
                  <c:v>24</c:v>
                </c:pt>
                <c:pt idx="1">
                  <c:v>2</c:v>
                </c:pt>
                <c:pt idx="2">
                  <c:v>4</c:v>
                </c:pt>
                <c:pt idx="3">
                  <c:v>16</c:v>
                </c:pt>
                <c:pt idx="4">
                  <c:v>32</c:v>
                </c:pt>
                <c:pt idx="5">
                  <c:v>78</c:v>
                </c:pt>
              </c:numCache>
            </c:numRef>
          </c:val>
          <c:extLst>
            <c:ext xmlns:c16="http://schemas.microsoft.com/office/drawing/2014/chart" uri="{C3380CC4-5D6E-409C-BE32-E72D297353CC}">
              <c16:uniqueId val="{00000001-F360-46E0-B124-65CCB7A21F27}"/>
            </c:ext>
          </c:extLst>
        </c:ser>
        <c:ser>
          <c:idx val="2"/>
          <c:order val="2"/>
          <c:tx>
            <c:strRef>
              <c:f>Sheet1!$D$1</c:f>
              <c:strCache>
                <c:ptCount val="1"/>
                <c:pt idx="0">
                  <c:v>Numărul cadrelor inspectate</c:v>
                </c:pt>
              </c:strCache>
            </c:strRef>
          </c:tx>
          <c:spPr>
            <a:solidFill>
              <a:schemeClr val="accent3"/>
            </a:solidFill>
            <a:ln>
              <a:noFill/>
            </a:ln>
            <a:effectLst/>
          </c:spPr>
          <c:invertIfNegative val="0"/>
          <c:dLbls>
            <c:dLbl>
              <c:idx val="5"/>
              <c:layout>
                <c:manualLayout>
                  <c:x val="8.5470085470085496E-3"/>
                  <c:y val="1.2788295507501995E-2"/>
                </c:manualLayout>
              </c:layout>
              <c:spPr>
                <a:solidFill>
                  <a:schemeClr val="accent3">
                    <a:lumMod val="60000"/>
                    <a:lumOff val="40000"/>
                  </a:schemeClr>
                </a:solid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60-46E0-B124-65CCB7A21F27}"/>
                </c:ext>
              </c:extLst>
            </c:dLbl>
            <c:spPr>
              <a:solidFill>
                <a:schemeClr val="accent3">
                  <a:lumMod val="60000"/>
                  <a:lumOff val="40000"/>
                </a:schemeClr>
              </a:solid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Inspecții tematice teritoriale</c:v>
                </c:pt>
                <c:pt idx="1">
                  <c:v>Inspecții de revenire</c:v>
                </c:pt>
                <c:pt idx="2">
                  <c:v>Inspecții tematice de specialitate</c:v>
                </c:pt>
                <c:pt idx="3">
                  <c:v>Inspecții generale</c:v>
                </c:pt>
                <c:pt idx="4">
                  <c:v>Inspecții de perfecționare</c:v>
                </c:pt>
                <c:pt idx="5">
                  <c:v>Total inspecții</c:v>
                </c:pt>
              </c:strCache>
            </c:strRef>
          </c:cat>
          <c:val>
            <c:numRef>
              <c:f>Sheet1!$D$2:$D$7</c:f>
              <c:numCache>
                <c:formatCode>General</c:formatCode>
                <c:ptCount val="6"/>
                <c:pt idx="1">
                  <c:v>3</c:v>
                </c:pt>
                <c:pt idx="2">
                  <c:v>4</c:v>
                </c:pt>
                <c:pt idx="3">
                  <c:v>19</c:v>
                </c:pt>
                <c:pt idx="4">
                  <c:v>26</c:v>
                </c:pt>
                <c:pt idx="5">
                  <c:v>52</c:v>
                </c:pt>
              </c:numCache>
            </c:numRef>
          </c:val>
          <c:extLst>
            <c:ext xmlns:c16="http://schemas.microsoft.com/office/drawing/2014/chart" uri="{C3380CC4-5D6E-409C-BE32-E72D297353CC}">
              <c16:uniqueId val="{00000002-F360-46E0-B124-65CCB7A21F27}"/>
            </c:ext>
          </c:extLst>
        </c:ser>
        <c:ser>
          <c:idx val="3"/>
          <c:order val="3"/>
          <c:tx>
            <c:strRef>
              <c:f>Sheet1!$E$1</c:f>
              <c:strCache>
                <c:ptCount val="1"/>
                <c:pt idx="0">
                  <c:v>Numărul orelor asistate</c:v>
                </c:pt>
              </c:strCache>
            </c:strRef>
          </c:tx>
          <c:spPr>
            <a:solidFill>
              <a:schemeClr val="accent4"/>
            </a:solidFill>
            <a:ln>
              <a:noFill/>
            </a:ln>
            <a:effectLst/>
          </c:spPr>
          <c:invertIfNegative val="0"/>
          <c:dLbls>
            <c:dLbl>
              <c:idx val="1"/>
              <c:layout>
                <c:manualLayout>
                  <c:x val="2.1367521367521368E-2"/>
                  <c:y val="-1.79036137105028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60-46E0-B124-65CCB7A21F27}"/>
                </c:ext>
              </c:extLst>
            </c:dLbl>
            <c:dLbl>
              <c:idx val="2"/>
              <c:layout>
                <c:manualLayout>
                  <c:x val="1.8518518518518469E-2"/>
                  <c:y val="-5.11531820300079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60-46E0-B124-65CCB7A21F27}"/>
                </c:ext>
              </c:extLst>
            </c:dLbl>
            <c:dLbl>
              <c:idx val="5"/>
              <c:spPr>
                <a:solidFill>
                  <a:schemeClr val="accent4">
                    <a:lumMod val="40000"/>
                    <a:lumOff val="60000"/>
                  </a:schemeClr>
                </a:solid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BA1-4673-AC5A-57B11E5DBE73}"/>
                </c:ext>
              </c:extLst>
            </c:dLbl>
            <c:spPr>
              <a:solidFill>
                <a:schemeClr val="accent4">
                  <a:lumMod val="40000"/>
                  <a:lumOff val="60000"/>
                </a:schemeClr>
              </a:solid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Inspecții tematice teritoriale</c:v>
                </c:pt>
                <c:pt idx="1">
                  <c:v>Inspecții de revenire</c:v>
                </c:pt>
                <c:pt idx="2">
                  <c:v>Inspecții tematice de specialitate</c:v>
                </c:pt>
                <c:pt idx="3">
                  <c:v>Inspecții generale</c:v>
                </c:pt>
                <c:pt idx="4">
                  <c:v>Inspecții de perfecționare</c:v>
                </c:pt>
                <c:pt idx="5">
                  <c:v>Total inspecții</c:v>
                </c:pt>
              </c:strCache>
            </c:strRef>
          </c:cat>
          <c:val>
            <c:numRef>
              <c:f>Sheet1!$E$2:$E$7</c:f>
              <c:numCache>
                <c:formatCode>General</c:formatCode>
                <c:ptCount val="6"/>
                <c:pt idx="1">
                  <c:v>5</c:v>
                </c:pt>
                <c:pt idx="2">
                  <c:v>8</c:v>
                </c:pt>
                <c:pt idx="3">
                  <c:v>49</c:v>
                </c:pt>
                <c:pt idx="4">
                  <c:v>128</c:v>
                </c:pt>
                <c:pt idx="5">
                  <c:v>190</c:v>
                </c:pt>
              </c:numCache>
            </c:numRef>
          </c:val>
          <c:extLst>
            <c:ext xmlns:c16="http://schemas.microsoft.com/office/drawing/2014/chart" uri="{C3380CC4-5D6E-409C-BE32-E72D297353CC}">
              <c16:uniqueId val="{00000003-F360-46E0-B124-65CCB7A21F27}"/>
            </c:ext>
          </c:extLst>
        </c:ser>
        <c:ser>
          <c:idx val="4"/>
          <c:order val="4"/>
          <c:tx>
            <c:strRef>
              <c:f>Sheet1!$F$1</c:f>
              <c:strCache>
                <c:ptCount val="1"/>
                <c:pt idx="0">
                  <c:v>Număr teste aplicate</c:v>
                </c:pt>
              </c:strCache>
            </c:strRef>
          </c:tx>
          <c:spPr>
            <a:solidFill>
              <a:schemeClr val="accent5"/>
            </a:solidFill>
            <a:ln>
              <a:noFill/>
            </a:ln>
            <a:effectLst/>
          </c:spPr>
          <c:invertIfNegative val="0"/>
          <c:cat>
            <c:strRef>
              <c:f>Sheet1!$A$2:$A$7</c:f>
              <c:strCache>
                <c:ptCount val="6"/>
                <c:pt idx="0">
                  <c:v>Inspecții tematice teritoriale</c:v>
                </c:pt>
                <c:pt idx="1">
                  <c:v>Inspecții de revenire</c:v>
                </c:pt>
                <c:pt idx="2">
                  <c:v>Inspecții tematice de specialitate</c:v>
                </c:pt>
                <c:pt idx="3">
                  <c:v>Inspecții generale</c:v>
                </c:pt>
                <c:pt idx="4">
                  <c:v>Inspecții de perfecționare</c:v>
                </c:pt>
                <c:pt idx="5">
                  <c:v>Total inspecții</c:v>
                </c:pt>
              </c:strCache>
            </c:strRef>
          </c:cat>
          <c:val>
            <c:numRef>
              <c:f>Sheet1!$F$2:$F$7</c:f>
              <c:numCache>
                <c:formatCode>General</c:formatCode>
                <c:ptCount val="6"/>
                <c:pt idx="3">
                  <c:v>10</c:v>
                </c:pt>
                <c:pt idx="5">
                  <c:v>10</c:v>
                </c:pt>
              </c:numCache>
            </c:numRef>
          </c:val>
          <c:extLst>
            <c:ext xmlns:c16="http://schemas.microsoft.com/office/drawing/2014/chart" uri="{C3380CC4-5D6E-409C-BE32-E72D297353CC}">
              <c16:uniqueId val="{00000004-F360-46E0-B124-65CCB7A21F27}"/>
            </c:ext>
          </c:extLst>
        </c:ser>
        <c:dLbls>
          <c:showLegendKey val="0"/>
          <c:showVal val="0"/>
          <c:showCatName val="0"/>
          <c:showSerName val="0"/>
          <c:showPercent val="0"/>
          <c:showBubbleSize val="0"/>
        </c:dLbls>
        <c:gapWidth val="182"/>
        <c:axId val="78511104"/>
        <c:axId val="78406400"/>
      </c:barChart>
      <c:catAx>
        <c:axId val="78511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8406400"/>
        <c:crosses val="autoZero"/>
        <c:auto val="1"/>
        <c:lblAlgn val="ctr"/>
        <c:lblOffset val="100"/>
        <c:noMultiLvlLbl val="0"/>
      </c:catAx>
      <c:valAx>
        <c:axId val="7840640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785111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Table>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sz="1200" b="1">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Rezultate_EN</a:t>
            </a:r>
            <a:r>
              <a:rPr lang="ro-RO" sz="2000"/>
              <a:t> </a:t>
            </a:r>
            <a:r>
              <a:rPr lang="en-US" sz="2000"/>
              <a:t>_MATEMATICĂ</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1.7200938232994525E-2"/>
          <c:y val="9.8847331583552078E-2"/>
          <c:w val="0.96559812353401109"/>
          <c:h val="0.82312489063867034"/>
        </c:manualLayout>
      </c:layout>
      <c:bar3DChart>
        <c:barDir val="col"/>
        <c:grouping val="clustered"/>
        <c:varyColors val="0"/>
        <c:ser>
          <c:idx val="1"/>
          <c:order val="0"/>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'Comparatie_2010-2016'!$A$3:$A$9</c:f>
              <c:numCache>
                <c:formatCode>General</c:formatCode>
                <c:ptCount val="7"/>
                <c:pt idx="0">
                  <c:v>2010</c:v>
                </c:pt>
                <c:pt idx="1">
                  <c:v>2011</c:v>
                </c:pt>
                <c:pt idx="2">
                  <c:v>2012</c:v>
                </c:pt>
                <c:pt idx="3">
                  <c:v>2013</c:v>
                </c:pt>
                <c:pt idx="4">
                  <c:v>2014</c:v>
                </c:pt>
                <c:pt idx="5">
                  <c:v>2015</c:v>
                </c:pt>
                <c:pt idx="6">
                  <c:v>2016</c:v>
                </c:pt>
              </c:numCache>
            </c:numRef>
          </c:cat>
          <c:val>
            <c:numRef>
              <c:f>'Comparatie_2010-2016'!$B$3:$B$9</c:f>
              <c:numCache>
                <c:formatCode>0.00%</c:formatCode>
                <c:ptCount val="7"/>
                <c:pt idx="0">
                  <c:v>0.76170000000000015</c:v>
                </c:pt>
                <c:pt idx="1">
                  <c:v>0.68470000000000009</c:v>
                </c:pt>
                <c:pt idx="2">
                  <c:v>0.44890000000000002</c:v>
                </c:pt>
                <c:pt idx="3">
                  <c:v>0.70290000000000008</c:v>
                </c:pt>
                <c:pt idx="4">
                  <c:v>0.73460000000000014</c:v>
                </c:pt>
                <c:pt idx="5">
                  <c:v>0.78320000000000001</c:v>
                </c:pt>
                <c:pt idx="6">
                  <c:v>0.69930000000000003</c:v>
                </c:pt>
              </c:numCache>
            </c:numRef>
          </c:val>
          <c:extLst>
            <c:ext xmlns:c16="http://schemas.microsoft.com/office/drawing/2014/chart" uri="{C3380CC4-5D6E-409C-BE32-E72D297353CC}">
              <c16:uniqueId val="{00000000-9B95-4F56-9893-1A5EAE81E3A5}"/>
            </c:ext>
          </c:extLst>
        </c:ser>
        <c:dLbls>
          <c:showLegendKey val="0"/>
          <c:showVal val="1"/>
          <c:showCatName val="0"/>
          <c:showSerName val="0"/>
          <c:showPercent val="0"/>
          <c:showBubbleSize val="0"/>
        </c:dLbls>
        <c:gapWidth val="150"/>
        <c:shape val="cylinder"/>
        <c:axId val="51119616"/>
        <c:axId val="51121152"/>
        <c:axId val="0"/>
      </c:bar3DChart>
      <c:catAx>
        <c:axId val="51119616"/>
        <c:scaling>
          <c:orientation val="minMax"/>
        </c:scaling>
        <c:delete val="0"/>
        <c:axPos val="b"/>
        <c:numFmt formatCode="General" sourceLinked="1"/>
        <c:majorTickMark val="out"/>
        <c:minorTickMark val="none"/>
        <c:tickLblPos val="nextTo"/>
        <c:txPr>
          <a:bodyPr/>
          <a:lstStyle/>
          <a:p>
            <a:pPr>
              <a:defRPr sz="1400" b="1"/>
            </a:pPr>
            <a:endParaRPr lang="en-US"/>
          </a:p>
        </c:txPr>
        <c:crossAx val="51121152"/>
        <c:crosses val="autoZero"/>
        <c:auto val="1"/>
        <c:lblAlgn val="ctr"/>
        <c:lblOffset val="100"/>
        <c:noMultiLvlLbl val="0"/>
      </c:catAx>
      <c:valAx>
        <c:axId val="51121152"/>
        <c:scaling>
          <c:orientation val="minMax"/>
        </c:scaling>
        <c:delete val="1"/>
        <c:axPos val="l"/>
        <c:numFmt formatCode="0.00%" sourceLinked="1"/>
        <c:majorTickMark val="out"/>
        <c:minorTickMark val="none"/>
        <c:tickLblPos val="none"/>
        <c:crossAx val="51119616"/>
        <c:crosses val="autoZero"/>
        <c:crossBetween val="between"/>
      </c:valAx>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8.8888888888888924E-3"/>
          <c:y val="8.0609584351059374E-2"/>
          <c:w val="0.97555555555555562"/>
          <c:h val="0.8172994325989924"/>
        </c:manualLayout>
      </c:layout>
      <c:lineChart>
        <c:grouping val="standard"/>
        <c:varyColors val="0"/>
        <c:ser>
          <c:idx val="0"/>
          <c:order val="0"/>
          <c:tx>
            <c:v>Matematică (69,13%)</c:v>
          </c:tx>
          <c:spPr>
            <a:ln w="31750" cap="rnd">
              <a:solidFill>
                <a:schemeClr val="tx2">
                  <a:lumMod val="60000"/>
                  <a:lumOff val="40000"/>
                </a:schemeClr>
              </a:solidFill>
              <a:round/>
            </a:ln>
            <a:effectLst/>
          </c:spPr>
          <c:marker>
            <c:symbol val="circle"/>
            <c:size val="17"/>
            <c:spPr>
              <a:solidFill>
                <a:schemeClr val="accent5"/>
              </a:solidFill>
              <a:ln>
                <a:noFill/>
              </a:ln>
              <a:effectLst/>
            </c:spPr>
          </c:marker>
          <c:dLbls>
            <c:spPr>
              <a:solidFill>
                <a:schemeClr val="tx2">
                  <a:lumMod val="60000"/>
                  <a:lumOff val="40000"/>
                </a:scheme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STATISTICI!$I$3:$R$3</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STATISTICI!$I$6:$R$6</c:f>
              <c:numCache>
                <c:formatCode>General</c:formatCode>
                <c:ptCount val="10"/>
                <c:pt idx="0">
                  <c:v>13</c:v>
                </c:pt>
                <c:pt idx="1">
                  <c:v>65</c:v>
                </c:pt>
                <c:pt idx="2">
                  <c:v>154</c:v>
                </c:pt>
                <c:pt idx="3">
                  <c:v>216</c:v>
                </c:pt>
                <c:pt idx="4">
                  <c:v>310</c:v>
                </c:pt>
                <c:pt idx="5">
                  <c:v>215</c:v>
                </c:pt>
                <c:pt idx="6">
                  <c:v>221</c:v>
                </c:pt>
                <c:pt idx="7">
                  <c:v>199</c:v>
                </c:pt>
                <c:pt idx="8">
                  <c:v>82</c:v>
                </c:pt>
                <c:pt idx="9">
                  <c:v>15</c:v>
                </c:pt>
              </c:numCache>
            </c:numRef>
          </c:val>
          <c:smooth val="0"/>
          <c:extLst>
            <c:ext xmlns:c16="http://schemas.microsoft.com/office/drawing/2014/chart" uri="{C3380CC4-5D6E-409C-BE32-E72D297353CC}">
              <c16:uniqueId val="{00000000-6FA3-41EF-8AE6-024B3EE7232C}"/>
            </c:ext>
          </c:extLst>
        </c:ser>
        <c:dLbls>
          <c:showLegendKey val="0"/>
          <c:showVal val="1"/>
          <c:showCatName val="0"/>
          <c:showSerName val="0"/>
          <c:showPercent val="0"/>
          <c:showBubbleSize val="0"/>
        </c:dLbls>
        <c:marker val="1"/>
        <c:smooth val="0"/>
        <c:axId val="89875968"/>
        <c:axId val="89877504"/>
      </c:lineChart>
      <c:catAx>
        <c:axId val="8987596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89877504"/>
        <c:crosses val="autoZero"/>
        <c:auto val="1"/>
        <c:lblAlgn val="ctr"/>
        <c:lblOffset val="100"/>
        <c:noMultiLvlLbl val="0"/>
      </c:catAx>
      <c:valAx>
        <c:axId val="89877504"/>
        <c:scaling>
          <c:orientation val="minMax"/>
        </c:scaling>
        <c:delete val="1"/>
        <c:axPos val="l"/>
        <c:numFmt formatCode="General" sourceLinked="1"/>
        <c:majorTickMark val="none"/>
        <c:minorTickMark val="none"/>
        <c:tickLblPos val="none"/>
        <c:crossAx val="89875968"/>
        <c:crosses val="autoZero"/>
        <c:crossBetween val="between"/>
      </c:valAx>
      <c:spPr>
        <a:noFill/>
        <a:ln>
          <a:noFill/>
        </a:ln>
        <a:effectLst/>
      </c:spPr>
    </c:plotArea>
    <c:legend>
      <c:legendPos val="r"/>
      <c:layout>
        <c:manualLayout>
          <c:xMode val="edge"/>
          <c:yMode val="edge"/>
          <c:x val="1.0936924107890818E-2"/>
          <c:y val="3.8388257023427637E-2"/>
          <c:w val="0.44712528300374671"/>
          <c:h val="8.3717191601049887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ZONE!$D$42</c:f>
              <c:strCache>
                <c:ptCount val="1"/>
                <c:pt idx="0">
                  <c:v>MATEMATICĂ</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ZONE!$A$43:$A$48</c:f>
              <c:strCache>
                <c:ptCount val="6"/>
                <c:pt idx="0">
                  <c:v>Baraolt</c:v>
                </c:pt>
                <c:pt idx="1">
                  <c:v>Covasna</c:v>
                </c:pt>
                <c:pt idx="2">
                  <c:v>Întorsura</c:v>
                </c:pt>
                <c:pt idx="3">
                  <c:v>Sf.Gheorghe</c:v>
                </c:pt>
                <c:pt idx="4">
                  <c:v>Tg.Secuiesc</c:v>
                </c:pt>
                <c:pt idx="5">
                  <c:v>Total JUDEȚ</c:v>
                </c:pt>
              </c:strCache>
            </c:strRef>
          </c:cat>
          <c:val>
            <c:numRef>
              <c:f>ZONE!$D$43:$D$48</c:f>
              <c:numCache>
                <c:formatCode>0.00%</c:formatCode>
                <c:ptCount val="6"/>
                <c:pt idx="0">
                  <c:v>0.58503401360544227</c:v>
                </c:pt>
                <c:pt idx="1">
                  <c:v>0.78</c:v>
                </c:pt>
                <c:pt idx="2">
                  <c:v>0.71739130434782605</c:v>
                </c:pt>
                <c:pt idx="3">
                  <c:v>0.6992125984251969</c:v>
                </c:pt>
                <c:pt idx="4">
                  <c:v>0.7047619047619047</c:v>
                </c:pt>
                <c:pt idx="5">
                  <c:v>0.69932885906040265</c:v>
                </c:pt>
              </c:numCache>
            </c:numRef>
          </c:val>
          <c:extLst>
            <c:ext xmlns:c16="http://schemas.microsoft.com/office/drawing/2014/chart" uri="{C3380CC4-5D6E-409C-BE32-E72D297353CC}">
              <c16:uniqueId val="{00000000-4489-4735-8476-D2C752F24220}"/>
            </c:ext>
          </c:extLst>
        </c:ser>
        <c:dLbls>
          <c:showLegendKey val="0"/>
          <c:showVal val="1"/>
          <c:showCatName val="0"/>
          <c:showSerName val="0"/>
          <c:showPercent val="0"/>
          <c:showBubbleSize val="0"/>
        </c:dLbls>
        <c:gapWidth val="41"/>
        <c:axId val="59477376"/>
        <c:axId val="59479168"/>
      </c:barChart>
      <c:catAx>
        <c:axId val="59477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effectLst/>
                <a:latin typeface="Tahoma" panose="020B0604030504040204" pitchFamily="34" charset="0"/>
                <a:ea typeface="Tahoma" panose="020B0604030504040204" pitchFamily="34" charset="0"/>
                <a:cs typeface="Tahoma" panose="020B0604030504040204" pitchFamily="34" charset="0"/>
              </a:defRPr>
            </a:pPr>
            <a:endParaRPr lang="en-US"/>
          </a:p>
        </c:txPr>
        <c:crossAx val="59479168"/>
        <c:crosses val="autoZero"/>
        <c:auto val="1"/>
        <c:lblAlgn val="ctr"/>
        <c:lblOffset val="100"/>
        <c:noMultiLvlLbl val="0"/>
      </c:catAx>
      <c:valAx>
        <c:axId val="59479168"/>
        <c:scaling>
          <c:orientation val="minMax"/>
        </c:scaling>
        <c:delete val="1"/>
        <c:axPos val="l"/>
        <c:numFmt formatCode="0.00%" sourceLinked="1"/>
        <c:majorTickMark val="none"/>
        <c:minorTickMark val="none"/>
        <c:tickLblPos val="none"/>
        <c:crossAx val="59477376"/>
        <c:crosses val="autoZero"/>
        <c:crossBetween val="between"/>
      </c:valAx>
      <c:spPr>
        <a:noFill/>
        <a:ln>
          <a:noFill/>
        </a:ln>
        <a:effectLst/>
      </c:spPr>
    </c:plotArea>
    <c:legend>
      <c:legendPos val="t"/>
      <c:layout>
        <c:manualLayout>
          <c:xMode val="edge"/>
          <c:yMode val="edge"/>
          <c:x val="2.8124160155656198E-2"/>
          <c:y val="4.0816326530612262E-2"/>
          <c:w val="0.26421487854558728"/>
          <c:h val="0.1016958594461406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NOTE DE 10</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'MATEMATICA_NOTE DE 10'!$A$3:$A$10</c:f>
              <c:strCache>
                <c:ptCount val="8"/>
                <c:pt idx="0">
                  <c:v>Colegiul Național "Mihai Viteazul" Sfântu Gheorghe</c:v>
                </c:pt>
                <c:pt idx="1">
                  <c:v>Colegiul Național "Székely Mikó" Sfântu Gheorghe</c:v>
                </c:pt>
                <c:pt idx="2">
                  <c:v>Liceul "Kőrösi Csoma Sándor" Covasna</c:v>
                </c:pt>
                <c:pt idx="3">
                  <c:v>Liceul Teoretic "Mikes Kelemen" Sfântu Gheorghe</c:v>
                </c:pt>
                <c:pt idx="4">
                  <c:v>Școala Gimnazială "Gaál Mózes" Baraolt</c:v>
                </c:pt>
                <c:pt idx="5">
                  <c:v>Școala Gimnazială "Konsza Samu" Bățanii Mari</c:v>
                </c:pt>
                <c:pt idx="6">
                  <c:v>Școala Gimnazială "Kriza János" Aita Mare</c:v>
                </c:pt>
                <c:pt idx="7">
                  <c:v>Școala Gimnazială "Mihail Sadoveanu" Întorsura Buzăului</c:v>
                </c:pt>
              </c:strCache>
            </c:strRef>
          </c:cat>
          <c:val>
            <c:numRef>
              <c:f>'MATEMATICA_NOTE DE 10'!$S$3:$S$10</c:f>
              <c:numCache>
                <c:formatCode>General</c:formatCode>
                <c:ptCount val="8"/>
                <c:pt idx="0">
                  <c:v>1</c:v>
                </c:pt>
                <c:pt idx="1">
                  <c:v>6</c:v>
                </c:pt>
                <c:pt idx="2">
                  <c:v>2</c:v>
                </c:pt>
                <c:pt idx="3">
                  <c:v>1</c:v>
                </c:pt>
                <c:pt idx="4">
                  <c:v>1</c:v>
                </c:pt>
                <c:pt idx="5">
                  <c:v>1</c:v>
                </c:pt>
                <c:pt idx="6">
                  <c:v>1</c:v>
                </c:pt>
                <c:pt idx="7">
                  <c:v>2</c:v>
                </c:pt>
              </c:numCache>
            </c:numRef>
          </c:val>
          <c:extLst>
            <c:ext xmlns:c16="http://schemas.microsoft.com/office/drawing/2014/chart" uri="{C3380CC4-5D6E-409C-BE32-E72D297353CC}">
              <c16:uniqueId val="{00000000-DEFD-4ADD-9406-3BF2DC4151C1}"/>
            </c:ext>
          </c:extLst>
        </c:ser>
        <c:dLbls>
          <c:showLegendKey val="0"/>
          <c:showVal val="1"/>
          <c:showCatName val="0"/>
          <c:showSerName val="0"/>
          <c:showPercent val="0"/>
          <c:showBubbleSize val="0"/>
        </c:dLbls>
        <c:gapWidth val="182"/>
        <c:axId val="59540608"/>
        <c:axId val="59542144"/>
      </c:barChart>
      <c:catAx>
        <c:axId val="5954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9542144"/>
        <c:crosses val="autoZero"/>
        <c:auto val="1"/>
        <c:lblAlgn val="ctr"/>
        <c:lblOffset val="100"/>
        <c:noMultiLvlLbl val="0"/>
      </c:catAx>
      <c:valAx>
        <c:axId val="59542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9540608"/>
        <c:crosses val="autoZero"/>
        <c:crossBetween val="between"/>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sz="1100"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r>
              <a:rPr lang="ro-RO" sz="2000"/>
              <a:t>MATEMATICĂ</a:t>
            </a:r>
            <a:endParaRPr lang="en-US" sz="2000"/>
          </a:p>
        </c:rich>
      </c:tx>
      <c:layout>
        <c:manualLayout>
          <c:xMode val="edge"/>
          <c:yMode val="edge"/>
          <c:x val="7.1743115443902841E-2"/>
          <c:y val="0.17817728843626579"/>
        </c:manualLayout>
      </c:layout>
      <c:overlay val="0"/>
      <c:spPr>
        <a:noFill/>
        <a:ln>
          <a:noFill/>
        </a:ln>
        <a:effectLst/>
      </c:spPr>
    </c:title>
    <c:autoTitleDeleted val="0"/>
    <c:plotArea>
      <c:layout>
        <c:manualLayout>
          <c:layoutTarget val="inner"/>
          <c:xMode val="edge"/>
          <c:yMode val="edge"/>
          <c:x val="0.32872095256385642"/>
          <c:y val="0.10726227088649935"/>
          <c:w val="0.67127904743614375"/>
          <c:h val="0.56078405711751411"/>
        </c:manualLayout>
      </c:layout>
      <c:lineChart>
        <c:grouping val="standard"/>
        <c:varyColors val="0"/>
        <c:ser>
          <c:idx val="0"/>
          <c:order val="0"/>
          <c:tx>
            <c:strRef>
              <c:f>COMPARATIV_SIMULARE_EN_DISCIPL!$A$22</c:f>
              <c:strCache>
                <c:ptCount val="1"/>
                <c:pt idx="0">
                  <c:v>SIMULARE NOIEMBRIE 2015 (1853 ELEVI - PROMOVARE 29.74%)</c:v>
                </c:pt>
              </c:strCache>
            </c:strRef>
          </c:tx>
          <c:spPr>
            <a:ln w="31750" cap="rnd">
              <a:solidFill>
                <a:schemeClr val="accent1"/>
              </a:solidFill>
              <a:round/>
            </a:ln>
            <a:effectLst/>
          </c:spPr>
          <c:marker>
            <c:symbol val="circle"/>
            <c:size val="17"/>
            <c:spPr>
              <a:solidFill>
                <a:schemeClr val="accent1"/>
              </a:solidFill>
              <a:ln>
                <a:noFill/>
              </a:ln>
              <a:effectLst/>
            </c:spPr>
          </c:marker>
          <c:cat>
            <c:strRef>
              <c:f>COMPARATIV_SIMULARE_EN_DISCIPL!$H$21:$Q$21</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COMPARATIV_SIMULARE_EN_DISCIPL!$H$23:$Q$23</c:f>
              <c:numCache>
                <c:formatCode>0.00%</c:formatCode>
                <c:ptCount val="10"/>
                <c:pt idx="0">
                  <c:v>0.21208850512682142</c:v>
                </c:pt>
                <c:pt idx="1">
                  <c:v>0.19320021586616301</c:v>
                </c:pt>
                <c:pt idx="2">
                  <c:v>0.17161359956826769</c:v>
                </c:pt>
                <c:pt idx="3">
                  <c:v>0.12574203993524019</c:v>
                </c:pt>
                <c:pt idx="4">
                  <c:v>0.1214247166756611</c:v>
                </c:pt>
                <c:pt idx="5">
                  <c:v>7.9330814894765275E-2</c:v>
                </c:pt>
                <c:pt idx="6">
                  <c:v>5.7204533189422563E-2</c:v>
                </c:pt>
                <c:pt idx="7">
                  <c:v>3.076092822450081E-2</c:v>
                </c:pt>
                <c:pt idx="8">
                  <c:v>8.094981111710739E-3</c:v>
                </c:pt>
                <c:pt idx="9">
                  <c:v>5.3966540744738284E-4</c:v>
                </c:pt>
              </c:numCache>
            </c:numRef>
          </c:val>
          <c:smooth val="0"/>
          <c:extLst>
            <c:ext xmlns:c16="http://schemas.microsoft.com/office/drawing/2014/chart" uri="{C3380CC4-5D6E-409C-BE32-E72D297353CC}">
              <c16:uniqueId val="{00000000-7A2C-4DBE-9CD9-ACBF2356C34C}"/>
            </c:ext>
          </c:extLst>
        </c:ser>
        <c:ser>
          <c:idx val="1"/>
          <c:order val="1"/>
          <c:tx>
            <c:strRef>
              <c:f>COMPARATIV_SIMULARE_EN_DISCIPL!$A$24</c:f>
              <c:strCache>
                <c:ptCount val="1"/>
                <c:pt idx="0">
                  <c:v>SIMULARE FEBRUARIE 2016 (1853 ELEVI - PROMOVARE 32.92%)</c:v>
                </c:pt>
              </c:strCache>
            </c:strRef>
          </c:tx>
          <c:spPr>
            <a:ln w="31750" cap="rnd">
              <a:solidFill>
                <a:schemeClr val="accent2"/>
              </a:solidFill>
              <a:round/>
            </a:ln>
            <a:effectLst/>
          </c:spPr>
          <c:marker>
            <c:symbol val="circle"/>
            <c:size val="17"/>
            <c:spPr>
              <a:solidFill>
                <a:schemeClr val="accent2"/>
              </a:solidFill>
              <a:ln>
                <a:noFill/>
              </a:ln>
              <a:effectLst/>
            </c:spPr>
          </c:marker>
          <c:cat>
            <c:strRef>
              <c:f>COMPARATIV_SIMULARE_EN_DISCIPL!$H$21:$Q$21</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COMPARATIV_SIMULARE_EN_DISCIPL!$H$25:$Q$25</c:f>
              <c:numCache>
                <c:formatCode>0.00%</c:formatCode>
                <c:ptCount val="10"/>
                <c:pt idx="0">
                  <c:v>0.14031300593631948</c:v>
                </c:pt>
                <c:pt idx="1">
                  <c:v>0.22396114409066381</c:v>
                </c:pt>
                <c:pt idx="2">
                  <c:v>0.16891527253103081</c:v>
                </c:pt>
                <c:pt idx="3">
                  <c:v>0.13761467889908258</c:v>
                </c:pt>
                <c:pt idx="4">
                  <c:v>0.11818672423097683</c:v>
                </c:pt>
                <c:pt idx="5">
                  <c:v>9.8758769562871052E-2</c:v>
                </c:pt>
                <c:pt idx="6">
                  <c:v>6.9616837560712366E-2</c:v>
                </c:pt>
                <c:pt idx="7">
                  <c:v>3.0221262817053438E-2</c:v>
                </c:pt>
                <c:pt idx="8">
                  <c:v>1.1872638963842419E-2</c:v>
                </c:pt>
                <c:pt idx="9">
                  <c:v>5.3966540744738284E-4</c:v>
                </c:pt>
              </c:numCache>
            </c:numRef>
          </c:val>
          <c:smooth val="0"/>
          <c:extLst>
            <c:ext xmlns:c16="http://schemas.microsoft.com/office/drawing/2014/chart" uri="{C3380CC4-5D6E-409C-BE32-E72D297353CC}">
              <c16:uniqueId val="{00000001-7A2C-4DBE-9CD9-ACBF2356C34C}"/>
            </c:ext>
          </c:extLst>
        </c:ser>
        <c:ser>
          <c:idx val="2"/>
          <c:order val="2"/>
          <c:tx>
            <c:strRef>
              <c:f>COMPARATIV_SIMULARE_EN_DISCIPL!$A$26</c:f>
              <c:strCache>
                <c:ptCount val="1"/>
                <c:pt idx="0">
                  <c:v>EVALUARE NAȚIONALĂ IUNIE 2016 (1490 ELEVI - PROMOVARE 69.73%)</c:v>
                </c:pt>
              </c:strCache>
            </c:strRef>
          </c:tx>
          <c:spPr>
            <a:ln w="31750" cap="rnd">
              <a:solidFill>
                <a:schemeClr val="accent3"/>
              </a:solidFill>
              <a:round/>
            </a:ln>
            <a:effectLst/>
          </c:spPr>
          <c:marker>
            <c:symbol val="circle"/>
            <c:size val="17"/>
            <c:spPr>
              <a:solidFill>
                <a:schemeClr val="accent3"/>
              </a:solidFill>
              <a:ln>
                <a:noFill/>
              </a:ln>
              <a:effectLst/>
            </c:spPr>
          </c:marker>
          <c:cat>
            <c:strRef>
              <c:f>COMPARATIV_SIMULARE_EN_DISCIPL!$H$21:$Q$21</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COMPARATIV_SIMULARE_EN_DISCIPL!$H$27:$Q$27</c:f>
              <c:numCache>
                <c:formatCode>0.00%</c:formatCode>
                <c:ptCount val="10"/>
                <c:pt idx="0">
                  <c:v>8.7248322147651033E-3</c:v>
                </c:pt>
                <c:pt idx="1">
                  <c:v>4.3624161073825489E-2</c:v>
                </c:pt>
                <c:pt idx="2">
                  <c:v>0.10335570469798658</c:v>
                </c:pt>
                <c:pt idx="3">
                  <c:v>0.14496644295302019</c:v>
                </c:pt>
                <c:pt idx="4">
                  <c:v>0.20805369127516779</c:v>
                </c:pt>
                <c:pt idx="5">
                  <c:v>0.14429530201342289</c:v>
                </c:pt>
                <c:pt idx="6">
                  <c:v>0.14832214765100671</c:v>
                </c:pt>
                <c:pt idx="7">
                  <c:v>0.13355704697986578</c:v>
                </c:pt>
                <c:pt idx="8">
                  <c:v>5.5033557046979875E-2</c:v>
                </c:pt>
                <c:pt idx="9">
                  <c:v>1.0067114093959731E-2</c:v>
                </c:pt>
              </c:numCache>
            </c:numRef>
          </c:val>
          <c:smooth val="0"/>
          <c:extLst>
            <c:ext xmlns:c16="http://schemas.microsoft.com/office/drawing/2014/chart" uri="{C3380CC4-5D6E-409C-BE32-E72D297353CC}">
              <c16:uniqueId val="{00000002-7A2C-4DBE-9CD9-ACBF2356C34C}"/>
            </c:ext>
          </c:extLst>
        </c:ser>
        <c:dLbls>
          <c:showLegendKey val="0"/>
          <c:showVal val="0"/>
          <c:showCatName val="0"/>
          <c:showSerName val="0"/>
          <c:showPercent val="0"/>
          <c:showBubbleSize val="0"/>
        </c:dLbls>
        <c:marker val="1"/>
        <c:smooth val="0"/>
        <c:axId val="93068672"/>
        <c:axId val="93287552"/>
      </c:lineChart>
      <c:catAx>
        <c:axId val="9306867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93287552"/>
        <c:crosses val="autoZero"/>
        <c:auto val="1"/>
        <c:lblAlgn val="ctr"/>
        <c:lblOffset val="100"/>
        <c:noMultiLvlLbl val="0"/>
      </c:catAx>
      <c:valAx>
        <c:axId val="93287552"/>
        <c:scaling>
          <c:orientation val="minMax"/>
        </c:scaling>
        <c:delete val="1"/>
        <c:axPos val="l"/>
        <c:numFmt formatCode="0.00%" sourceLinked="1"/>
        <c:majorTickMark val="none"/>
        <c:minorTickMark val="none"/>
        <c:tickLblPos val="none"/>
        <c:crossAx val="93068672"/>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3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Table>
      <c:spPr>
        <a:noFill/>
        <a:ln>
          <a:noFill/>
        </a:ln>
        <a:effectLst/>
      </c:spPr>
    </c:plotArea>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sz="1400" b="1">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9.4694625937715257E-2"/>
          <c:y val="2.8077956128462287E-2"/>
          <c:w val="0.88875691070531071"/>
          <c:h val="0.91598269904572283"/>
        </c:manualLayout>
      </c:layout>
      <c:bar3DChart>
        <c:barDir val="bar"/>
        <c:grouping val="stacked"/>
        <c:varyColors val="0"/>
        <c:ser>
          <c:idx val="0"/>
          <c:order val="0"/>
          <c:tx>
            <c:strRef>
              <c:f>'Comparativ_2010-2016'!$A$3</c:f>
              <c:strCache>
                <c:ptCount val="1"/>
                <c:pt idx="0">
                  <c:v>Limba şi literatura română</c:v>
                </c:pt>
              </c:strCache>
            </c:strRef>
          </c:tx>
          <c:spPr>
            <a:solidFill>
              <a:schemeClr val="accent1">
                <a:lumMod val="60000"/>
                <a:lumOff val="40000"/>
              </a:schemeClr>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'Comparativ_2010-2016'!$B$2:$H$2</c:f>
              <c:numCache>
                <c:formatCode>General</c:formatCode>
                <c:ptCount val="7"/>
                <c:pt idx="0">
                  <c:v>2010</c:v>
                </c:pt>
                <c:pt idx="1">
                  <c:v>2011</c:v>
                </c:pt>
                <c:pt idx="2">
                  <c:v>2012</c:v>
                </c:pt>
                <c:pt idx="3">
                  <c:v>2013</c:v>
                </c:pt>
                <c:pt idx="4">
                  <c:v>2014</c:v>
                </c:pt>
                <c:pt idx="5">
                  <c:v>2015</c:v>
                </c:pt>
                <c:pt idx="6">
                  <c:v>2016</c:v>
                </c:pt>
              </c:numCache>
            </c:numRef>
          </c:cat>
          <c:val>
            <c:numRef>
              <c:f>'Comparativ_2010-2016'!$B$3:$H$3</c:f>
              <c:numCache>
                <c:formatCode>0.00%</c:formatCode>
                <c:ptCount val="7"/>
                <c:pt idx="0">
                  <c:v>0.78</c:v>
                </c:pt>
                <c:pt idx="1">
                  <c:v>0.79100000000000004</c:v>
                </c:pt>
                <c:pt idx="2">
                  <c:v>0.57490000000000008</c:v>
                </c:pt>
                <c:pt idx="3">
                  <c:v>0.64740000000000009</c:v>
                </c:pt>
                <c:pt idx="4">
                  <c:v>0.56059999999999999</c:v>
                </c:pt>
                <c:pt idx="5">
                  <c:v>0.75160000000000016</c:v>
                </c:pt>
                <c:pt idx="6">
                  <c:v>0.65110000000000012</c:v>
                </c:pt>
              </c:numCache>
            </c:numRef>
          </c:val>
          <c:extLst>
            <c:ext xmlns:c16="http://schemas.microsoft.com/office/drawing/2014/chart" uri="{C3380CC4-5D6E-409C-BE32-E72D297353CC}">
              <c16:uniqueId val="{00000000-55E2-46B9-989C-69ABAABCA029}"/>
            </c:ext>
          </c:extLst>
        </c:ser>
        <c:ser>
          <c:idx val="1"/>
          <c:order val="1"/>
          <c:tx>
            <c:strRef>
              <c:f>'Comparativ_2010-2016'!$A$4</c:f>
              <c:strCache>
                <c:ptCount val="1"/>
                <c:pt idx="0">
                  <c:v>Limba şi literatura maghiară</c:v>
                </c:pt>
              </c:strCache>
            </c:strRef>
          </c:tx>
          <c:spPr>
            <a:solidFill>
              <a:schemeClr val="accent2">
                <a:lumMod val="60000"/>
                <a:lumOff val="40000"/>
              </a:schemeClr>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'Comparativ_2010-2016'!$B$2:$H$2</c:f>
              <c:numCache>
                <c:formatCode>General</c:formatCode>
                <c:ptCount val="7"/>
                <c:pt idx="0">
                  <c:v>2010</c:v>
                </c:pt>
                <c:pt idx="1">
                  <c:v>2011</c:v>
                </c:pt>
                <c:pt idx="2">
                  <c:v>2012</c:v>
                </c:pt>
                <c:pt idx="3">
                  <c:v>2013</c:v>
                </c:pt>
                <c:pt idx="4">
                  <c:v>2014</c:v>
                </c:pt>
                <c:pt idx="5">
                  <c:v>2015</c:v>
                </c:pt>
                <c:pt idx="6">
                  <c:v>2016</c:v>
                </c:pt>
              </c:numCache>
            </c:numRef>
          </c:cat>
          <c:val>
            <c:numRef>
              <c:f>'Comparativ_2010-2016'!$B$4:$H$4</c:f>
              <c:numCache>
                <c:formatCode>0.00%</c:formatCode>
                <c:ptCount val="7"/>
                <c:pt idx="0">
                  <c:v>0.93799999999999994</c:v>
                </c:pt>
                <c:pt idx="1">
                  <c:v>0.96700000000000008</c:v>
                </c:pt>
                <c:pt idx="2">
                  <c:v>0.93740000000000001</c:v>
                </c:pt>
                <c:pt idx="3">
                  <c:v>0.90759999999999996</c:v>
                </c:pt>
                <c:pt idx="4">
                  <c:v>0.92110000000000003</c:v>
                </c:pt>
                <c:pt idx="5">
                  <c:v>0.95930000000000004</c:v>
                </c:pt>
                <c:pt idx="6">
                  <c:v>0.94230000000000003</c:v>
                </c:pt>
              </c:numCache>
            </c:numRef>
          </c:val>
          <c:extLst>
            <c:ext xmlns:c16="http://schemas.microsoft.com/office/drawing/2014/chart" uri="{C3380CC4-5D6E-409C-BE32-E72D297353CC}">
              <c16:uniqueId val="{00000001-55E2-46B9-989C-69ABAABCA029}"/>
            </c:ext>
          </c:extLst>
        </c:ser>
        <c:ser>
          <c:idx val="2"/>
          <c:order val="2"/>
          <c:tx>
            <c:strRef>
              <c:f>'Comparativ_2010-2016'!$A$5</c:f>
              <c:strCache>
                <c:ptCount val="1"/>
                <c:pt idx="0">
                  <c:v>Matematică</c:v>
                </c:pt>
              </c:strCache>
            </c:strRef>
          </c:tx>
          <c:spPr>
            <a:solidFill>
              <a:schemeClr val="accent3"/>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'Comparativ_2010-2016'!$B$2:$H$2</c:f>
              <c:numCache>
                <c:formatCode>General</c:formatCode>
                <c:ptCount val="7"/>
                <c:pt idx="0">
                  <c:v>2010</c:v>
                </c:pt>
                <c:pt idx="1">
                  <c:v>2011</c:v>
                </c:pt>
                <c:pt idx="2">
                  <c:v>2012</c:v>
                </c:pt>
                <c:pt idx="3">
                  <c:v>2013</c:v>
                </c:pt>
                <c:pt idx="4">
                  <c:v>2014</c:v>
                </c:pt>
                <c:pt idx="5">
                  <c:v>2015</c:v>
                </c:pt>
                <c:pt idx="6">
                  <c:v>2016</c:v>
                </c:pt>
              </c:numCache>
            </c:numRef>
          </c:cat>
          <c:val>
            <c:numRef>
              <c:f>'Comparativ_2010-2016'!$B$5:$H$5</c:f>
              <c:numCache>
                <c:formatCode>0.00%</c:formatCode>
                <c:ptCount val="7"/>
                <c:pt idx="0">
                  <c:v>0.76100000000000012</c:v>
                </c:pt>
                <c:pt idx="1">
                  <c:v>0.68400000000000005</c:v>
                </c:pt>
                <c:pt idx="2">
                  <c:v>0.44890000000000002</c:v>
                </c:pt>
                <c:pt idx="3">
                  <c:v>0.70290000000000008</c:v>
                </c:pt>
                <c:pt idx="4">
                  <c:v>0.73460000000000014</c:v>
                </c:pt>
                <c:pt idx="5">
                  <c:v>0.78320000000000001</c:v>
                </c:pt>
                <c:pt idx="6">
                  <c:v>0.69930000000000003</c:v>
                </c:pt>
              </c:numCache>
            </c:numRef>
          </c:val>
          <c:extLst>
            <c:ext xmlns:c16="http://schemas.microsoft.com/office/drawing/2014/chart" uri="{C3380CC4-5D6E-409C-BE32-E72D297353CC}">
              <c16:uniqueId val="{00000002-55E2-46B9-989C-69ABAABCA029}"/>
            </c:ext>
          </c:extLst>
        </c:ser>
        <c:dLbls>
          <c:showLegendKey val="0"/>
          <c:showVal val="1"/>
          <c:showCatName val="0"/>
          <c:showSerName val="0"/>
          <c:showPercent val="0"/>
          <c:showBubbleSize val="0"/>
        </c:dLbls>
        <c:gapWidth val="150"/>
        <c:shape val="cylinder"/>
        <c:axId val="94345856"/>
        <c:axId val="94351744"/>
        <c:axId val="0"/>
      </c:bar3DChart>
      <c:catAx>
        <c:axId val="94345856"/>
        <c:scaling>
          <c:orientation val="minMax"/>
        </c:scaling>
        <c:delete val="0"/>
        <c:axPos val="l"/>
        <c:numFmt formatCode="General" sourceLinked="1"/>
        <c:majorTickMark val="out"/>
        <c:minorTickMark val="none"/>
        <c:tickLblPos val="nextTo"/>
        <c:txPr>
          <a:bodyPr/>
          <a:lstStyle/>
          <a:p>
            <a:pPr>
              <a:defRPr sz="1400"/>
            </a:pPr>
            <a:endParaRPr lang="en-US"/>
          </a:p>
        </c:txPr>
        <c:crossAx val="94351744"/>
        <c:crosses val="autoZero"/>
        <c:auto val="1"/>
        <c:lblAlgn val="ctr"/>
        <c:lblOffset val="100"/>
        <c:noMultiLvlLbl val="0"/>
      </c:catAx>
      <c:valAx>
        <c:axId val="94351744"/>
        <c:scaling>
          <c:orientation val="minMax"/>
        </c:scaling>
        <c:delete val="1"/>
        <c:axPos val="b"/>
        <c:numFmt formatCode="0.00%" sourceLinked="1"/>
        <c:majorTickMark val="out"/>
        <c:minorTickMark val="none"/>
        <c:tickLblPos val="none"/>
        <c:crossAx val="94345856"/>
        <c:crosses val="autoZero"/>
        <c:crossBetween val="between"/>
      </c:valAx>
    </c:plotArea>
    <c:legend>
      <c:legendPos val="b"/>
      <c:overlay val="0"/>
      <c:txPr>
        <a:bodyPr/>
        <a:lstStyle/>
        <a:p>
          <a:pPr>
            <a:defRPr sz="1400"/>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spPr>
  <c:txPr>
    <a:bodyPr/>
    <a:lstStyle/>
    <a:p>
      <a:pPr>
        <a:defRPr sz="1300" b="1">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11707353195276"/>
          <c:y val="3.5234375000000005E-2"/>
          <c:w val="0.64281786093352766"/>
          <c:h val="0.94132812499999996"/>
        </c:manualLayout>
      </c:layout>
      <c:barChart>
        <c:barDir val="bar"/>
        <c:grouping val="clustered"/>
        <c:varyColors val="0"/>
        <c:ser>
          <c:idx val="0"/>
          <c:order val="0"/>
          <c:tx>
            <c:v>BACALAUREAT_SESIUNEA IUNIE-IULIE 2016</c:v>
          </c:tx>
          <c:spPr>
            <a:solidFill>
              <a:schemeClr val="accent1"/>
            </a:solidFill>
            <a:ln>
              <a:noFill/>
            </a:ln>
            <a:effectLst/>
          </c:spPr>
          <c:invertIfNegative val="0"/>
          <c:dPt>
            <c:idx val="0"/>
            <c:invertIfNegative val="0"/>
            <c:bubble3D val="0"/>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1-DCE6-4504-ADD8-82A7BD26C525}"/>
              </c:ext>
            </c:extLst>
          </c:dPt>
          <c:dPt>
            <c:idx val="1"/>
            <c:invertIfNegative val="0"/>
            <c:bubble3D val="0"/>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3-DCE6-4504-ADD8-82A7BD26C525}"/>
              </c:ext>
            </c:extLst>
          </c:dPt>
          <c:dPt>
            <c:idx val="2"/>
            <c:invertIfNegative val="0"/>
            <c:bubble3D val="0"/>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5-DCE6-4504-ADD8-82A7BD26C525}"/>
              </c:ext>
            </c:extLst>
          </c:dPt>
          <c:dPt>
            <c:idx val="3"/>
            <c:invertIfNegative val="0"/>
            <c:bubble3D val="0"/>
            <c:spPr>
              <a:gradFill rotWithShape="1">
                <a:gsLst>
                  <a:gs pos="0">
                    <a:schemeClr val="accent4">
                      <a:tint val="96000"/>
                      <a:lumMod val="102000"/>
                    </a:schemeClr>
                  </a:gs>
                  <a:gs pos="100000">
                    <a:schemeClr val="accent4">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7-DCE6-4504-ADD8-82A7BD26C525}"/>
              </c:ext>
            </c:extLst>
          </c:dPt>
          <c:dPt>
            <c:idx val="4"/>
            <c:invertIfNegative val="0"/>
            <c:bubble3D val="0"/>
            <c:spPr>
              <a:gradFill rotWithShape="1">
                <a:gsLst>
                  <a:gs pos="0">
                    <a:schemeClr val="accent2">
                      <a:tint val="96000"/>
                      <a:lumMod val="102000"/>
                    </a:schemeClr>
                  </a:gs>
                  <a:gs pos="100000">
                    <a:schemeClr val="accent2">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9-DCE6-4504-ADD8-82A7BD26C525}"/>
              </c:ext>
            </c:extLst>
          </c:dPt>
          <c:dPt>
            <c:idx val="5"/>
            <c:invertIfNegative val="0"/>
            <c:bubble3D val="0"/>
            <c:spPr>
              <a:gradFill rotWithShape="1">
                <a:gsLst>
                  <a:gs pos="0">
                    <a:schemeClr val="accent2">
                      <a:tint val="96000"/>
                      <a:lumMod val="102000"/>
                    </a:schemeClr>
                  </a:gs>
                  <a:gs pos="100000">
                    <a:schemeClr val="accent2">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B-DCE6-4504-ADD8-82A7BD26C525}"/>
              </c:ext>
            </c:extLst>
          </c:dPt>
          <c:dPt>
            <c:idx val="6"/>
            <c:invertIfNegative val="0"/>
            <c:bubble3D val="0"/>
            <c:spPr>
              <a:gradFill rotWithShape="1">
                <a:gsLst>
                  <a:gs pos="0">
                    <a:schemeClr val="accent4">
                      <a:tint val="96000"/>
                      <a:lumMod val="102000"/>
                    </a:schemeClr>
                  </a:gs>
                  <a:gs pos="100000">
                    <a:schemeClr val="accent4">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D-DCE6-4504-ADD8-82A7BD26C525}"/>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STATISTICI!$B$3:$H$3</c:f>
              <c:strCache>
                <c:ptCount val="7"/>
                <c:pt idx="0">
                  <c:v>Înscriși</c:v>
                </c:pt>
                <c:pt idx="1">
                  <c:v>Neprezentați (5.75%)</c:v>
                </c:pt>
                <c:pt idx="2">
                  <c:v>Prezenți (94.25%)</c:v>
                </c:pt>
                <c:pt idx="3">
                  <c:v>Total respinși (33.33%)</c:v>
                </c:pt>
                <c:pt idx="4">
                  <c:v>Respinși fără medie (29.59%)</c:v>
                </c:pt>
                <c:pt idx="5">
                  <c:v>Respinși cu medii între 5-5.99 (3.74%)</c:v>
                </c:pt>
                <c:pt idx="6">
                  <c:v>Promovați (66.67%)</c:v>
                </c:pt>
              </c:strCache>
            </c:strRef>
          </c:cat>
          <c:val>
            <c:numRef>
              <c:f>STATISTICI!$B$7:$H$7</c:f>
              <c:numCache>
                <c:formatCode>General</c:formatCode>
                <c:ptCount val="7"/>
                <c:pt idx="0">
                  <c:v>1305</c:v>
                </c:pt>
                <c:pt idx="1">
                  <c:v>75</c:v>
                </c:pt>
                <c:pt idx="2">
                  <c:v>1230</c:v>
                </c:pt>
                <c:pt idx="3">
                  <c:v>410</c:v>
                </c:pt>
                <c:pt idx="4">
                  <c:v>364</c:v>
                </c:pt>
                <c:pt idx="5">
                  <c:v>46</c:v>
                </c:pt>
                <c:pt idx="6">
                  <c:v>820</c:v>
                </c:pt>
              </c:numCache>
            </c:numRef>
          </c:val>
          <c:extLst>
            <c:ext xmlns:c16="http://schemas.microsoft.com/office/drawing/2014/chart" uri="{C3380CC4-5D6E-409C-BE32-E72D297353CC}">
              <c16:uniqueId val="{0000000E-DCE6-4504-ADD8-82A7BD26C525}"/>
            </c:ext>
          </c:extLst>
        </c:ser>
        <c:dLbls>
          <c:showLegendKey val="0"/>
          <c:showVal val="1"/>
          <c:showCatName val="0"/>
          <c:showSerName val="0"/>
          <c:showPercent val="0"/>
          <c:showBubbleSize val="0"/>
        </c:dLbls>
        <c:gapWidth val="247"/>
        <c:axId val="100580352"/>
        <c:axId val="100586240"/>
      </c:barChart>
      <c:catAx>
        <c:axId val="10058035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cap="none" spc="0" normalizeH="0" baseline="0">
                <a:solidFill>
                  <a:schemeClr val="tx1"/>
                </a:solidFill>
                <a:latin typeface="Arial" panose="020B0604020202020204" pitchFamily="34" charset="0"/>
                <a:ea typeface="+mn-ea"/>
                <a:cs typeface="Arial" panose="020B0604020202020204" pitchFamily="34" charset="0"/>
              </a:defRPr>
            </a:pPr>
            <a:endParaRPr lang="en-US"/>
          </a:p>
        </c:txPr>
        <c:crossAx val="100586240"/>
        <c:crosses val="autoZero"/>
        <c:auto val="1"/>
        <c:lblAlgn val="ctr"/>
        <c:lblOffset val="100"/>
        <c:noMultiLvlLbl val="0"/>
      </c:catAx>
      <c:valAx>
        <c:axId val="100586240"/>
        <c:scaling>
          <c:orientation val="minMax"/>
        </c:scaling>
        <c:delete val="1"/>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one"/>
        <c:crossAx val="100580352"/>
        <c:crosses val="autoZero"/>
        <c:crossBetween val="between"/>
      </c:valAx>
      <c:spPr>
        <a:noFill/>
        <a:ln>
          <a:no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sz="12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Procente</a:t>
            </a:r>
            <a:r>
              <a:rPr lang="en-US" dirty="0"/>
              <a:t> de </a:t>
            </a:r>
            <a:r>
              <a:rPr lang="en-US" dirty="0" err="1"/>
              <a:t>promovare</a:t>
            </a:r>
            <a:endParaRPr lang="en-US" dirty="0"/>
          </a:p>
          <a:p>
            <a:pPr>
              <a:defRPr/>
            </a:pPr>
            <a:r>
              <a:rPr lang="en-US" dirty="0" err="1"/>
              <a:t>Bacalaureat</a:t>
            </a:r>
            <a:r>
              <a:rPr lang="en-US" dirty="0"/>
              <a:t> </a:t>
            </a:r>
            <a:r>
              <a:rPr lang="en-US" dirty="0" err="1"/>
              <a:t>sesiunea</a:t>
            </a:r>
            <a:r>
              <a:rPr lang="en-US" dirty="0"/>
              <a:t> </a:t>
            </a:r>
            <a:r>
              <a:rPr lang="hu-HU" dirty="0" err="1"/>
              <a:t>iunie-iulie</a:t>
            </a:r>
            <a:endParaRPr lang="hu-HU" dirty="0"/>
          </a:p>
        </c:rich>
      </c:tx>
      <c:overlay val="0"/>
    </c:title>
    <c:autoTitleDeleted val="0"/>
    <c:view3D>
      <c:rotX val="15"/>
      <c:rotY val="20"/>
      <c:rAngAx val="1"/>
    </c:view3D>
    <c:floor>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c:spPr>
    </c:floor>
    <c:sideWall>
      <c:thickness val="0"/>
    </c:sideWall>
    <c:backWall>
      <c:thickness val="0"/>
    </c:backWall>
    <c:plotArea>
      <c:layout/>
      <c:bar3DChart>
        <c:barDir val="col"/>
        <c:grouping val="clustered"/>
        <c:varyColors val="0"/>
        <c:ser>
          <c:idx val="0"/>
          <c:order val="0"/>
          <c:invertIfNegative val="0"/>
          <c:dPt>
            <c:idx val="6"/>
            <c:invertIfNegative val="0"/>
            <c:bubble3D val="0"/>
            <c:spPr>
              <a:solidFill>
                <a:schemeClr val="accent6">
                  <a:lumMod val="75000"/>
                </a:schemeClr>
              </a:solidFill>
            </c:spPr>
            <c:extLst>
              <c:ext xmlns:c16="http://schemas.microsoft.com/office/drawing/2014/chart" uri="{C3380CC4-5D6E-409C-BE32-E72D297353CC}">
                <c16:uniqueId val="{00000001-2C9C-44D5-9187-453510582F0C}"/>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Comparativ_2011_2016!$A$2:$A$8</c:f>
              <c:numCache>
                <c:formatCode>General</c:formatCode>
                <c:ptCount val="7"/>
                <c:pt idx="0">
                  <c:v>2010</c:v>
                </c:pt>
                <c:pt idx="1">
                  <c:v>2011</c:v>
                </c:pt>
                <c:pt idx="2">
                  <c:v>2012</c:v>
                </c:pt>
                <c:pt idx="3">
                  <c:v>2013</c:v>
                </c:pt>
                <c:pt idx="4">
                  <c:v>2014</c:v>
                </c:pt>
                <c:pt idx="5">
                  <c:v>2015</c:v>
                </c:pt>
                <c:pt idx="6">
                  <c:v>2016</c:v>
                </c:pt>
              </c:numCache>
            </c:numRef>
          </c:cat>
          <c:val>
            <c:numRef>
              <c:f>Comparativ_2011_2016!$B$2:$B$8</c:f>
              <c:numCache>
                <c:formatCode>0.00%</c:formatCode>
                <c:ptCount val="7"/>
                <c:pt idx="0">
                  <c:v>0.73780000000000012</c:v>
                </c:pt>
                <c:pt idx="1">
                  <c:v>0.4592</c:v>
                </c:pt>
                <c:pt idx="2">
                  <c:v>0.3348000000000001</c:v>
                </c:pt>
                <c:pt idx="3">
                  <c:v>0.43690000000000007</c:v>
                </c:pt>
                <c:pt idx="4">
                  <c:v>0.57250000000000001</c:v>
                </c:pt>
                <c:pt idx="5">
                  <c:v>0.63890000000000013</c:v>
                </c:pt>
                <c:pt idx="6">
                  <c:v>0.66670000000000018</c:v>
                </c:pt>
              </c:numCache>
            </c:numRef>
          </c:val>
          <c:extLst>
            <c:ext xmlns:c16="http://schemas.microsoft.com/office/drawing/2014/chart" uri="{C3380CC4-5D6E-409C-BE32-E72D297353CC}">
              <c16:uniqueId val="{00000000-2C9C-44D5-9187-453510582F0C}"/>
            </c:ext>
          </c:extLst>
        </c:ser>
        <c:dLbls>
          <c:showLegendKey val="0"/>
          <c:showVal val="1"/>
          <c:showCatName val="0"/>
          <c:showSerName val="0"/>
          <c:showPercent val="0"/>
          <c:showBubbleSize val="0"/>
        </c:dLbls>
        <c:gapWidth val="150"/>
        <c:shape val="cylinder"/>
        <c:axId val="61534592"/>
        <c:axId val="61536128"/>
        <c:axId val="0"/>
      </c:bar3DChart>
      <c:catAx>
        <c:axId val="61534592"/>
        <c:scaling>
          <c:orientation val="minMax"/>
        </c:scaling>
        <c:delete val="0"/>
        <c:axPos val="b"/>
        <c:numFmt formatCode="General" sourceLinked="1"/>
        <c:majorTickMark val="out"/>
        <c:minorTickMark val="none"/>
        <c:tickLblPos val="nextTo"/>
        <c:txPr>
          <a:bodyPr/>
          <a:lstStyle/>
          <a:p>
            <a:pPr>
              <a:defRPr b="1"/>
            </a:pPr>
            <a:endParaRPr lang="en-US"/>
          </a:p>
        </c:txPr>
        <c:crossAx val="61536128"/>
        <c:crosses val="autoZero"/>
        <c:auto val="1"/>
        <c:lblAlgn val="ctr"/>
        <c:lblOffset val="100"/>
        <c:noMultiLvlLbl val="0"/>
      </c:catAx>
      <c:valAx>
        <c:axId val="61536128"/>
        <c:scaling>
          <c:orientation val="minMax"/>
        </c:scaling>
        <c:delete val="1"/>
        <c:axPos val="l"/>
        <c:numFmt formatCode="0.00%" sourceLinked="1"/>
        <c:majorTickMark val="out"/>
        <c:minorTickMark val="none"/>
        <c:tickLblPos val="none"/>
        <c:crossAx val="61534592"/>
        <c:crosses val="autoZero"/>
        <c:crossBetween val="between"/>
      </c:valAx>
    </c:plotArea>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a:pPr>
            <a:r>
              <a:rPr lang="ro-RO" sz="1400" dirty="0"/>
              <a:t>STATISTICA ÎN FUNCȚIE DE </a:t>
            </a:r>
            <a:r>
              <a:rPr lang="ro-RO" sz="1400" u="sng" dirty="0"/>
              <a:t>PROMOȚIA AVSOLVITĂ</a:t>
            </a:r>
            <a:endParaRPr lang="en-US" sz="1400" u="sng" dirty="0"/>
          </a:p>
        </c:rich>
      </c:tx>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3.0555555555555558E-2"/>
          <c:y val="0.1388888888888889"/>
          <c:w val="0.96944444444444455"/>
          <c:h val="0.74513123359580091"/>
        </c:manualLayout>
      </c:layout>
      <c:bar3DChart>
        <c:barDir val="col"/>
        <c:grouping val="clustered"/>
        <c:varyColors val="0"/>
        <c:ser>
          <c:idx val="0"/>
          <c:order val="0"/>
          <c:tx>
            <c:v>Promovabilitate</c:v>
          </c:tx>
          <c:spPr>
            <a:gradFill rotWithShape="1">
              <a:gsLst>
                <a:gs pos="0">
                  <a:schemeClr val="accent4">
                    <a:tint val="96000"/>
                    <a:lumMod val="102000"/>
                  </a:schemeClr>
                </a:gs>
                <a:gs pos="100000">
                  <a:schemeClr val="accent4">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dLbl>
              <c:idx val="0"/>
              <c:layout>
                <c:manualLayout>
                  <c:x val="3.6231884057970859E-3"/>
                  <c:y val="-2.87647339537103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2F-4B7C-BE38-B8654765E0FC}"/>
                </c:ext>
              </c:extLst>
            </c:dLbl>
            <c:dLbl>
              <c:idx val="1"/>
              <c:layout>
                <c:manualLayout>
                  <c:x val="2.3067727947050098E-2"/>
                  <c:y val="-3.3778095919828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2F-4B7C-BE38-B8654765E0FC}"/>
                </c:ext>
              </c:extLst>
            </c:dLbl>
            <c:dLbl>
              <c:idx val="2"/>
              <c:layout>
                <c:manualLayout>
                  <c:x val="2.1135170603674418E-2"/>
                  <c:y val="-1.129634931997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2F-4B7C-BE38-B8654765E0FC}"/>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STATISTICI!$A$18:$A$20</c:f>
              <c:strCache>
                <c:ptCount val="3"/>
                <c:pt idx="0">
                  <c:v>CURENTĂ (782)</c:v>
                </c:pt>
                <c:pt idx="1">
                  <c:v>ANTERIOARĂ (38)</c:v>
                </c:pt>
                <c:pt idx="2">
                  <c:v>Total județ (820)</c:v>
                </c:pt>
              </c:strCache>
            </c:strRef>
          </c:cat>
          <c:val>
            <c:numRef>
              <c:f>STATISTICI!$I$18:$I$20</c:f>
              <c:numCache>
                <c:formatCode>0.00%</c:formatCode>
                <c:ptCount val="3"/>
                <c:pt idx="0">
                  <c:v>0.71350364963503654</c:v>
                </c:pt>
                <c:pt idx="1">
                  <c:v>0.2835820895522389</c:v>
                </c:pt>
                <c:pt idx="2">
                  <c:v>0.66666666666666663</c:v>
                </c:pt>
              </c:numCache>
            </c:numRef>
          </c:val>
          <c:extLst>
            <c:ext xmlns:c16="http://schemas.microsoft.com/office/drawing/2014/chart" uri="{C3380CC4-5D6E-409C-BE32-E72D297353CC}">
              <c16:uniqueId val="{00000003-772F-4B7C-BE38-B8654765E0FC}"/>
            </c:ext>
          </c:extLst>
        </c:ser>
        <c:dLbls>
          <c:showLegendKey val="0"/>
          <c:showVal val="1"/>
          <c:showCatName val="0"/>
          <c:showSerName val="0"/>
          <c:showPercent val="0"/>
          <c:showBubbleSize val="0"/>
        </c:dLbls>
        <c:gapWidth val="150"/>
        <c:shape val="cylinder"/>
        <c:axId val="62754816"/>
        <c:axId val="62756352"/>
        <c:axId val="0"/>
      </c:bar3DChart>
      <c:catAx>
        <c:axId val="62754816"/>
        <c:scaling>
          <c:orientation val="minMax"/>
        </c:scaling>
        <c:delete val="0"/>
        <c:axPos val="b"/>
        <c:numFmt formatCode="General" sourceLinked="0"/>
        <c:majorTickMark val="out"/>
        <c:minorTickMark val="none"/>
        <c:tickLblPos val="nextTo"/>
        <c:txPr>
          <a:bodyPr/>
          <a:lstStyle/>
          <a:p>
            <a:pPr>
              <a:defRPr sz="1200"/>
            </a:pPr>
            <a:endParaRPr lang="en-US"/>
          </a:p>
        </c:txPr>
        <c:crossAx val="62756352"/>
        <c:crosses val="autoZero"/>
        <c:auto val="1"/>
        <c:lblAlgn val="ctr"/>
        <c:lblOffset val="100"/>
        <c:noMultiLvlLbl val="0"/>
      </c:catAx>
      <c:valAx>
        <c:axId val="62756352"/>
        <c:scaling>
          <c:orientation val="minMax"/>
        </c:scaling>
        <c:delete val="1"/>
        <c:axPos val="l"/>
        <c:numFmt formatCode="0.00%" sourceLinked="1"/>
        <c:majorTickMark val="out"/>
        <c:minorTickMark val="none"/>
        <c:tickLblPos val="none"/>
        <c:crossAx val="62754816"/>
        <c:crosses val="autoZero"/>
        <c:crossBetween val="between"/>
      </c:valAx>
    </c:plotArea>
    <c:legend>
      <c:legendPos val="l"/>
      <c:layout>
        <c:manualLayout>
          <c:xMode val="edge"/>
          <c:yMode val="edge"/>
          <c:x val="0.45060395983110801"/>
          <c:y val="0.14816392269148174"/>
          <c:w val="0.39286460116398497"/>
          <c:h val="7.3732572419273293E-2"/>
        </c:manualLayout>
      </c:layout>
      <c:overlay val="0"/>
      <c:txPr>
        <a:bodyPr/>
        <a:lstStyle/>
        <a:p>
          <a:pPr>
            <a:defRPr sz="1400"/>
          </a:pPr>
          <a:endParaRPr lang="en-US"/>
        </a:p>
      </c:txPr>
    </c:legend>
    <c:plotVisOnly val="1"/>
    <c:dispBlanksAs val="gap"/>
    <c:showDLblsOverMax val="0"/>
  </c:chart>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c:spPr>
  <c:txPr>
    <a:bodyPr/>
    <a:lstStyle/>
    <a:p>
      <a:pPr>
        <a:defRPr sz="12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ro-RO" dirty="0"/>
              <a:t>STATISTICA ÎN FUNCȚIE </a:t>
            </a:r>
            <a:r>
              <a:rPr lang="ro-RO" u="sng" dirty="0"/>
              <a:t>FORMA DE ÎNVĂȚĂMÂNT</a:t>
            </a:r>
            <a:endParaRPr lang="en-US" u="sng" dirty="0"/>
          </a:p>
        </c:rich>
      </c:tx>
      <c:layout>
        <c:manualLayout>
          <c:xMode val="edge"/>
          <c:yMode val="edge"/>
          <c:x val="0.12761789151356084"/>
          <c:y val="2.4464831804281342E-2"/>
        </c:manualLayout>
      </c:layout>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3.0555555555555558E-2"/>
          <c:y val="0.1388888888888889"/>
          <c:w val="0.96944444444444455"/>
          <c:h val="0.74513123359580091"/>
        </c:manualLayout>
      </c:layout>
      <c:bar3DChart>
        <c:barDir val="col"/>
        <c:grouping val="clustered"/>
        <c:varyColors val="0"/>
        <c:ser>
          <c:idx val="0"/>
          <c:order val="0"/>
          <c:tx>
            <c:v>Promovabilitate</c:v>
          </c:tx>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STATISTICI!$A$11:$A$14</c:f>
              <c:strCache>
                <c:ptCount val="4"/>
                <c:pt idx="0">
                  <c:v>Frecvență redusă (4)</c:v>
                </c:pt>
                <c:pt idx="1">
                  <c:v>Seral (1)</c:v>
                </c:pt>
                <c:pt idx="2">
                  <c:v>Zi (815)</c:v>
                </c:pt>
                <c:pt idx="3">
                  <c:v>Total județ (820)</c:v>
                </c:pt>
              </c:strCache>
            </c:strRef>
          </c:cat>
          <c:val>
            <c:numRef>
              <c:f>STATISTICI!$I$11:$I$14</c:f>
              <c:numCache>
                <c:formatCode>0.00%</c:formatCode>
                <c:ptCount val="4"/>
                <c:pt idx="0">
                  <c:v>0.4</c:v>
                </c:pt>
                <c:pt idx="1">
                  <c:v>0.33333333333333331</c:v>
                </c:pt>
                <c:pt idx="2">
                  <c:v>0.6696795398520955</c:v>
                </c:pt>
                <c:pt idx="3">
                  <c:v>0.66666666666666663</c:v>
                </c:pt>
              </c:numCache>
            </c:numRef>
          </c:val>
          <c:extLst>
            <c:ext xmlns:c16="http://schemas.microsoft.com/office/drawing/2014/chart" uri="{C3380CC4-5D6E-409C-BE32-E72D297353CC}">
              <c16:uniqueId val="{00000000-818D-4CF2-9184-F791B01FD69A}"/>
            </c:ext>
          </c:extLst>
        </c:ser>
        <c:dLbls>
          <c:showLegendKey val="0"/>
          <c:showVal val="1"/>
          <c:showCatName val="0"/>
          <c:showSerName val="0"/>
          <c:showPercent val="0"/>
          <c:showBubbleSize val="0"/>
        </c:dLbls>
        <c:gapWidth val="150"/>
        <c:shape val="cylinder"/>
        <c:axId val="62785792"/>
        <c:axId val="62803968"/>
        <c:axId val="0"/>
      </c:bar3DChart>
      <c:catAx>
        <c:axId val="62785792"/>
        <c:scaling>
          <c:orientation val="minMax"/>
        </c:scaling>
        <c:delete val="0"/>
        <c:axPos val="b"/>
        <c:numFmt formatCode="General" sourceLinked="0"/>
        <c:majorTickMark val="out"/>
        <c:minorTickMark val="none"/>
        <c:tickLblPos val="nextTo"/>
        <c:txPr>
          <a:bodyPr/>
          <a:lstStyle/>
          <a:p>
            <a:pPr>
              <a:defRPr sz="1200"/>
            </a:pPr>
            <a:endParaRPr lang="en-US"/>
          </a:p>
        </c:txPr>
        <c:crossAx val="62803968"/>
        <c:crosses val="autoZero"/>
        <c:auto val="1"/>
        <c:lblAlgn val="ctr"/>
        <c:lblOffset val="100"/>
        <c:noMultiLvlLbl val="0"/>
      </c:catAx>
      <c:valAx>
        <c:axId val="62803968"/>
        <c:scaling>
          <c:orientation val="minMax"/>
        </c:scaling>
        <c:delete val="1"/>
        <c:axPos val="l"/>
        <c:numFmt formatCode="0.00%" sourceLinked="1"/>
        <c:majorTickMark val="out"/>
        <c:minorTickMark val="none"/>
        <c:tickLblPos val="none"/>
        <c:crossAx val="62785792"/>
        <c:crosses val="autoZero"/>
        <c:crossBetween val="between"/>
      </c:valAx>
    </c:plotArea>
    <c:legend>
      <c:legendPos val="l"/>
      <c:layout>
        <c:manualLayout>
          <c:xMode val="edge"/>
          <c:yMode val="edge"/>
          <c:x val="3.0555555555555558E-2"/>
          <c:y val="0.16158411391236649"/>
          <c:w val="0.44099168028524749"/>
          <c:h val="7.3732572419273293E-2"/>
        </c:manualLayout>
      </c:layout>
      <c:overlay val="0"/>
      <c:txPr>
        <a:bodyPr/>
        <a:lstStyle/>
        <a:p>
          <a:pPr>
            <a:defRPr sz="1400"/>
          </a:pPr>
          <a:endParaRPr lang="en-US"/>
        </a:p>
      </c:txPr>
    </c:legend>
    <c:plotVisOnly val="1"/>
    <c:dispBlanksAs val="gap"/>
    <c:showDLblsOverMax val="0"/>
  </c:chart>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c:spPr>
  <c:txPr>
    <a:bodyPr/>
    <a:lstStyle/>
    <a:p>
      <a:pPr>
        <a:defRPr sz="12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a:t>Insp</a:t>
            </a:r>
            <a:r>
              <a:rPr lang="ro-RO" sz="1400"/>
              <a:t>ecții de perfecționare în anul școlar 2015-2016</a:t>
            </a:r>
            <a:endParaRPr lang="en-US" sz="140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685761154855641"/>
          <c:y val="0.2508333333333333"/>
          <c:w val="0.652554024496938"/>
          <c:h val="0.69824074074074061"/>
        </c:manualLayout>
      </c:layout>
      <c:barChart>
        <c:barDir val="bar"/>
        <c:grouping val="clustered"/>
        <c:varyColors val="0"/>
        <c:ser>
          <c:idx val="0"/>
          <c:order val="0"/>
          <c:tx>
            <c:v>Nr.cadre didactice</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Grafice!$E$3:$E$5</c:f>
              <c:strCache>
                <c:ptCount val="3"/>
                <c:pt idx="0">
                  <c:v>Gradul didactic  I</c:v>
                </c:pt>
                <c:pt idx="1">
                  <c:v>Gradul didactic  II</c:v>
                </c:pt>
                <c:pt idx="2">
                  <c:v>Definitivat</c:v>
                </c:pt>
              </c:strCache>
            </c:strRef>
          </c:cat>
          <c:val>
            <c:numRef>
              <c:f>Grafice!$F$3:$F$5</c:f>
              <c:numCache>
                <c:formatCode>General</c:formatCode>
                <c:ptCount val="3"/>
                <c:pt idx="0">
                  <c:v>9</c:v>
                </c:pt>
                <c:pt idx="1">
                  <c:v>11</c:v>
                </c:pt>
                <c:pt idx="2">
                  <c:v>6</c:v>
                </c:pt>
              </c:numCache>
            </c:numRef>
          </c:val>
          <c:extLst>
            <c:ext xmlns:c16="http://schemas.microsoft.com/office/drawing/2014/chart" uri="{C3380CC4-5D6E-409C-BE32-E72D297353CC}">
              <c16:uniqueId val="{00000000-A31F-4532-8F99-07ED151BFE5A}"/>
            </c:ext>
          </c:extLst>
        </c:ser>
        <c:dLbls>
          <c:showLegendKey val="0"/>
          <c:showVal val="1"/>
          <c:showCatName val="0"/>
          <c:showSerName val="0"/>
          <c:showPercent val="0"/>
          <c:showBubbleSize val="0"/>
        </c:dLbls>
        <c:gapWidth val="182"/>
        <c:axId val="84274176"/>
        <c:axId val="84284160"/>
      </c:barChart>
      <c:catAx>
        <c:axId val="84274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4284160"/>
        <c:crosses val="autoZero"/>
        <c:auto val="1"/>
        <c:lblAlgn val="ctr"/>
        <c:lblOffset val="100"/>
        <c:noMultiLvlLbl val="0"/>
      </c:catAx>
      <c:valAx>
        <c:axId val="842841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84274176"/>
        <c:crosses val="autoZero"/>
        <c:crossBetween val="between"/>
      </c:valAx>
      <c:spPr>
        <a:noFill/>
        <a:ln>
          <a:noFill/>
        </a:ln>
        <a:effectLst/>
      </c:spPr>
    </c:plotArea>
    <c:legend>
      <c:legendPos val="r"/>
      <c:layout>
        <c:manualLayout>
          <c:xMode val="edge"/>
          <c:yMode val="edge"/>
          <c:x val="0.57334577789845242"/>
          <c:y val="0.26215810194778288"/>
          <c:w val="0.37028169970133051"/>
          <c:h val="7.812554680664918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sz="1200" b="1">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a:pPr>
            <a:r>
              <a:rPr lang="ro-RO" sz="1400" dirty="0"/>
              <a:t>STATISTICA ÎN FUNCȚIE DE </a:t>
            </a:r>
            <a:r>
              <a:rPr lang="ro-RO" sz="1400" u="sng" dirty="0"/>
              <a:t>SECȚIA DE PREDARE</a:t>
            </a:r>
            <a:endParaRPr lang="en-US" sz="1400" u="sng" dirty="0"/>
          </a:p>
        </c:rich>
      </c:tx>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3.0555555555555558E-2"/>
          <c:y val="0.22660818713450293"/>
          <c:w val="0.96944444444444455"/>
          <c:h val="0.65741193535018672"/>
        </c:manualLayout>
      </c:layout>
      <c:bar3DChart>
        <c:barDir val="col"/>
        <c:grouping val="clustered"/>
        <c:varyColors val="0"/>
        <c:ser>
          <c:idx val="0"/>
          <c:order val="0"/>
          <c:tx>
            <c:v>Promovabilitate</c:v>
          </c:tx>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dLbl>
              <c:idx val="0"/>
              <c:layout>
                <c:manualLayout>
                  <c:x val="1.9322720529499201E-3"/>
                  <c:y val="-2.90788322512317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26-41C3-AC39-132B6AAA11C8}"/>
                </c:ext>
              </c:extLst>
            </c:dLbl>
            <c:dLbl>
              <c:idx val="1"/>
              <c:layout>
                <c:manualLayout>
                  <c:x val="0"/>
                  <c:y val="-2.15409586959524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26-41C3-AC39-132B6AAA11C8}"/>
                </c:ext>
              </c:extLst>
            </c:dLbl>
            <c:dLbl>
              <c:idx val="2"/>
              <c:layout>
                <c:manualLayout>
                  <c:x val="1.7511982197877439E-2"/>
                  <c:y val="-1.3841921075655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26-41C3-AC39-132B6AAA11C8}"/>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STATISTICI!$A$24:$A$26</c:f>
              <c:strCache>
                <c:ptCount val="3"/>
                <c:pt idx="0">
                  <c:v>MAGHIARĂ (563)</c:v>
                </c:pt>
                <c:pt idx="1">
                  <c:v>ROMÂNĂ (257)</c:v>
                </c:pt>
                <c:pt idx="2">
                  <c:v>Total județ (820)</c:v>
                </c:pt>
              </c:strCache>
            </c:strRef>
          </c:cat>
          <c:val>
            <c:numRef>
              <c:f>STATISTICI!$I$24:$I$26</c:f>
              <c:numCache>
                <c:formatCode>0.00%</c:formatCode>
                <c:ptCount val="3"/>
                <c:pt idx="0">
                  <c:v>0.64490263459335651</c:v>
                </c:pt>
                <c:pt idx="1">
                  <c:v>0.71988795518207283</c:v>
                </c:pt>
                <c:pt idx="2">
                  <c:v>0.66666666666666663</c:v>
                </c:pt>
              </c:numCache>
            </c:numRef>
          </c:val>
          <c:extLst>
            <c:ext xmlns:c16="http://schemas.microsoft.com/office/drawing/2014/chart" uri="{C3380CC4-5D6E-409C-BE32-E72D297353CC}">
              <c16:uniqueId val="{00000003-4E26-41C3-AC39-132B6AAA11C8}"/>
            </c:ext>
          </c:extLst>
        </c:ser>
        <c:dLbls>
          <c:showLegendKey val="0"/>
          <c:showVal val="1"/>
          <c:showCatName val="0"/>
          <c:showSerName val="0"/>
          <c:showPercent val="0"/>
          <c:showBubbleSize val="0"/>
        </c:dLbls>
        <c:gapWidth val="150"/>
        <c:shape val="cylinder"/>
        <c:axId val="68114688"/>
        <c:axId val="68120576"/>
        <c:axId val="0"/>
      </c:bar3DChart>
      <c:catAx>
        <c:axId val="68114688"/>
        <c:scaling>
          <c:orientation val="minMax"/>
        </c:scaling>
        <c:delete val="0"/>
        <c:axPos val="b"/>
        <c:numFmt formatCode="General" sourceLinked="0"/>
        <c:majorTickMark val="out"/>
        <c:minorTickMark val="none"/>
        <c:tickLblPos val="nextTo"/>
        <c:txPr>
          <a:bodyPr/>
          <a:lstStyle/>
          <a:p>
            <a:pPr>
              <a:defRPr sz="1400"/>
            </a:pPr>
            <a:endParaRPr lang="en-US"/>
          </a:p>
        </c:txPr>
        <c:crossAx val="68120576"/>
        <c:crosses val="autoZero"/>
        <c:auto val="1"/>
        <c:lblAlgn val="ctr"/>
        <c:lblOffset val="100"/>
        <c:noMultiLvlLbl val="0"/>
      </c:catAx>
      <c:valAx>
        <c:axId val="68120576"/>
        <c:scaling>
          <c:orientation val="minMax"/>
        </c:scaling>
        <c:delete val="1"/>
        <c:axPos val="l"/>
        <c:numFmt formatCode="0.00%" sourceLinked="1"/>
        <c:majorTickMark val="out"/>
        <c:minorTickMark val="none"/>
        <c:tickLblPos val="none"/>
        <c:crossAx val="68114688"/>
        <c:crosses val="autoZero"/>
        <c:crossBetween val="between"/>
      </c:valAx>
    </c:plotArea>
    <c:legend>
      <c:legendPos val="r"/>
      <c:layout>
        <c:manualLayout>
          <c:xMode val="edge"/>
          <c:yMode val="edge"/>
          <c:x val="4.2069782038114796E-2"/>
          <c:y val="0.14208293042317083"/>
          <c:w val="0.34553035490128953"/>
          <c:h val="7.3732572419273293E-2"/>
        </c:manualLayout>
      </c:layout>
      <c:overlay val="0"/>
      <c:txPr>
        <a:bodyPr/>
        <a:lstStyle/>
        <a:p>
          <a:pPr>
            <a:defRPr sz="1200"/>
          </a:pPr>
          <a:endParaRPr lang="en-US"/>
        </a:p>
      </c:txPr>
    </c:legend>
    <c:plotVisOnly val="1"/>
    <c:dispBlanksAs val="gap"/>
    <c:showDLblsOverMax val="0"/>
  </c:chart>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c:spPr>
  <c:txPr>
    <a:bodyPr/>
    <a:lstStyle/>
    <a:p>
      <a:pPr>
        <a:defRPr sz="11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a:pPr>
            <a:r>
              <a:rPr lang="ro-RO" sz="1400" dirty="0"/>
              <a:t>STATISTICA ÎN FUNCȚIE DE </a:t>
            </a:r>
            <a:r>
              <a:rPr lang="ro-RO" sz="1400" u="sng" dirty="0"/>
              <a:t>FILIERĂ</a:t>
            </a:r>
            <a:endParaRPr lang="en-US" sz="1400" u="sng" dirty="0"/>
          </a:p>
        </c:rich>
      </c:tx>
      <c:layout>
        <c:manualLayout>
          <c:xMode val="edge"/>
          <c:yMode val="edge"/>
          <c:x val="0.12761789151356084"/>
          <c:y val="2.4464831804281342E-2"/>
        </c:manualLayout>
      </c:layout>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3.0555555555555558E-2"/>
          <c:y val="0.1388888888888889"/>
          <c:w val="0.96944444444444455"/>
          <c:h val="0.74513123359580091"/>
        </c:manualLayout>
      </c:layout>
      <c:bar3DChart>
        <c:barDir val="col"/>
        <c:grouping val="clustered"/>
        <c:varyColors val="0"/>
        <c:ser>
          <c:idx val="0"/>
          <c:order val="0"/>
          <c:tx>
            <c:v>Promovabilitate</c:v>
          </c:tx>
          <c:spPr>
            <a:gradFill rotWithShape="1">
              <a:gsLst>
                <a:gs pos="0">
                  <a:schemeClr val="accent3">
                    <a:tint val="96000"/>
                    <a:lumMod val="102000"/>
                  </a:schemeClr>
                </a:gs>
                <a:gs pos="100000">
                  <a:schemeClr val="accent3">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dLbl>
              <c:idx val="0"/>
              <c:layout>
                <c:manualLayout>
                  <c:x val="6.0606060606060476E-3"/>
                  <c:y val="-2.04230535612383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57-4F8F-B65C-7816F80EAA98}"/>
                </c:ext>
              </c:extLst>
            </c:dLbl>
            <c:dLbl>
              <c:idx val="1"/>
              <c:layout>
                <c:manualLayout>
                  <c:x val="3.0303030303030307E-3"/>
                  <c:y val="-1.458789540088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57-4F8F-B65C-7816F80EAA98}"/>
                </c:ext>
              </c:extLst>
            </c:dLbl>
            <c:dLbl>
              <c:idx val="2"/>
              <c:layout>
                <c:manualLayout>
                  <c:x val="3.0303030303029201E-3"/>
                  <c:y val="-2.3340632641415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57-4F8F-B65C-7816F80EAA98}"/>
                </c:ext>
              </c:extLst>
            </c:dLbl>
            <c:dLbl>
              <c:idx val="3"/>
              <c:layout>
                <c:manualLayout>
                  <c:x val="1.2121212121212118E-2"/>
                  <c:y val="-8.75273724053073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57-4F8F-B65C-7816F80EAA98}"/>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STATISTICI!$A$4:$A$7</c:f>
              <c:strCache>
                <c:ptCount val="4"/>
                <c:pt idx="0">
                  <c:v>Tehnologica (103)</c:v>
                </c:pt>
                <c:pt idx="1">
                  <c:v>Teoretica (631)</c:v>
                </c:pt>
                <c:pt idx="2">
                  <c:v>Vocationala (86)</c:v>
                </c:pt>
                <c:pt idx="3">
                  <c:v>Total județ (820)</c:v>
                </c:pt>
              </c:strCache>
            </c:strRef>
          </c:cat>
          <c:val>
            <c:numRef>
              <c:f>STATISTICI!$I$4:$I$7</c:f>
              <c:numCache>
                <c:formatCode>0.00%</c:formatCode>
                <c:ptCount val="4"/>
                <c:pt idx="0">
                  <c:v>0.32288401253918503</c:v>
                </c:pt>
                <c:pt idx="1">
                  <c:v>0.84245660881174889</c:v>
                </c:pt>
                <c:pt idx="2">
                  <c:v>0.53086419753086422</c:v>
                </c:pt>
                <c:pt idx="3">
                  <c:v>0.66666666666666663</c:v>
                </c:pt>
              </c:numCache>
            </c:numRef>
          </c:val>
          <c:extLst>
            <c:ext xmlns:c16="http://schemas.microsoft.com/office/drawing/2014/chart" uri="{C3380CC4-5D6E-409C-BE32-E72D297353CC}">
              <c16:uniqueId val="{00000004-B157-4F8F-B65C-7816F80EAA98}"/>
            </c:ext>
          </c:extLst>
        </c:ser>
        <c:dLbls>
          <c:showLegendKey val="0"/>
          <c:showVal val="1"/>
          <c:showCatName val="0"/>
          <c:showSerName val="0"/>
          <c:showPercent val="0"/>
          <c:showBubbleSize val="0"/>
        </c:dLbls>
        <c:gapWidth val="150"/>
        <c:shape val="cylinder"/>
        <c:axId val="62658816"/>
        <c:axId val="62664704"/>
        <c:axId val="0"/>
      </c:bar3DChart>
      <c:catAx>
        <c:axId val="62658816"/>
        <c:scaling>
          <c:orientation val="minMax"/>
        </c:scaling>
        <c:delete val="0"/>
        <c:axPos val="b"/>
        <c:numFmt formatCode="General" sourceLinked="0"/>
        <c:majorTickMark val="out"/>
        <c:minorTickMark val="none"/>
        <c:tickLblPos val="nextTo"/>
        <c:txPr>
          <a:bodyPr/>
          <a:lstStyle/>
          <a:p>
            <a:pPr>
              <a:defRPr sz="1200"/>
            </a:pPr>
            <a:endParaRPr lang="en-US"/>
          </a:p>
        </c:txPr>
        <c:crossAx val="62664704"/>
        <c:crosses val="autoZero"/>
        <c:auto val="1"/>
        <c:lblAlgn val="ctr"/>
        <c:lblOffset val="100"/>
        <c:noMultiLvlLbl val="0"/>
      </c:catAx>
      <c:valAx>
        <c:axId val="62664704"/>
        <c:scaling>
          <c:orientation val="minMax"/>
        </c:scaling>
        <c:delete val="1"/>
        <c:axPos val="l"/>
        <c:numFmt formatCode="0.00%" sourceLinked="1"/>
        <c:majorTickMark val="out"/>
        <c:minorTickMark val="none"/>
        <c:tickLblPos val="none"/>
        <c:crossAx val="62658816"/>
        <c:crosses val="autoZero"/>
        <c:crossBetween val="between"/>
      </c:valAx>
    </c:plotArea>
    <c:legend>
      <c:legendPos val="l"/>
      <c:layout>
        <c:manualLayout>
          <c:xMode val="edge"/>
          <c:yMode val="edge"/>
          <c:x val="0.58841493578734727"/>
          <c:y val="0.11073610116917204"/>
          <c:w val="0.34038819221671374"/>
          <c:h val="7.3732572419273293E-2"/>
        </c:manualLayout>
      </c:layout>
      <c:overlay val="0"/>
      <c:txPr>
        <a:bodyPr/>
        <a:lstStyle/>
        <a:p>
          <a:pPr>
            <a:defRPr sz="1200"/>
          </a:pPr>
          <a:endParaRPr lang="en-US"/>
        </a:p>
      </c:txPr>
    </c:legend>
    <c:plotVisOnly val="1"/>
    <c:dispBlanksAs val="gap"/>
    <c:showDLblsOverMax val="0"/>
  </c:chart>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c:spPr>
  <c:txPr>
    <a:bodyPr/>
    <a:lstStyle/>
    <a:p>
      <a:pPr>
        <a:defRPr sz="11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800"/>
            </a:pPr>
            <a:r>
              <a:rPr lang="ro-RO" sz="1800" dirty="0"/>
              <a:t>STATISTICA ÎN FUNCȚIE DE </a:t>
            </a:r>
            <a:r>
              <a:rPr lang="ro-RO" sz="1800" u="sng" dirty="0"/>
              <a:t>PROFIL</a:t>
            </a:r>
            <a:endParaRPr lang="en-US" sz="1800" u="sng" dirty="0"/>
          </a:p>
        </c:rich>
      </c:tx>
      <c:layout>
        <c:manualLayout>
          <c:xMode val="edge"/>
          <c:yMode val="edge"/>
          <c:x val="0.30236651921130375"/>
          <c:y val="5.0804508811398585E-2"/>
        </c:manualLayout>
      </c:layout>
      <c:overlay val="0"/>
    </c:title>
    <c:autoTitleDeleted val="0"/>
    <c:view3D>
      <c:rotX val="15"/>
      <c:rotY val="20"/>
      <c:rAngAx val="1"/>
    </c:view3D>
    <c:floor>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c:spPr>
    </c:floor>
    <c:sideWall>
      <c:thickness val="0"/>
      <c:spPr>
        <a:noFill/>
        <a:ln w="25400">
          <a:noFill/>
        </a:ln>
      </c:spPr>
    </c:sideWall>
    <c:backWall>
      <c:thickness val="0"/>
      <c:spPr>
        <a:noFill/>
        <a:ln w="25400">
          <a:noFill/>
        </a:ln>
      </c:spPr>
    </c:backWall>
    <c:plotArea>
      <c:layout>
        <c:manualLayout>
          <c:layoutTarget val="inner"/>
          <c:xMode val="edge"/>
          <c:yMode val="edge"/>
          <c:x val="0"/>
          <c:y val="6.1965879265091846E-2"/>
          <c:w val="0.99999999999999978"/>
          <c:h val="0.68558005249343834"/>
        </c:manualLayout>
      </c:layout>
      <c:bar3DChart>
        <c:barDir val="col"/>
        <c:grouping val="clustered"/>
        <c:varyColors val="0"/>
        <c:ser>
          <c:idx val="0"/>
          <c:order val="0"/>
          <c:tx>
            <c:v>Promovabilitate</c:v>
          </c:tx>
          <c:invertIfNegative val="0"/>
          <c:dPt>
            <c:idx val="0"/>
            <c:invertIfNegative val="0"/>
            <c:bubble3D val="0"/>
            <c:spPr>
              <a:gradFill rotWithShape="1">
                <a:gsLst>
                  <a:gs pos="0">
                    <a:schemeClr val="accent4">
                      <a:tint val="96000"/>
                      <a:lumMod val="102000"/>
                    </a:schemeClr>
                  </a:gs>
                  <a:gs pos="100000">
                    <a:schemeClr val="accent4">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1-9741-4500-92DB-CDA646BABA8F}"/>
              </c:ext>
            </c:extLst>
          </c:dPt>
          <c:dPt>
            <c:idx val="1"/>
            <c:invertIfNegative val="0"/>
            <c:bubble3D val="0"/>
            <c:spPr>
              <a:gradFill rotWithShape="1">
                <a:gsLst>
                  <a:gs pos="0">
                    <a:schemeClr val="accent4">
                      <a:tint val="96000"/>
                      <a:lumMod val="102000"/>
                    </a:schemeClr>
                  </a:gs>
                  <a:gs pos="100000">
                    <a:schemeClr val="accent4">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3-9741-4500-92DB-CDA646BABA8F}"/>
              </c:ext>
            </c:extLst>
          </c:dPt>
          <c:dPt>
            <c:idx val="2"/>
            <c:invertIfNegative val="0"/>
            <c:bubble3D val="0"/>
            <c:spPr>
              <a:gradFill rotWithShape="1">
                <a:gsLst>
                  <a:gs pos="0">
                    <a:schemeClr val="accent3">
                      <a:tint val="96000"/>
                      <a:lumMod val="102000"/>
                    </a:schemeClr>
                  </a:gs>
                  <a:gs pos="100000">
                    <a:schemeClr val="accent3">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5-9741-4500-92DB-CDA646BABA8F}"/>
              </c:ext>
            </c:extLst>
          </c:dPt>
          <c:dPt>
            <c:idx val="3"/>
            <c:invertIfNegative val="0"/>
            <c:bubble3D val="0"/>
            <c:spPr>
              <a:gradFill rotWithShape="1">
                <a:gsLst>
                  <a:gs pos="0">
                    <a:schemeClr val="accent3">
                      <a:tint val="96000"/>
                      <a:lumMod val="102000"/>
                    </a:schemeClr>
                  </a:gs>
                  <a:gs pos="100000">
                    <a:schemeClr val="accent3">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7-9741-4500-92DB-CDA646BABA8F}"/>
              </c:ext>
            </c:extLst>
          </c:dPt>
          <c:dPt>
            <c:idx val="4"/>
            <c:invertIfNegative val="0"/>
            <c:bubble3D val="0"/>
            <c:spPr>
              <a:gradFill rotWithShape="1">
                <a:gsLst>
                  <a:gs pos="0">
                    <a:schemeClr val="accent3">
                      <a:tint val="96000"/>
                      <a:lumMod val="102000"/>
                    </a:schemeClr>
                  </a:gs>
                  <a:gs pos="100000">
                    <a:schemeClr val="accent3">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9-9741-4500-92DB-CDA646BABA8F}"/>
              </c:ext>
            </c:extLst>
          </c:dPt>
          <c:dPt>
            <c:idx val="5"/>
            <c:invertIfNegative val="0"/>
            <c:bubble3D val="0"/>
            <c:spPr>
              <a:gradFill rotWithShape="1">
                <a:gsLst>
                  <a:gs pos="0">
                    <a:schemeClr val="accent2">
                      <a:tint val="96000"/>
                      <a:lumMod val="102000"/>
                    </a:schemeClr>
                  </a:gs>
                  <a:gs pos="100000">
                    <a:schemeClr val="accent2">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B-9741-4500-92DB-CDA646BABA8F}"/>
              </c:ext>
            </c:extLst>
          </c:dPt>
          <c:dPt>
            <c:idx val="6"/>
            <c:invertIfNegative val="0"/>
            <c:bubble3D val="0"/>
            <c:spPr>
              <a:gradFill rotWithShape="1">
                <a:gsLst>
                  <a:gs pos="0">
                    <a:schemeClr val="accent2">
                      <a:tint val="96000"/>
                      <a:lumMod val="102000"/>
                    </a:schemeClr>
                  </a:gs>
                  <a:gs pos="100000">
                    <a:schemeClr val="accent2">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D-9741-4500-92DB-CDA646BABA8F}"/>
              </c:ext>
            </c:extLst>
          </c:dPt>
          <c:dPt>
            <c:idx val="7"/>
            <c:invertIfNegative val="0"/>
            <c:bubble3D val="0"/>
            <c:spPr>
              <a:gradFill rotWithShape="1">
                <a:gsLst>
                  <a:gs pos="0">
                    <a:schemeClr val="accent2">
                      <a:tint val="96000"/>
                      <a:lumMod val="102000"/>
                    </a:schemeClr>
                  </a:gs>
                  <a:gs pos="100000">
                    <a:schemeClr val="accent2">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F-9741-4500-92DB-CDA646BABA8F}"/>
              </c:ext>
            </c:extLst>
          </c:dPt>
          <c:dPt>
            <c:idx val="8"/>
            <c:invertIfNegative val="0"/>
            <c:bubble3D val="0"/>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11-9741-4500-92DB-CDA646BABA8F}"/>
              </c:ext>
            </c:extLst>
          </c:dPt>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STATISTICI!$A$30:$A$38</c:f>
              <c:strCache>
                <c:ptCount val="9"/>
                <c:pt idx="0">
                  <c:v>Real (405)</c:v>
                </c:pt>
                <c:pt idx="1">
                  <c:v>Uman (226)</c:v>
                </c:pt>
                <c:pt idx="2">
                  <c:v>Artistic (38)</c:v>
                </c:pt>
                <c:pt idx="3">
                  <c:v>Pedagogic (12)</c:v>
                </c:pt>
                <c:pt idx="4">
                  <c:v>Teologic (36)</c:v>
                </c:pt>
                <c:pt idx="5">
                  <c:v>Resurse naturale și protecția mediului (25)</c:v>
                </c:pt>
                <c:pt idx="6">
                  <c:v>Servicii (58)</c:v>
                </c:pt>
                <c:pt idx="7">
                  <c:v>Tehnic (20)</c:v>
                </c:pt>
                <c:pt idx="8">
                  <c:v>Total județ (820)</c:v>
                </c:pt>
              </c:strCache>
            </c:strRef>
          </c:cat>
          <c:val>
            <c:numRef>
              <c:f>STATISTICI!$I$30:$I$38</c:f>
              <c:numCache>
                <c:formatCode>0.00%</c:formatCode>
                <c:ptCount val="9"/>
                <c:pt idx="0">
                  <c:v>0.90604026845637597</c:v>
                </c:pt>
                <c:pt idx="1">
                  <c:v>0.7483443708609272</c:v>
                </c:pt>
                <c:pt idx="2">
                  <c:v>0.70370370370370372</c:v>
                </c:pt>
                <c:pt idx="3">
                  <c:v>0.44444444444444442</c:v>
                </c:pt>
                <c:pt idx="4">
                  <c:v>0.44444444444444442</c:v>
                </c:pt>
                <c:pt idx="5">
                  <c:v>0.40983606557377056</c:v>
                </c:pt>
                <c:pt idx="6">
                  <c:v>0.391891891891892</c:v>
                </c:pt>
                <c:pt idx="7">
                  <c:v>0.18181818181818188</c:v>
                </c:pt>
                <c:pt idx="8">
                  <c:v>0.66666666666666663</c:v>
                </c:pt>
              </c:numCache>
            </c:numRef>
          </c:val>
          <c:extLst>
            <c:ext xmlns:c16="http://schemas.microsoft.com/office/drawing/2014/chart" uri="{C3380CC4-5D6E-409C-BE32-E72D297353CC}">
              <c16:uniqueId val="{00000012-9741-4500-92DB-CDA646BABA8F}"/>
            </c:ext>
          </c:extLst>
        </c:ser>
        <c:dLbls>
          <c:showLegendKey val="0"/>
          <c:showVal val="1"/>
          <c:showCatName val="0"/>
          <c:showSerName val="0"/>
          <c:showPercent val="0"/>
          <c:showBubbleSize val="0"/>
        </c:dLbls>
        <c:gapWidth val="150"/>
        <c:shape val="cylinder"/>
        <c:axId val="62687488"/>
        <c:axId val="62701568"/>
        <c:axId val="0"/>
      </c:bar3DChart>
      <c:catAx>
        <c:axId val="62687488"/>
        <c:scaling>
          <c:orientation val="minMax"/>
        </c:scaling>
        <c:delete val="0"/>
        <c:axPos val="b"/>
        <c:numFmt formatCode="General" sourceLinked="0"/>
        <c:majorTickMark val="out"/>
        <c:minorTickMark val="none"/>
        <c:tickLblPos val="nextTo"/>
        <c:txPr>
          <a:bodyPr/>
          <a:lstStyle/>
          <a:p>
            <a:pPr>
              <a:defRPr sz="1200"/>
            </a:pPr>
            <a:endParaRPr lang="en-US"/>
          </a:p>
        </c:txPr>
        <c:crossAx val="62701568"/>
        <c:crosses val="autoZero"/>
        <c:auto val="1"/>
        <c:lblAlgn val="ctr"/>
        <c:lblOffset val="100"/>
        <c:noMultiLvlLbl val="0"/>
      </c:catAx>
      <c:valAx>
        <c:axId val="62701568"/>
        <c:scaling>
          <c:orientation val="minMax"/>
        </c:scaling>
        <c:delete val="1"/>
        <c:axPos val="l"/>
        <c:numFmt formatCode="0.00%" sourceLinked="1"/>
        <c:majorTickMark val="out"/>
        <c:minorTickMark val="none"/>
        <c:tickLblPos val="none"/>
        <c:crossAx val="62687488"/>
        <c:crosses val="autoZero"/>
        <c:crossBetween val="between"/>
      </c:valAx>
    </c:plotArea>
    <c:plotVisOnly val="1"/>
    <c:dispBlanksAs val="gap"/>
    <c:showDLblsOverMax val="0"/>
  </c:chart>
  <c:spPr>
    <a:noFill/>
  </c:spPr>
  <c:txPr>
    <a:bodyPr/>
    <a:lstStyle/>
    <a:p>
      <a:pPr>
        <a:defRPr sz="12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255549963313545"/>
          <c:y val="5.6547619047619055E-2"/>
        </c:manualLayout>
      </c:layout>
      <c:overlay val="0"/>
      <c:txPr>
        <a:bodyPr/>
        <a:lstStyle/>
        <a:p>
          <a:pPr>
            <a:defRPr sz="1800"/>
          </a:pPr>
          <a:endParaRPr lang="en-US"/>
        </a:p>
      </c:txPr>
    </c:title>
    <c:autoTitleDeleted val="0"/>
    <c:view3D>
      <c:rotX val="15"/>
      <c:rotY val="20"/>
      <c:rAngAx val="1"/>
    </c:view3D>
    <c:floor>
      <c:thickness val="0"/>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c:spPr>
    </c:floor>
    <c:sideWall>
      <c:thickness val="0"/>
    </c:sideWall>
    <c:backWall>
      <c:thickness val="0"/>
    </c:backWall>
    <c:plotArea>
      <c:layout>
        <c:manualLayout>
          <c:layoutTarget val="inner"/>
          <c:xMode val="edge"/>
          <c:yMode val="edge"/>
          <c:x val="0"/>
          <c:y val="5.1318645532063813E-2"/>
          <c:w val="1"/>
          <c:h val="0.82698112128223744"/>
        </c:manualLayout>
      </c:layout>
      <c:bar3DChart>
        <c:barDir val="col"/>
        <c:grouping val="clustered"/>
        <c:varyColors val="0"/>
        <c:ser>
          <c:idx val="0"/>
          <c:order val="0"/>
          <c:tx>
            <c:v>MEDII GENERALE</c:v>
          </c:tx>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STATISTICI!$J$3:$N$3</c:f>
              <c:strCache>
                <c:ptCount val="5"/>
                <c:pt idx="0">
                  <c:v>6-6.99</c:v>
                </c:pt>
                <c:pt idx="1">
                  <c:v>7-7.99</c:v>
                </c:pt>
                <c:pt idx="2">
                  <c:v>8-8.99</c:v>
                </c:pt>
                <c:pt idx="3">
                  <c:v>9-9.99</c:v>
                </c:pt>
                <c:pt idx="4">
                  <c:v>10</c:v>
                </c:pt>
              </c:strCache>
            </c:strRef>
          </c:cat>
          <c:val>
            <c:numRef>
              <c:f>STATISTICI!$J$8:$N$8</c:f>
              <c:numCache>
                <c:formatCode>0.00%</c:formatCode>
                <c:ptCount val="5"/>
                <c:pt idx="0">
                  <c:v>0.21707317073170734</c:v>
                </c:pt>
                <c:pt idx="1">
                  <c:v>0.30731707317073181</c:v>
                </c:pt>
                <c:pt idx="2">
                  <c:v>0.31097560975609762</c:v>
                </c:pt>
                <c:pt idx="3">
                  <c:v>0.16463414634146345</c:v>
                </c:pt>
                <c:pt idx="4">
                  <c:v>0</c:v>
                </c:pt>
              </c:numCache>
            </c:numRef>
          </c:val>
          <c:extLst>
            <c:ext xmlns:c16="http://schemas.microsoft.com/office/drawing/2014/chart" uri="{C3380CC4-5D6E-409C-BE32-E72D297353CC}">
              <c16:uniqueId val="{00000000-EF41-47ED-93B6-7E09C40F922D}"/>
            </c:ext>
          </c:extLst>
        </c:ser>
        <c:dLbls>
          <c:showLegendKey val="0"/>
          <c:showVal val="1"/>
          <c:showCatName val="0"/>
          <c:showSerName val="0"/>
          <c:showPercent val="0"/>
          <c:showBubbleSize val="0"/>
        </c:dLbls>
        <c:gapWidth val="150"/>
        <c:shape val="cylinder"/>
        <c:axId val="68262528"/>
        <c:axId val="68264320"/>
        <c:axId val="0"/>
      </c:bar3DChart>
      <c:catAx>
        <c:axId val="68262528"/>
        <c:scaling>
          <c:orientation val="minMax"/>
        </c:scaling>
        <c:delete val="0"/>
        <c:axPos val="b"/>
        <c:numFmt formatCode="General" sourceLinked="0"/>
        <c:majorTickMark val="out"/>
        <c:minorTickMark val="none"/>
        <c:tickLblPos val="nextTo"/>
        <c:txPr>
          <a:bodyPr/>
          <a:lstStyle/>
          <a:p>
            <a:pPr>
              <a:defRPr sz="1600"/>
            </a:pPr>
            <a:endParaRPr lang="en-US"/>
          </a:p>
        </c:txPr>
        <c:crossAx val="68264320"/>
        <c:crosses val="autoZero"/>
        <c:auto val="1"/>
        <c:lblAlgn val="ctr"/>
        <c:lblOffset val="100"/>
        <c:noMultiLvlLbl val="0"/>
      </c:catAx>
      <c:valAx>
        <c:axId val="68264320"/>
        <c:scaling>
          <c:orientation val="minMax"/>
        </c:scaling>
        <c:delete val="1"/>
        <c:axPos val="l"/>
        <c:numFmt formatCode="0.00%" sourceLinked="1"/>
        <c:majorTickMark val="out"/>
        <c:minorTickMark val="none"/>
        <c:tickLblPos val="none"/>
        <c:crossAx val="68262528"/>
        <c:crosses val="autoZero"/>
        <c:crossBetween val="between"/>
      </c:valAx>
      <c:spPr>
        <a:noFill/>
      </c:spPr>
    </c:plotArea>
    <c:plotVisOnly val="1"/>
    <c:dispBlanksAs val="gap"/>
    <c:showDLblsOverMax val="0"/>
  </c:chart>
  <c:spPr>
    <a:noFill/>
  </c:spPr>
  <c:txPr>
    <a:bodyPr/>
    <a:lstStyle/>
    <a:p>
      <a:pPr>
        <a:defRPr sz="12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rAngAx val="1"/>
    </c:view3D>
    <c:floor>
      <c:thickness val="0"/>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c:spPr>
    </c:floor>
    <c:sideWall>
      <c:thickness val="0"/>
      <c:spPr>
        <a:noFill/>
        <a:ln w="25400">
          <a:noFill/>
        </a:ln>
      </c:spPr>
    </c:sideWall>
    <c:backWall>
      <c:thickness val="0"/>
      <c:spPr>
        <a:noFill/>
        <a:ln w="25400">
          <a:noFill/>
        </a:ln>
      </c:spPr>
    </c:backWall>
    <c:plotArea>
      <c:layout>
        <c:manualLayout>
          <c:layoutTarget val="inner"/>
          <c:xMode val="edge"/>
          <c:yMode val="edge"/>
          <c:x val="0"/>
          <c:y val="6.7760854883145982E-2"/>
          <c:w val="1"/>
          <c:h val="0.78226183058665499"/>
        </c:manualLayout>
      </c:layout>
      <c:bar3DChart>
        <c:barDir val="col"/>
        <c:grouping val="clustered"/>
        <c:varyColors val="0"/>
        <c:ser>
          <c:idx val="0"/>
          <c:order val="0"/>
          <c:tx>
            <c:v>Promovabilitate</c:v>
          </c:tx>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dLbl>
              <c:idx val="0"/>
              <c:layout>
                <c:manualLayout>
                  <c:x val="0"/>
                  <c:y val="-5.3007135575942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A8-435C-9656-8F800C776BA2}"/>
                </c:ext>
              </c:extLst>
            </c:dLbl>
            <c:dLbl>
              <c:idx val="1"/>
              <c:layout>
                <c:manualLayout>
                  <c:x val="1.9444444444444396E-2"/>
                  <c:y val="-4.8929663608562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A8-435C-9656-8F800C776BA2}"/>
                </c:ext>
              </c:extLst>
            </c:dLbl>
            <c:dLbl>
              <c:idx val="2"/>
              <c:layout>
                <c:manualLayout>
                  <c:x val="1.3888843791433288E-2"/>
                  <c:y val="-5.8848929941449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A8-435C-9656-8F800C776BA2}"/>
                </c:ext>
              </c:extLst>
            </c:dLbl>
            <c:dLbl>
              <c:idx val="3"/>
              <c:layout>
                <c:manualLayout>
                  <c:x val="2.2336769759450176E-2"/>
                  <c:y val="-2.88461538461538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A8-435C-9656-8F800C776BA2}"/>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('REZ PE PROBE'!$A$4,'REZ PE PROBE'!$A$8,'REZ PE PROBE'!$A$18,'REZ PE PROBE'!$A$41)</c:f>
              <c:strCache>
                <c:ptCount val="4"/>
                <c:pt idx="0">
                  <c:v>PROBA Ea) - LB. ROMÂNĂ</c:v>
                </c:pt>
                <c:pt idx="1">
                  <c:v>PROBA Eb) - LB. MAGHIARĂ</c:v>
                </c:pt>
                <c:pt idx="2">
                  <c:v>PROBA Ec)</c:v>
                </c:pt>
                <c:pt idx="3">
                  <c:v>PROBA Ed)</c:v>
                </c:pt>
              </c:strCache>
            </c:strRef>
          </c:cat>
          <c:val>
            <c:numRef>
              <c:f>('REZ PE PROBE'!$G$4,'REZ PE PROBE'!$G$8,'REZ PE PROBE'!$G$18,'REZ PE PROBE'!$G$41)</c:f>
              <c:numCache>
                <c:formatCode>0.00%</c:formatCode>
                <c:ptCount val="4"/>
                <c:pt idx="0">
                  <c:v>0.77058353317346129</c:v>
                </c:pt>
                <c:pt idx="1">
                  <c:v>0.97884187082405372</c:v>
                </c:pt>
                <c:pt idx="2">
                  <c:v>0.85998408910103419</c:v>
                </c:pt>
                <c:pt idx="3">
                  <c:v>0.87699680511182121</c:v>
                </c:pt>
              </c:numCache>
            </c:numRef>
          </c:val>
          <c:extLst>
            <c:ext xmlns:c16="http://schemas.microsoft.com/office/drawing/2014/chart" uri="{C3380CC4-5D6E-409C-BE32-E72D297353CC}">
              <c16:uniqueId val="{00000004-97A8-435C-9656-8F800C776BA2}"/>
            </c:ext>
          </c:extLst>
        </c:ser>
        <c:dLbls>
          <c:showLegendKey val="0"/>
          <c:showVal val="1"/>
          <c:showCatName val="0"/>
          <c:showSerName val="0"/>
          <c:showPercent val="0"/>
          <c:showBubbleSize val="0"/>
        </c:dLbls>
        <c:gapWidth val="150"/>
        <c:shape val="cylinder"/>
        <c:axId val="68166784"/>
        <c:axId val="68274432"/>
        <c:axId val="0"/>
      </c:bar3DChart>
      <c:catAx>
        <c:axId val="68166784"/>
        <c:scaling>
          <c:orientation val="minMax"/>
        </c:scaling>
        <c:delete val="0"/>
        <c:axPos val="b"/>
        <c:numFmt formatCode="General" sourceLinked="0"/>
        <c:majorTickMark val="out"/>
        <c:minorTickMark val="none"/>
        <c:tickLblPos val="nextTo"/>
        <c:txPr>
          <a:bodyPr/>
          <a:lstStyle/>
          <a:p>
            <a:pPr>
              <a:defRPr sz="1600"/>
            </a:pPr>
            <a:endParaRPr lang="en-US"/>
          </a:p>
        </c:txPr>
        <c:crossAx val="68274432"/>
        <c:crosses val="autoZero"/>
        <c:auto val="1"/>
        <c:lblAlgn val="ctr"/>
        <c:lblOffset val="100"/>
        <c:noMultiLvlLbl val="0"/>
      </c:catAx>
      <c:valAx>
        <c:axId val="68274432"/>
        <c:scaling>
          <c:orientation val="minMax"/>
        </c:scaling>
        <c:delete val="1"/>
        <c:axPos val="l"/>
        <c:numFmt formatCode="0.00%" sourceLinked="1"/>
        <c:majorTickMark val="out"/>
        <c:minorTickMark val="none"/>
        <c:tickLblPos val="none"/>
        <c:crossAx val="68166784"/>
        <c:crosses val="autoZero"/>
        <c:crossBetween val="between"/>
      </c:valAx>
    </c:plotArea>
    <c:legend>
      <c:legendPos val="l"/>
      <c:layout>
        <c:manualLayout>
          <c:xMode val="edge"/>
          <c:yMode val="edge"/>
          <c:x val="0.73184642199271854"/>
          <c:y val="1.5325664136327029E-3"/>
          <c:w val="0.26403037907557686"/>
          <c:h val="7.3732572419273293E-2"/>
        </c:manualLayout>
      </c:layout>
      <c:overlay val="0"/>
      <c:txPr>
        <a:bodyPr/>
        <a:lstStyle/>
        <a:p>
          <a:pPr>
            <a:defRPr sz="1400"/>
          </a:pPr>
          <a:endParaRPr lang="en-US"/>
        </a:p>
      </c:txPr>
    </c:legend>
    <c:plotVisOnly val="1"/>
    <c:dispBlanksAs val="gap"/>
    <c:showDLblsOverMax val="0"/>
  </c:chart>
  <c:spPr>
    <a:noFill/>
  </c:spPr>
  <c:txPr>
    <a:bodyPr/>
    <a:lstStyle/>
    <a:p>
      <a:pPr>
        <a:defRPr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rAngAx val="1"/>
    </c:view3D>
    <c:floor>
      <c:thickness val="0"/>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c:spPr>
    </c:floor>
    <c:sideWall>
      <c:thickness val="0"/>
      <c:spPr>
        <a:noFill/>
        <a:ln w="25400">
          <a:noFill/>
        </a:ln>
      </c:spPr>
    </c:sideWall>
    <c:backWall>
      <c:thickness val="0"/>
      <c:spPr>
        <a:noFill/>
        <a:ln w="25400">
          <a:noFill/>
        </a:ln>
      </c:spPr>
    </c:backWall>
    <c:plotArea>
      <c:layout>
        <c:manualLayout>
          <c:layoutTarget val="inner"/>
          <c:xMode val="edge"/>
          <c:yMode val="edge"/>
          <c:x val="0"/>
          <c:y val="9.3683323969606852E-2"/>
          <c:w val="1"/>
          <c:h val="0.74829067249250525"/>
        </c:manualLayout>
      </c:layout>
      <c:bar3DChart>
        <c:barDir val="col"/>
        <c:grouping val="clustered"/>
        <c:varyColors val="0"/>
        <c:ser>
          <c:idx val="0"/>
          <c:order val="0"/>
          <c:tx>
            <c:strRef>
              <c:f>'REZ PE PROBE'!$A$17</c:f>
              <c:strCache>
                <c:ptCount val="1"/>
                <c:pt idx="0">
                  <c:v>PROBA Ec) - 86.00%</c:v>
                </c:pt>
              </c:strCache>
            </c:strRef>
          </c:tx>
          <c:invertIfNegative val="0"/>
          <c:dPt>
            <c:idx val="0"/>
            <c:invertIfNegative val="0"/>
            <c:bubble3D val="0"/>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1-CB8B-491C-8785-CCFD88BC79F7}"/>
              </c:ext>
            </c:extLst>
          </c:dPt>
          <c:dPt>
            <c:idx val="1"/>
            <c:invertIfNegative val="0"/>
            <c:bubble3D val="0"/>
            <c:spPr>
              <a:solidFill>
                <a:schemeClr val="accent2">
                  <a:lumMod val="60000"/>
                  <a:lumOff val="40000"/>
                </a:schemeClr>
              </a:soli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3-CB8B-491C-8785-CCFD88BC79F7}"/>
              </c:ext>
            </c:extLst>
          </c:dPt>
          <c:dPt>
            <c:idx val="2"/>
            <c:invertIfNegative val="0"/>
            <c:bubble3D val="0"/>
            <c:spPr>
              <a:solidFill>
                <a:schemeClr val="accent2">
                  <a:lumMod val="60000"/>
                  <a:lumOff val="40000"/>
                </a:schemeClr>
              </a:soli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5-CB8B-491C-8785-CCFD88BC79F7}"/>
              </c:ext>
            </c:extLst>
          </c:dPt>
          <c:dPt>
            <c:idx val="3"/>
            <c:invertIfNegative val="0"/>
            <c:bubble3D val="0"/>
            <c:spPr>
              <a:solidFill>
                <a:schemeClr val="accent2">
                  <a:lumMod val="60000"/>
                  <a:lumOff val="40000"/>
                </a:schemeClr>
              </a:soli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7-CB8B-491C-8785-CCFD88BC79F7}"/>
              </c:ext>
            </c:extLst>
          </c:dPt>
          <c:dPt>
            <c:idx val="4"/>
            <c:invertIfNegative val="0"/>
            <c:bubble3D val="0"/>
            <c:spPr>
              <a:solidFill>
                <a:schemeClr val="accent2">
                  <a:lumMod val="60000"/>
                  <a:lumOff val="40000"/>
                </a:schemeClr>
              </a:soli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9-CB8B-491C-8785-CCFD88BC79F7}"/>
              </c:ext>
            </c:extLst>
          </c:dPt>
          <c:dPt>
            <c:idx val="5"/>
            <c:invertIfNegative val="0"/>
            <c:bubble3D val="0"/>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extLst>
              <c:ext xmlns:c16="http://schemas.microsoft.com/office/drawing/2014/chart" uri="{C3380CC4-5D6E-409C-BE32-E72D297353CC}">
                <c16:uniqueId val="{0000000B-CB8B-491C-8785-CCFD88BC79F7}"/>
              </c:ext>
            </c:extLst>
          </c:dPt>
          <c:dLbls>
            <c:dLbl>
              <c:idx val="0"/>
              <c:layout>
                <c:manualLayout>
                  <c:x val="0"/>
                  <c:y val="-5.3007135575942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8B-491C-8785-CCFD88BC79F7}"/>
                </c:ext>
              </c:extLst>
            </c:dLbl>
            <c:dLbl>
              <c:idx val="1"/>
              <c:layout>
                <c:manualLayout>
                  <c:x val="1.9444444444444396E-2"/>
                  <c:y val="-4.8929663608562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8B-491C-8785-CCFD88BC79F7}"/>
                </c:ext>
              </c:extLst>
            </c:dLbl>
            <c:dLbl>
              <c:idx val="2"/>
              <c:layout>
                <c:manualLayout>
                  <c:x val="1.3888888888888793E-2"/>
                  <c:y val="-2.0387359836901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8B-491C-8785-CCFD88BC79F7}"/>
                </c:ext>
              </c:extLst>
            </c:dLbl>
            <c:dLbl>
              <c:idx val="3"/>
              <c:layout>
                <c:manualLayout>
                  <c:x val="-1.6181229773462196E-3"/>
                  <c:y val="-2.6315789473684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8B-491C-8785-CCFD88BC79F7}"/>
                </c:ext>
              </c:extLst>
            </c:dLbl>
            <c:dLbl>
              <c:idx val="4"/>
              <c:layout>
                <c:manualLayout>
                  <c:x val="6.4724919093851144E-3"/>
                  <c:y val="-2.0467836257309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B8B-491C-8785-CCFD88BC79F7}"/>
                </c:ext>
              </c:extLst>
            </c:dLbl>
            <c:dLbl>
              <c:idx val="5"/>
              <c:layout>
                <c:manualLayout>
                  <c:x val="6.4724919093849965E-3"/>
                  <c:y val="-1.7543859649122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B8B-491C-8785-CCFD88BC79F7}"/>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'REZ PE PROBE'!$A$11:$A$16</c:f>
              <c:strCache>
                <c:ptCount val="6"/>
                <c:pt idx="0">
                  <c:v>Istorie (453)</c:v>
                </c:pt>
                <c:pt idx="1">
                  <c:v>Matematică MATE-INFO (190)</c:v>
                </c:pt>
                <c:pt idx="2">
                  <c:v>Matematică PED (4)</c:v>
                </c:pt>
                <c:pt idx="3">
                  <c:v>Matematică ST-NAT (241)</c:v>
                </c:pt>
                <c:pt idx="4">
                  <c:v>Matematică TEHN (193)</c:v>
                </c:pt>
                <c:pt idx="5">
                  <c:v>TOTAL Matematică (628)</c:v>
                </c:pt>
              </c:strCache>
            </c:strRef>
          </c:cat>
          <c:val>
            <c:numRef>
              <c:f>'REZ PE PROBE'!$G$11:$G$16</c:f>
              <c:numCache>
                <c:formatCode>0.00%</c:formatCode>
                <c:ptCount val="6"/>
                <c:pt idx="0">
                  <c:v>0.96178343949044598</c:v>
                </c:pt>
                <c:pt idx="1">
                  <c:v>0.95000000000000007</c:v>
                </c:pt>
                <c:pt idx="2">
                  <c:v>1</c:v>
                </c:pt>
                <c:pt idx="3">
                  <c:v>0.96787148594377526</c:v>
                </c:pt>
                <c:pt idx="4">
                  <c:v>0.57957957957957973</c:v>
                </c:pt>
                <c:pt idx="5">
                  <c:v>0.79898218829516532</c:v>
                </c:pt>
              </c:numCache>
            </c:numRef>
          </c:val>
          <c:extLst>
            <c:ext xmlns:c16="http://schemas.microsoft.com/office/drawing/2014/chart" uri="{C3380CC4-5D6E-409C-BE32-E72D297353CC}">
              <c16:uniqueId val="{0000000C-CB8B-491C-8785-CCFD88BC79F7}"/>
            </c:ext>
          </c:extLst>
        </c:ser>
        <c:dLbls>
          <c:showLegendKey val="0"/>
          <c:showVal val="1"/>
          <c:showCatName val="0"/>
          <c:showSerName val="0"/>
          <c:showPercent val="0"/>
          <c:showBubbleSize val="0"/>
        </c:dLbls>
        <c:gapWidth val="150"/>
        <c:shape val="cylinder"/>
        <c:axId val="102983936"/>
        <c:axId val="103002112"/>
        <c:axId val="0"/>
      </c:bar3DChart>
      <c:catAx>
        <c:axId val="102983936"/>
        <c:scaling>
          <c:orientation val="minMax"/>
        </c:scaling>
        <c:delete val="0"/>
        <c:axPos val="b"/>
        <c:numFmt formatCode="General" sourceLinked="0"/>
        <c:majorTickMark val="out"/>
        <c:minorTickMark val="none"/>
        <c:tickLblPos val="nextTo"/>
        <c:txPr>
          <a:bodyPr/>
          <a:lstStyle/>
          <a:p>
            <a:pPr>
              <a:defRPr sz="1200" b="1"/>
            </a:pPr>
            <a:endParaRPr lang="en-US"/>
          </a:p>
        </c:txPr>
        <c:crossAx val="103002112"/>
        <c:crosses val="autoZero"/>
        <c:auto val="1"/>
        <c:lblAlgn val="ctr"/>
        <c:lblOffset val="100"/>
        <c:noMultiLvlLbl val="0"/>
      </c:catAx>
      <c:valAx>
        <c:axId val="103002112"/>
        <c:scaling>
          <c:orientation val="minMax"/>
        </c:scaling>
        <c:delete val="1"/>
        <c:axPos val="l"/>
        <c:numFmt formatCode="0.00%" sourceLinked="1"/>
        <c:majorTickMark val="out"/>
        <c:minorTickMark val="none"/>
        <c:tickLblPos val="none"/>
        <c:crossAx val="102983936"/>
        <c:crosses val="autoZero"/>
        <c:crossBetween val="between"/>
      </c:valAx>
    </c:plotArea>
    <c:plotVisOnly val="1"/>
    <c:dispBlanksAs val="gap"/>
    <c:showDLblsOverMax val="0"/>
  </c:chart>
  <c:spPr>
    <a:no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rAngAx val="1"/>
    </c:view3D>
    <c:floor>
      <c:thickness val="0"/>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c:spPr>
    </c:floor>
    <c:sideWall>
      <c:thickness val="0"/>
      <c:spPr>
        <a:noFill/>
        <a:ln w="25400">
          <a:noFill/>
        </a:ln>
      </c:spPr>
    </c:sideWall>
    <c:backWall>
      <c:thickness val="0"/>
      <c:spPr>
        <a:noFill/>
        <a:ln w="25400">
          <a:noFill/>
        </a:ln>
      </c:spPr>
    </c:backWall>
    <c:plotArea>
      <c:layout>
        <c:manualLayout>
          <c:layoutTarget val="inner"/>
          <c:xMode val="edge"/>
          <c:yMode val="edge"/>
          <c:x val="0"/>
          <c:y val="6.7598839708246122E-2"/>
          <c:w val="1"/>
          <c:h val="0.76665589580541749"/>
        </c:manualLayout>
      </c:layout>
      <c:bar3DChart>
        <c:barDir val="col"/>
        <c:grouping val="clustered"/>
        <c:varyColors val="0"/>
        <c:ser>
          <c:idx val="0"/>
          <c:order val="0"/>
          <c:tx>
            <c:strRef>
              <c:f>'REZ PE PROBE'!$A$32</c:f>
              <c:strCache>
                <c:ptCount val="1"/>
                <c:pt idx="0">
                  <c:v>PROBA Ed) - 87.70%</c:v>
                </c:pt>
              </c:strCache>
            </c:strRef>
          </c:tx>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dLbl>
              <c:idx val="0"/>
              <c:layout>
                <c:manualLayout>
                  <c:x val="0"/>
                  <c:y val="-5.3007135575942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22-4A55-8574-622F42108BB8}"/>
                </c:ext>
              </c:extLst>
            </c:dLbl>
            <c:dLbl>
              <c:idx val="1"/>
              <c:layout>
                <c:manualLayout>
                  <c:x val="1.9444444444444396E-2"/>
                  <c:y val="-4.8929663608562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22-4A55-8574-622F42108BB8}"/>
                </c:ext>
              </c:extLst>
            </c:dLbl>
            <c:dLbl>
              <c:idx val="2"/>
              <c:layout>
                <c:manualLayout>
                  <c:x val="1.3888888888888793E-2"/>
                  <c:y val="-2.0387359836901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22-4A55-8574-622F42108BB8}"/>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'REZ PE PROBE'!$A$22:$A$31</c:f>
              <c:strCache>
                <c:ptCount val="10"/>
                <c:pt idx="0">
                  <c:v>Geografie (515)</c:v>
                </c:pt>
                <c:pt idx="1">
                  <c:v>Biologie (362)</c:v>
                </c:pt>
                <c:pt idx="2">
                  <c:v>Chimie (69)</c:v>
                </c:pt>
                <c:pt idx="3">
                  <c:v>Informatică (42)</c:v>
                </c:pt>
                <c:pt idx="4">
                  <c:v>Fizică (37)</c:v>
                </c:pt>
                <c:pt idx="5">
                  <c:v>Psihologie (18)</c:v>
                </c:pt>
                <c:pt idx="6">
                  <c:v>Logică (26)</c:v>
                </c:pt>
                <c:pt idx="7">
                  <c:v>Filosofie (25)</c:v>
                </c:pt>
                <c:pt idx="8">
                  <c:v>Sociologie (3)</c:v>
                </c:pt>
                <c:pt idx="9">
                  <c:v>Economie (1)</c:v>
                </c:pt>
              </c:strCache>
            </c:strRef>
          </c:cat>
          <c:val>
            <c:numRef>
              <c:f>'REZ PE PROBE'!$G$22:$G$31</c:f>
              <c:numCache>
                <c:formatCode>0.00%</c:formatCode>
                <c:ptCount val="10"/>
                <c:pt idx="0">
                  <c:v>0.95018450184501846</c:v>
                </c:pt>
                <c:pt idx="1">
                  <c:v>0.77021276595744659</c:v>
                </c:pt>
                <c:pt idx="2">
                  <c:v>0.93243243243243257</c:v>
                </c:pt>
                <c:pt idx="3">
                  <c:v>0.97674418604651181</c:v>
                </c:pt>
                <c:pt idx="4">
                  <c:v>0.94871794871794846</c:v>
                </c:pt>
                <c:pt idx="5">
                  <c:v>0.62068965517241392</c:v>
                </c:pt>
                <c:pt idx="6">
                  <c:v>1</c:v>
                </c:pt>
                <c:pt idx="7">
                  <c:v>1</c:v>
                </c:pt>
                <c:pt idx="8">
                  <c:v>1</c:v>
                </c:pt>
                <c:pt idx="9">
                  <c:v>1</c:v>
                </c:pt>
              </c:numCache>
            </c:numRef>
          </c:val>
          <c:extLst>
            <c:ext xmlns:c16="http://schemas.microsoft.com/office/drawing/2014/chart" uri="{C3380CC4-5D6E-409C-BE32-E72D297353CC}">
              <c16:uniqueId val="{00000005-8922-4A55-8574-622F42108BB8}"/>
            </c:ext>
          </c:extLst>
        </c:ser>
        <c:dLbls>
          <c:showLegendKey val="0"/>
          <c:showVal val="1"/>
          <c:showCatName val="0"/>
          <c:showSerName val="0"/>
          <c:showPercent val="0"/>
          <c:showBubbleSize val="0"/>
        </c:dLbls>
        <c:gapWidth val="150"/>
        <c:shape val="cylinder"/>
        <c:axId val="68423680"/>
        <c:axId val="68425216"/>
        <c:axId val="0"/>
      </c:bar3DChart>
      <c:catAx>
        <c:axId val="68423680"/>
        <c:scaling>
          <c:orientation val="minMax"/>
        </c:scaling>
        <c:delete val="0"/>
        <c:axPos val="b"/>
        <c:numFmt formatCode="General" sourceLinked="0"/>
        <c:majorTickMark val="out"/>
        <c:minorTickMark val="none"/>
        <c:tickLblPos val="nextTo"/>
        <c:txPr>
          <a:bodyPr/>
          <a:lstStyle/>
          <a:p>
            <a:pPr>
              <a:defRPr sz="1050" b="1"/>
            </a:pPr>
            <a:endParaRPr lang="en-US"/>
          </a:p>
        </c:txPr>
        <c:crossAx val="68425216"/>
        <c:crosses val="autoZero"/>
        <c:auto val="1"/>
        <c:lblAlgn val="ctr"/>
        <c:lblOffset val="100"/>
        <c:noMultiLvlLbl val="0"/>
      </c:catAx>
      <c:valAx>
        <c:axId val="68425216"/>
        <c:scaling>
          <c:orientation val="minMax"/>
        </c:scaling>
        <c:delete val="1"/>
        <c:axPos val="l"/>
        <c:numFmt formatCode="0.00%" sourceLinked="1"/>
        <c:majorTickMark val="out"/>
        <c:minorTickMark val="none"/>
        <c:tickLblPos val="none"/>
        <c:crossAx val="68423680"/>
        <c:crosses val="autoZero"/>
        <c:crossBetween val="between"/>
      </c:valAx>
    </c:plotArea>
    <c:plotVisOnly val="1"/>
    <c:dispBlanksAs val="gap"/>
    <c:showDLblsOverMax val="0"/>
  </c:chart>
  <c:spPr>
    <a:no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Procente</a:t>
            </a:r>
            <a:r>
              <a:rPr lang="en-US" dirty="0"/>
              <a:t> de</a:t>
            </a:r>
            <a:r>
              <a:rPr lang="en-US" baseline="0" dirty="0"/>
              <a:t> </a:t>
            </a:r>
            <a:r>
              <a:rPr lang="en-US" baseline="0" dirty="0" err="1"/>
              <a:t>promovare</a:t>
            </a:r>
            <a:r>
              <a:rPr lang="ro-RO" baseline="0" dirty="0"/>
              <a:t>_MATEMATICĂ</a:t>
            </a:r>
            <a:endParaRPr lang="en-US" baseline="0" dirty="0"/>
          </a:p>
          <a:p>
            <a:pPr>
              <a:defRPr/>
            </a:pPr>
            <a:r>
              <a:rPr lang="en-US" baseline="0" dirty="0" err="1"/>
              <a:t>Bacalaureat</a:t>
            </a:r>
            <a:r>
              <a:rPr lang="en-US" baseline="0" dirty="0"/>
              <a:t> </a:t>
            </a:r>
            <a:r>
              <a:rPr lang="en-US" baseline="0" dirty="0" err="1"/>
              <a:t>sesiunea</a:t>
            </a:r>
            <a:r>
              <a:rPr lang="en-US" baseline="0" dirty="0"/>
              <a:t> </a:t>
            </a:r>
            <a:r>
              <a:rPr lang="hu-HU" dirty="0" err="1"/>
              <a:t>iunie-iulie</a:t>
            </a:r>
            <a:endParaRPr lang="hu-HU"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6"/>
            <c:invertIfNegative val="0"/>
            <c:bubble3D val="0"/>
            <c:spPr>
              <a:solidFill>
                <a:schemeClr val="accent6">
                  <a:lumMod val="75000"/>
                </a:schemeClr>
              </a:solidFill>
            </c:spPr>
            <c:extLst>
              <c:ext xmlns:c16="http://schemas.microsoft.com/office/drawing/2014/chart" uri="{C3380CC4-5D6E-409C-BE32-E72D297353CC}">
                <c16:uniqueId val="{00000001-8615-414B-9EA0-8E0C42887D15}"/>
              </c:ext>
            </c:extLst>
          </c:dPt>
          <c:dLbls>
            <c:dLbl>
              <c:idx val="6"/>
              <c:spPr>
                <a:noFill/>
                <a:ln>
                  <a:noFill/>
                </a:ln>
                <a:effectLst/>
              </c:spPr>
              <c:txPr>
                <a:bodyPr/>
                <a:lstStyle/>
                <a:p>
                  <a:pPr>
                    <a:defRPr sz="1800" b="1"/>
                  </a:pPr>
                  <a:endParaRPr lang="en-US"/>
                </a:p>
              </c:txPr>
              <c:showLegendKey val="0"/>
              <c:showVal val="1"/>
              <c:showCatName val="0"/>
              <c:showSerName val="0"/>
              <c:showPercent val="0"/>
              <c:showBubbleSize val="0"/>
              <c:extLst>
                <c:ext xmlns:c16="http://schemas.microsoft.com/office/drawing/2014/chart" uri="{C3380CC4-5D6E-409C-BE32-E72D297353CC}">
                  <c16:uniqueId val="{00000001-8615-414B-9EA0-8E0C42887D15}"/>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Comparativ_2011_2016!$A$21:$A$27</c:f>
              <c:numCache>
                <c:formatCode>General</c:formatCode>
                <c:ptCount val="7"/>
                <c:pt idx="0">
                  <c:v>2010</c:v>
                </c:pt>
                <c:pt idx="1">
                  <c:v>2011</c:v>
                </c:pt>
                <c:pt idx="2">
                  <c:v>2012</c:v>
                </c:pt>
                <c:pt idx="3">
                  <c:v>2013</c:v>
                </c:pt>
                <c:pt idx="4">
                  <c:v>2014</c:v>
                </c:pt>
                <c:pt idx="5">
                  <c:v>2015</c:v>
                </c:pt>
                <c:pt idx="6">
                  <c:v>2016</c:v>
                </c:pt>
              </c:numCache>
            </c:numRef>
          </c:cat>
          <c:val>
            <c:numRef>
              <c:f>Comparativ_2011_2016!$B$21:$B$27</c:f>
              <c:numCache>
                <c:formatCode>0.00%</c:formatCode>
                <c:ptCount val="7"/>
                <c:pt idx="0">
                  <c:v>0.80720000000000003</c:v>
                </c:pt>
                <c:pt idx="1">
                  <c:v>0.66820000000000013</c:v>
                </c:pt>
                <c:pt idx="2">
                  <c:v>0.42230000000000006</c:v>
                </c:pt>
                <c:pt idx="3">
                  <c:v>0.66570000000000018</c:v>
                </c:pt>
                <c:pt idx="4">
                  <c:v>0.75600000000000012</c:v>
                </c:pt>
                <c:pt idx="5">
                  <c:v>0.76230000000000009</c:v>
                </c:pt>
                <c:pt idx="6">
                  <c:v>0.79900000000000004</c:v>
                </c:pt>
              </c:numCache>
            </c:numRef>
          </c:val>
          <c:extLst>
            <c:ext xmlns:c16="http://schemas.microsoft.com/office/drawing/2014/chart" uri="{C3380CC4-5D6E-409C-BE32-E72D297353CC}">
              <c16:uniqueId val="{00000000-8615-414B-9EA0-8E0C42887D15}"/>
            </c:ext>
          </c:extLst>
        </c:ser>
        <c:dLbls>
          <c:showLegendKey val="0"/>
          <c:showVal val="1"/>
          <c:showCatName val="0"/>
          <c:showSerName val="0"/>
          <c:showPercent val="0"/>
          <c:showBubbleSize val="0"/>
        </c:dLbls>
        <c:gapWidth val="150"/>
        <c:shape val="cylinder"/>
        <c:axId val="68561920"/>
        <c:axId val="68567808"/>
        <c:axId val="0"/>
      </c:bar3DChart>
      <c:catAx>
        <c:axId val="68561920"/>
        <c:scaling>
          <c:orientation val="minMax"/>
        </c:scaling>
        <c:delete val="0"/>
        <c:axPos val="b"/>
        <c:numFmt formatCode="General" sourceLinked="1"/>
        <c:majorTickMark val="out"/>
        <c:minorTickMark val="none"/>
        <c:tickLblPos val="nextTo"/>
        <c:txPr>
          <a:bodyPr/>
          <a:lstStyle/>
          <a:p>
            <a:pPr>
              <a:defRPr sz="1400" b="1"/>
            </a:pPr>
            <a:endParaRPr lang="en-US"/>
          </a:p>
        </c:txPr>
        <c:crossAx val="68567808"/>
        <c:crosses val="autoZero"/>
        <c:auto val="1"/>
        <c:lblAlgn val="ctr"/>
        <c:lblOffset val="100"/>
        <c:noMultiLvlLbl val="0"/>
      </c:catAx>
      <c:valAx>
        <c:axId val="68567808"/>
        <c:scaling>
          <c:orientation val="minMax"/>
        </c:scaling>
        <c:delete val="1"/>
        <c:axPos val="l"/>
        <c:numFmt formatCode="0.00%" sourceLinked="1"/>
        <c:majorTickMark val="out"/>
        <c:minorTickMark val="none"/>
        <c:tickLblPos val="none"/>
        <c:crossAx val="68561920"/>
        <c:crosses val="autoZero"/>
        <c:crossBetween val="between"/>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ro-RO" sz="1600" dirty="0"/>
              <a:t>REZULTATE OBȚINUTE PE TRANȘE DE MEDIE</a:t>
            </a:r>
            <a:endParaRPr lang="en-US" sz="1600" dirty="0"/>
          </a:p>
        </c:rich>
      </c:tx>
      <c:layout>
        <c:manualLayout>
          <c:xMode val="edge"/>
          <c:yMode val="edge"/>
          <c:x val="0.17918300653594771"/>
          <c:y val="4.136790492734094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v>MATEMATICĂ</c:v>
          </c:tx>
          <c:spPr>
            <a:ln w="31750" cap="rnd">
              <a:solidFill>
                <a:schemeClr val="accent4">
                  <a:lumMod val="60000"/>
                  <a:lumOff val="40000"/>
                </a:schemeClr>
              </a:solidFill>
              <a:round/>
            </a:ln>
            <a:effectLst/>
          </c:spPr>
          <c:marker>
            <c:symbol val="circle"/>
            <c:size val="17"/>
            <c:spPr>
              <a:solidFill>
                <a:schemeClr val="accent4">
                  <a:lumMod val="60000"/>
                  <a:lumOff val="40000"/>
                </a:schemeClr>
              </a:solidFill>
              <a:ln>
                <a:solidFill>
                  <a:schemeClr val="accent4">
                    <a:lumMod val="60000"/>
                    <a:lumOff val="40000"/>
                  </a:schemeClr>
                </a:solidFill>
              </a:ln>
              <a:effectLst/>
            </c:spPr>
          </c:marker>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'REZ PE PROBE'!$H$20:$Q$20</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'REZ PE PROBE'!$H$26:$Q$26</c:f>
              <c:numCache>
                <c:formatCode>0.00%</c:formatCode>
                <c:ptCount val="10"/>
                <c:pt idx="0">
                  <c:v>8.2697201017811695E-2</c:v>
                </c:pt>
                <c:pt idx="1">
                  <c:v>3.9440203562340972E-2</c:v>
                </c:pt>
                <c:pt idx="2">
                  <c:v>5.4707379134860061E-2</c:v>
                </c:pt>
                <c:pt idx="3">
                  <c:v>2.4173027989821891E-2</c:v>
                </c:pt>
                <c:pt idx="4">
                  <c:v>0.15776081424936389</c:v>
                </c:pt>
                <c:pt idx="5">
                  <c:v>0.1310432569974555</c:v>
                </c:pt>
                <c:pt idx="6">
                  <c:v>0.12595419847328243</c:v>
                </c:pt>
                <c:pt idx="7">
                  <c:v>0.17938931297709926</c:v>
                </c:pt>
                <c:pt idx="8">
                  <c:v>0.16539440203562344</c:v>
                </c:pt>
                <c:pt idx="9">
                  <c:v>3.9440203562340972E-2</c:v>
                </c:pt>
              </c:numCache>
            </c:numRef>
          </c:val>
          <c:smooth val="0"/>
          <c:extLst>
            <c:ext xmlns:c16="http://schemas.microsoft.com/office/drawing/2014/chart" uri="{C3380CC4-5D6E-409C-BE32-E72D297353CC}">
              <c16:uniqueId val="{00000000-AB98-439B-A3D5-062E41C4F957}"/>
            </c:ext>
          </c:extLst>
        </c:ser>
        <c:dLbls>
          <c:showLegendKey val="0"/>
          <c:showVal val="1"/>
          <c:showCatName val="0"/>
          <c:showSerName val="0"/>
          <c:showPercent val="0"/>
          <c:showBubbleSize val="0"/>
        </c:dLbls>
        <c:dropLines>
          <c:spPr>
            <a:ln w="9525">
              <a:solidFill>
                <a:schemeClr val="dk1">
                  <a:lumMod val="35000"/>
                  <a:lumOff val="65000"/>
                </a:schemeClr>
              </a:solidFill>
              <a:prstDash val="dash"/>
            </a:ln>
            <a:effectLst/>
          </c:spPr>
        </c:dropLines>
        <c:marker val="1"/>
        <c:smooth val="0"/>
        <c:axId val="102959360"/>
        <c:axId val="102916096"/>
      </c:lineChart>
      <c:catAx>
        <c:axId val="1029593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crossAx val="102916096"/>
        <c:crosses val="autoZero"/>
        <c:auto val="1"/>
        <c:lblAlgn val="ctr"/>
        <c:lblOffset val="100"/>
        <c:noMultiLvlLbl val="0"/>
      </c:catAx>
      <c:valAx>
        <c:axId val="10291609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one"/>
        <c:crossAx val="102959360"/>
        <c:crosses val="autoZero"/>
        <c:crossBetween val="between"/>
      </c:valAx>
      <c:spPr>
        <a:noFill/>
        <a:ln>
          <a:noFill/>
        </a:ln>
        <a:effectLst/>
      </c:spPr>
    </c:plotArea>
    <c:plotVisOnly val="1"/>
    <c:dispBlanksAs val="gap"/>
    <c:showDLblsOverMax val="0"/>
  </c:chart>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cap="flat" cmpd="sng" algn="ctr">
      <a:solidFill>
        <a:schemeClr val="dk1">
          <a:lumMod val="25000"/>
          <a:lumOff val="75000"/>
        </a:schemeClr>
      </a:solidFill>
      <a:round/>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ro-RO" sz="2000"/>
              <a:t>REZULTATE MATEMATICĂ</a:t>
            </a:r>
          </a:p>
          <a:p>
            <a:pPr>
              <a:defRPr sz="20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ro-RO" sz="2000"/>
              <a:t>ÎN FUNCȚIE DE TIPUL DE SUBIECT</a:t>
            </a:r>
            <a:endParaRPr lang="en-US" sz="2000"/>
          </a:p>
        </c:rich>
      </c:tx>
      <c:layout>
        <c:manualLayout>
          <c:xMode val="edge"/>
          <c:yMode val="edge"/>
          <c:x val="2.8537451847731345E-2"/>
          <c:y val="5.3811646525747325E-2"/>
        </c:manualLayout>
      </c:layout>
      <c:overlay val="0"/>
      <c:spPr>
        <a:noFill/>
        <a:ln>
          <a:noFill/>
        </a:ln>
        <a:effectLst/>
      </c:spPr>
    </c:title>
    <c:autoTitleDeleted val="0"/>
    <c:plotArea>
      <c:layout>
        <c:manualLayout>
          <c:layoutTarget val="inner"/>
          <c:xMode val="edge"/>
          <c:yMode val="edge"/>
          <c:x val="0.2770835523160402"/>
          <c:y val="7.2072051621748876E-3"/>
          <c:w val="0.70547689377701284"/>
          <c:h val="0.74148492828688994"/>
        </c:manualLayout>
      </c:layout>
      <c:lineChart>
        <c:grouping val="standard"/>
        <c:varyColors val="0"/>
        <c:ser>
          <c:idx val="0"/>
          <c:order val="0"/>
          <c:tx>
            <c:v>Matematică MATE-INFO (95.00%)</c:v>
          </c:tx>
          <c:spPr>
            <a:ln w="31750" cap="rnd">
              <a:solidFill>
                <a:schemeClr val="accent1"/>
              </a:solidFill>
              <a:round/>
            </a:ln>
            <a:effectLst/>
          </c:spPr>
          <c:marker>
            <c:symbol val="circle"/>
            <c:size val="17"/>
            <c:spPr>
              <a:solidFill>
                <a:schemeClr val="accent1"/>
              </a:solidFill>
              <a:ln>
                <a:noFill/>
              </a:ln>
              <a:effectLst/>
            </c:spPr>
          </c:marker>
          <c:cat>
            <c:strRef>
              <c:f>'REZ PE PROBE'!$H$20:$Q$20</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'REZ PE PROBE'!$H$22:$Q$22</c:f>
              <c:numCache>
                <c:formatCode>0.00%</c:formatCode>
                <c:ptCount val="10"/>
                <c:pt idx="0">
                  <c:v>1.0000000000000002E-2</c:v>
                </c:pt>
                <c:pt idx="1">
                  <c:v>0</c:v>
                </c:pt>
                <c:pt idx="2">
                  <c:v>2.5000000000000001E-2</c:v>
                </c:pt>
                <c:pt idx="3">
                  <c:v>1.4999999999999998E-2</c:v>
                </c:pt>
                <c:pt idx="4">
                  <c:v>0.15000000000000002</c:v>
                </c:pt>
                <c:pt idx="5">
                  <c:v>0.125</c:v>
                </c:pt>
                <c:pt idx="6">
                  <c:v>0.125</c:v>
                </c:pt>
                <c:pt idx="7">
                  <c:v>0.2</c:v>
                </c:pt>
                <c:pt idx="8">
                  <c:v>0.31000000000000005</c:v>
                </c:pt>
                <c:pt idx="9">
                  <c:v>4.0000000000000008E-2</c:v>
                </c:pt>
              </c:numCache>
            </c:numRef>
          </c:val>
          <c:smooth val="0"/>
          <c:extLst>
            <c:ext xmlns:c16="http://schemas.microsoft.com/office/drawing/2014/chart" uri="{C3380CC4-5D6E-409C-BE32-E72D297353CC}">
              <c16:uniqueId val="{00000000-4A97-4E75-9C4A-93174A5A2F39}"/>
            </c:ext>
          </c:extLst>
        </c:ser>
        <c:ser>
          <c:idx val="1"/>
          <c:order val="1"/>
          <c:tx>
            <c:v>Matematică ST-NAT (96.79%)</c:v>
          </c:tx>
          <c:spPr>
            <a:ln w="31750" cap="rnd">
              <a:solidFill>
                <a:schemeClr val="accent2"/>
              </a:solidFill>
              <a:round/>
            </a:ln>
            <a:effectLst/>
          </c:spPr>
          <c:marker>
            <c:symbol val="circle"/>
            <c:size val="17"/>
            <c:spPr>
              <a:solidFill>
                <a:schemeClr val="accent2"/>
              </a:solidFill>
              <a:ln>
                <a:noFill/>
              </a:ln>
              <a:effectLst/>
            </c:spPr>
          </c:marker>
          <c:cat>
            <c:strRef>
              <c:f>'REZ PE PROBE'!$H$20:$Q$20</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'REZ PE PROBE'!$H$24:$Q$24</c:f>
              <c:numCache>
                <c:formatCode>0.00%</c:formatCode>
                <c:ptCount val="10"/>
                <c:pt idx="0">
                  <c:v>8.0321285140562242E-3</c:v>
                </c:pt>
                <c:pt idx="1">
                  <c:v>1.2048192771084338E-2</c:v>
                </c:pt>
                <c:pt idx="2">
                  <c:v>8.0321285140562242E-3</c:v>
                </c:pt>
                <c:pt idx="3">
                  <c:v>4.0160642570281112E-3</c:v>
                </c:pt>
                <c:pt idx="4">
                  <c:v>8.4337349397590383E-2</c:v>
                </c:pt>
                <c:pt idx="5">
                  <c:v>0.12449799196787149</c:v>
                </c:pt>
                <c:pt idx="6">
                  <c:v>0.15662650602409639</c:v>
                </c:pt>
                <c:pt idx="7">
                  <c:v>0.27710843373493982</c:v>
                </c:pt>
                <c:pt idx="8">
                  <c:v>0.24497991967871485</c:v>
                </c:pt>
                <c:pt idx="9">
                  <c:v>8.0321285140562262E-2</c:v>
                </c:pt>
              </c:numCache>
            </c:numRef>
          </c:val>
          <c:smooth val="0"/>
          <c:extLst>
            <c:ext xmlns:c16="http://schemas.microsoft.com/office/drawing/2014/chart" uri="{C3380CC4-5D6E-409C-BE32-E72D297353CC}">
              <c16:uniqueId val="{00000001-4A97-4E75-9C4A-93174A5A2F39}"/>
            </c:ext>
          </c:extLst>
        </c:ser>
        <c:ser>
          <c:idx val="2"/>
          <c:order val="2"/>
          <c:tx>
            <c:v>Matematică TEHN (57.96%)</c:v>
          </c:tx>
          <c:spPr>
            <a:ln w="31750" cap="rnd">
              <a:solidFill>
                <a:schemeClr val="accent3"/>
              </a:solidFill>
              <a:round/>
            </a:ln>
            <a:effectLst/>
          </c:spPr>
          <c:marker>
            <c:symbol val="circle"/>
            <c:size val="17"/>
            <c:spPr>
              <a:solidFill>
                <a:schemeClr val="accent3"/>
              </a:solidFill>
              <a:ln>
                <a:noFill/>
              </a:ln>
              <a:effectLst/>
            </c:spPr>
          </c:marker>
          <c:cat>
            <c:strRef>
              <c:f>'REZ PE PROBE'!$H$20:$Q$20</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'REZ PE PROBE'!$H$25:$Q$25</c:f>
              <c:numCache>
                <c:formatCode>0.00%</c:formatCode>
                <c:ptCount val="10"/>
                <c:pt idx="0">
                  <c:v>0.18318318318318322</c:v>
                </c:pt>
                <c:pt idx="1">
                  <c:v>8.4084084084084104E-2</c:v>
                </c:pt>
                <c:pt idx="2">
                  <c:v>0.10810810810810811</c:v>
                </c:pt>
                <c:pt idx="3">
                  <c:v>4.5045045045045043E-2</c:v>
                </c:pt>
                <c:pt idx="4">
                  <c:v>0.21621621621621626</c:v>
                </c:pt>
                <c:pt idx="5">
                  <c:v>0.13513513513513517</c:v>
                </c:pt>
                <c:pt idx="6">
                  <c:v>0.10510510510510512</c:v>
                </c:pt>
                <c:pt idx="7">
                  <c:v>9.3093093093093118E-2</c:v>
                </c:pt>
                <c:pt idx="8">
                  <c:v>2.102102102102103E-2</c:v>
                </c:pt>
                <c:pt idx="9">
                  <c:v>9.0090090090090141E-3</c:v>
                </c:pt>
              </c:numCache>
            </c:numRef>
          </c:val>
          <c:smooth val="0"/>
          <c:extLst>
            <c:ext xmlns:c16="http://schemas.microsoft.com/office/drawing/2014/chart" uri="{C3380CC4-5D6E-409C-BE32-E72D297353CC}">
              <c16:uniqueId val="{00000002-4A97-4E75-9C4A-93174A5A2F39}"/>
            </c:ext>
          </c:extLst>
        </c:ser>
        <c:dLbls>
          <c:showLegendKey val="0"/>
          <c:showVal val="0"/>
          <c:showCatName val="0"/>
          <c:showSerName val="0"/>
          <c:showPercent val="0"/>
          <c:showBubbleSize val="0"/>
        </c:dLbls>
        <c:dropLines>
          <c:spPr>
            <a:ln w="9525">
              <a:solidFill>
                <a:schemeClr val="dk1">
                  <a:lumMod val="35000"/>
                  <a:lumOff val="65000"/>
                </a:schemeClr>
              </a:solidFill>
              <a:prstDash val="dash"/>
            </a:ln>
            <a:effectLst/>
          </c:spPr>
        </c:dropLines>
        <c:marker val="1"/>
        <c:smooth val="0"/>
        <c:axId val="68666112"/>
        <c:axId val="68667648"/>
      </c:lineChart>
      <c:catAx>
        <c:axId val="686661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crossAx val="68667648"/>
        <c:crosses val="autoZero"/>
        <c:auto val="1"/>
        <c:lblAlgn val="ctr"/>
        <c:lblOffset val="100"/>
        <c:noMultiLvlLbl val="0"/>
      </c:catAx>
      <c:valAx>
        <c:axId val="686676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one"/>
        <c:crossAx val="68666112"/>
        <c:crosses val="autoZero"/>
        <c:crossBetween val="between"/>
      </c:valAx>
      <c:dTable>
        <c:showHorzBorder val="1"/>
        <c:showVertBorder val="1"/>
        <c:showOutline val="1"/>
        <c:showKeys val="1"/>
        <c:spPr>
          <a:noFill/>
          <a:ln w="9525">
            <a:solidFill>
              <a:schemeClr val="accent6">
                <a:lumMod val="75000"/>
              </a:schemeClr>
            </a:solidFill>
          </a:ln>
          <a:effectLst/>
        </c:spPr>
        <c:txPr>
          <a:bodyPr rot="0" spcFirstLastPara="1" vertOverflow="ellipsis" vert="horz" wrap="square" anchor="ctr" anchorCtr="1"/>
          <a:lstStyle/>
          <a:p>
            <a:pPr rtl="0">
              <a:defRPr sz="14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showDLblsOverMax val="0"/>
  </c:chart>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cap="flat" cmpd="sng" algn="ctr">
      <a:solidFill>
        <a:schemeClr val="dk1">
          <a:lumMod val="25000"/>
          <a:lumOff val="75000"/>
        </a:schemeClr>
      </a:solidFill>
      <a:round/>
    </a:ln>
    <a:effectLst/>
  </c:spPr>
  <c:txPr>
    <a:bodyPr/>
    <a:lstStyle/>
    <a:p>
      <a:pPr>
        <a:defRPr sz="1400" b="1">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859392575928087E-3"/>
          <c:y val="3.4377109111361097E-2"/>
          <c:w val="0.97605274340707393"/>
          <c:h val="0.84695374015748037"/>
        </c:manualLayout>
      </c:layout>
      <c:bar3DChart>
        <c:barDir val="col"/>
        <c:grouping val="stacked"/>
        <c:varyColors val="0"/>
        <c:ser>
          <c:idx val="0"/>
          <c:order val="0"/>
          <c:spPr>
            <a:solidFill>
              <a:schemeClr val="accent1"/>
            </a:solidFill>
            <a:ln>
              <a:noFill/>
            </a:ln>
            <a:effectLst/>
            <a:sp3d/>
          </c:spPr>
          <c:invertIfNegative val="0"/>
          <c:dPt>
            <c:idx val="3"/>
            <c:invertIfNegative val="0"/>
            <c:bubble3D val="0"/>
            <c:spPr>
              <a:solidFill>
                <a:schemeClr val="accent2">
                  <a:lumMod val="60000"/>
                  <a:lumOff val="40000"/>
                </a:schemeClr>
              </a:solidFill>
              <a:ln>
                <a:noFill/>
              </a:ln>
              <a:effectLst/>
              <a:sp3d/>
            </c:spPr>
            <c:extLst>
              <c:ext xmlns:c16="http://schemas.microsoft.com/office/drawing/2014/chart" uri="{C3380CC4-5D6E-409C-BE32-E72D297353CC}">
                <c16:uniqueId val="{00000001-E434-49AC-84F0-6DAC21F6A312}"/>
              </c:ext>
            </c:extLst>
          </c:dPt>
          <c:dPt>
            <c:idx val="4"/>
            <c:invertIfNegative val="0"/>
            <c:bubble3D val="0"/>
            <c:spPr>
              <a:solidFill>
                <a:schemeClr val="accent5">
                  <a:lumMod val="75000"/>
                </a:schemeClr>
              </a:solidFill>
              <a:ln>
                <a:noFill/>
              </a:ln>
              <a:effectLst/>
              <a:sp3d/>
            </c:spPr>
            <c:extLst>
              <c:ext xmlns:c16="http://schemas.microsoft.com/office/drawing/2014/chart" uri="{C3380CC4-5D6E-409C-BE32-E72D297353CC}">
                <c16:uniqueId val="{00000003-E434-49AC-84F0-6DAC21F6A312}"/>
              </c:ext>
            </c:extLst>
          </c:dPt>
          <c:dPt>
            <c:idx val="5"/>
            <c:invertIfNegative val="0"/>
            <c:bubble3D val="0"/>
            <c:spPr>
              <a:solidFill>
                <a:schemeClr val="accent5">
                  <a:lumMod val="75000"/>
                </a:schemeClr>
              </a:solidFill>
              <a:ln>
                <a:noFill/>
              </a:ln>
              <a:effectLst/>
              <a:sp3d/>
            </c:spPr>
            <c:extLst>
              <c:ext xmlns:c16="http://schemas.microsoft.com/office/drawing/2014/chart" uri="{C3380CC4-5D6E-409C-BE32-E72D297353CC}">
                <c16:uniqueId val="{00000005-E434-49AC-84F0-6DAC21F6A312}"/>
              </c:ext>
            </c:extLst>
          </c:dPt>
          <c:dLbls>
            <c:dLbl>
              <c:idx val="0"/>
              <c:layout>
                <c:manualLayout>
                  <c:x val="7.9380554654095603E-2"/>
                  <c:y val="-0.279880373519047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434-49AC-84F0-6DAC21F6A312}"/>
                </c:ext>
              </c:extLst>
            </c:dLbl>
            <c:dLbl>
              <c:idx val="1"/>
              <c:layout>
                <c:manualLayout>
                  <c:x val="6.8520347577911936E-2"/>
                  <c:y val="-6.93890347039954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434-49AC-84F0-6DAC21F6A312}"/>
                </c:ext>
              </c:extLst>
            </c:dLbl>
            <c:dLbl>
              <c:idx val="2"/>
              <c:layout>
                <c:manualLayout>
                  <c:x val="6.6624264199984615E-2"/>
                  <c:y val="-0.159989792942548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434-49AC-84F0-6DAC21F6A312}"/>
                </c:ext>
              </c:extLst>
            </c:dLbl>
            <c:dLbl>
              <c:idx val="3"/>
              <c:layout>
                <c:manualLayout>
                  <c:x val="6.1285630558316144E-2"/>
                  <c:y val="-9.7314814814814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34-49AC-84F0-6DAC21F6A312}"/>
                </c:ext>
              </c:extLst>
            </c:dLbl>
            <c:dLbl>
              <c:idx val="4"/>
              <c:layout>
                <c:manualLayout>
                  <c:x val="7.0757689269423871E-2"/>
                  <c:y val="-9.3219597550306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34-49AC-84F0-6DAC21F6A312}"/>
                </c:ext>
              </c:extLst>
            </c:dLbl>
            <c:dLbl>
              <c:idx val="5"/>
              <c:layout>
                <c:manualLayout>
                  <c:x val="8.025889967637545E-2"/>
                  <c:y val="-7.4074074074074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434-49AC-84F0-6DAC21F6A312}"/>
                </c:ext>
              </c:extLst>
            </c:dLbl>
            <c:spPr>
              <a:solidFill>
                <a:srgbClr val="4F81BD">
                  <a:lumMod val="20000"/>
                  <a:lumOff val="80000"/>
                </a:srgbClr>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STATISTICI!$A$63:$A$68</c:f>
              <c:strCache>
                <c:ptCount val="6"/>
                <c:pt idx="0">
                  <c:v>ÎNSCRIȘI</c:v>
                </c:pt>
                <c:pt idx="1">
                  <c:v>ABSENȚI</c:v>
                </c:pt>
                <c:pt idx="2">
                  <c:v>PREZENȚI</c:v>
                </c:pt>
                <c:pt idx="3">
                  <c:v>MEDII GENERALE &gt;5</c:v>
                </c:pt>
                <c:pt idx="4">
                  <c:v>RESPINȘI LA CEL PUȚIN O PROBĂ</c:v>
                </c:pt>
                <c:pt idx="5">
                  <c:v>PROMOVAȚI LA TOATE PROBELE</c:v>
                </c:pt>
              </c:strCache>
            </c:strRef>
          </c:cat>
          <c:val>
            <c:numRef>
              <c:f>STATISTICI!$B$63:$B$68</c:f>
              <c:numCache>
                <c:formatCode>General</c:formatCode>
                <c:ptCount val="6"/>
                <c:pt idx="0">
                  <c:v>1532</c:v>
                </c:pt>
                <c:pt idx="1">
                  <c:v>42</c:v>
                </c:pt>
                <c:pt idx="2">
                  <c:v>1490</c:v>
                </c:pt>
                <c:pt idx="3">
                  <c:v>1137</c:v>
                </c:pt>
                <c:pt idx="4">
                  <c:v>648</c:v>
                </c:pt>
                <c:pt idx="5">
                  <c:v>842</c:v>
                </c:pt>
              </c:numCache>
            </c:numRef>
          </c:val>
          <c:extLst>
            <c:ext xmlns:c16="http://schemas.microsoft.com/office/drawing/2014/chart" uri="{C3380CC4-5D6E-409C-BE32-E72D297353CC}">
              <c16:uniqueId val="{00000009-E434-49AC-84F0-6DAC21F6A312}"/>
            </c:ext>
          </c:extLst>
        </c:ser>
        <c:ser>
          <c:idx val="1"/>
          <c:order val="1"/>
          <c:spPr>
            <a:solidFill>
              <a:schemeClr val="accent2"/>
            </a:solidFill>
            <a:ln>
              <a:noFill/>
            </a:ln>
            <a:effectLst/>
            <a:sp3d/>
          </c:spPr>
          <c:invertIfNegative val="0"/>
          <c:dLbls>
            <c:dLbl>
              <c:idx val="1"/>
              <c:layout>
                <c:manualLayout>
                  <c:x val="2.8922631959507781E-3"/>
                  <c:y val="-4.2496679946879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434-49AC-84F0-6DAC21F6A312}"/>
                </c:ext>
              </c:extLst>
            </c:dLbl>
            <c:dLbl>
              <c:idx val="2"/>
              <c:layout>
                <c:manualLayout>
                  <c:x val="1.7353579175705049E-2"/>
                  <c:y val="-1.5936254980079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434-49AC-84F0-6DAC21F6A312}"/>
                </c:ext>
              </c:extLst>
            </c:dLbl>
            <c:dLbl>
              <c:idx val="3"/>
              <c:layout>
                <c:manualLayout>
                  <c:x val="2.0245842371655831E-2"/>
                  <c:y val="-4.2496679946879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434-49AC-84F0-6DAC21F6A312}"/>
                </c:ext>
              </c:extLst>
            </c:dLbl>
            <c:dLbl>
              <c:idx val="4"/>
              <c:layout>
                <c:manualLayout>
                  <c:x val="2.0245750834543746E-2"/>
                  <c:y val="-5.9650408282298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434-49AC-84F0-6DAC21F6A312}"/>
                </c:ext>
              </c:extLst>
            </c:dLbl>
            <c:dLbl>
              <c:idx val="5"/>
              <c:layout>
                <c:manualLayout>
                  <c:x val="2.3300970873786315E-2"/>
                  <c:y val="-4.1666666666666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434-49AC-84F0-6DAC21F6A31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STATISTICI!$A$63:$A$68</c:f>
              <c:strCache>
                <c:ptCount val="6"/>
                <c:pt idx="0">
                  <c:v>ÎNSCRIȘI</c:v>
                </c:pt>
                <c:pt idx="1">
                  <c:v>ABSENȚI</c:v>
                </c:pt>
                <c:pt idx="2">
                  <c:v>PREZENȚI</c:v>
                </c:pt>
                <c:pt idx="3">
                  <c:v>MEDII GENERALE &gt;5</c:v>
                </c:pt>
                <c:pt idx="4">
                  <c:v>RESPINȘI LA CEL PUȚIN O PROBĂ</c:v>
                </c:pt>
                <c:pt idx="5">
                  <c:v>PROMOVAȚI LA TOATE PROBELE</c:v>
                </c:pt>
              </c:strCache>
            </c:strRef>
          </c:cat>
          <c:val>
            <c:numRef>
              <c:f>STATISTICI!$C$63:$C$68</c:f>
              <c:numCache>
                <c:formatCode>0.00%</c:formatCode>
                <c:ptCount val="6"/>
                <c:pt idx="1">
                  <c:v>2.7415143603133175E-2</c:v>
                </c:pt>
                <c:pt idx="2">
                  <c:v>0.97258485639686687</c:v>
                </c:pt>
                <c:pt idx="3">
                  <c:v>0.76310000000000011</c:v>
                </c:pt>
                <c:pt idx="4">
                  <c:v>0.43489932885906046</c:v>
                </c:pt>
                <c:pt idx="5">
                  <c:v>0.56510067114093954</c:v>
                </c:pt>
              </c:numCache>
            </c:numRef>
          </c:val>
          <c:extLst>
            <c:ext xmlns:c16="http://schemas.microsoft.com/office/drawing/2014/chart" uri="{C3380CC4-5D6E-409C-BE32-E72D297353CC}">
              <c16:uniqueId val="{0000000F-E434-49AC-84F0-6DAC21F6A312}"/>
            </c:ext>
          </c:extLst>
        </c:ser>
        <c:dLbls>
          <c:showLegendKey val="0"/>
          <c:showVal val="1"/>
          <c:showCatName val="0"/>
          <c:showSerName val="0"/>
          <c:showPercent val="0"/>
          <c:showBubbleSize val="0"/>
        </c:dLbls>
        <c:gapWidth val="150"/>
        <c:shape val="pyramid"/>
        <c:axId val="58164352"/>
        <c:axId val="58165888"/>
        <c:axId val="0"/>
      </c:bar3DChart>
      <c:catAx>
        <c:axId val="58164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8165888"/>
        <c:crosses val="autoZero"/>
        <c:auto val="1"/>
        <c:lblAlgn val="ctr"/>
        <c:lblOffset val="100"/>
        <c:noMultiLvlLbl val="0"/>
      </c:catAx>
      <c:valAx>
        <c:axId val="581658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58164352"/>
        <c:crosses val="autoZero"/>
        <c:crossBetween val="between"/>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Calibri" panose="020F0502020204030204" pitchFamily="34" charset="0"/>
                <a:ea typeface="+mn-ea"/>
                <a:cs typeface="+mn-cs"/>
              </a:defRPr>
            </a:pPr>
            <a:r>
              <a:rPr lang="ro-RO"/>
              <a:t>Procente de promovare la nivelul unităților de învățământ</a:t>
            </a:r>
            <a:endParaRPr lang="en-US"/>
          </a:p>
        </c:rich>
      </c:tx>
      <c:layout>
        <c:manualLayout>
          <c:xMode val="edge"/>
          <c:yMode val="edge"/>
          <c:x val="0.11973235570324353"/>
          <c:y val="8.4100372138628358E-3"/>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Calibri" panose="020F050202020403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5D45-4B5A-99BD-FB515F644063}"/>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5D45-4B5A-99BD-FB515F644063}"/>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5D45-4B5A-99BD-FB515F644063}"/>
              </c:ext>
            </c:extLst>
          </c:dPt>
          <c:dPt>
            <c:idx val="6"/>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4-5D45-4B5A-99BD-FB515F644063}"/>
              </c:ext>
            </c:extLst>
          </c:dPt>
          <c:dPt>
            <c:idx val="7"/>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5D45-4B5A-99BD-FB515F644063}"/>
              </c:ext>
            </c:extLst>
          </c:dPt>
          <c:dPt>
            <c:idx val="8"/>
            <c:invertIfNegative val="0"/>
            <c:bubble3D val="0"/>
            <c:spPr>
              <a:solidFill>
                <a:schemeClr val="accent3">
                  <a:lumMod val="75000"/>
                </a:schemeClr>
              </a:solidFill>
              <a:ln>
                <a:noFill/>
              </a:ln>
              <a:effectLst/>
            </c:spPr>
            <c:extLst>
              <c:ext xmlns:c16="http://schemas.microsoft.com/office/drawing/2014/chart" uri="{C3380CC4-5D6E-409C-BE32-E72D297353CC}">
                <c16:uniqueId val="{00000006-5D45-4B5A-99BD-FB515F644063}"/>
              </c:ext>
            </c:extLst>
          </c:dPt>
          <c:dPt>
            <c:idx val="9"/>
            <c:invertIfNegative val="0"/>
            <c:bubble3D val="0"/>
            <c:spPr>
              <a:solidFill>
                <a:schemeClr val="accent3">
                  <a:lumMod val="75000"/>
                </a:schemeClr>
              </a:solidFill>
              <a:ln>
                <a:noFill/>
              </a:ln>
              <a:effectLst/>
            </c:spPr>
            <c:extLst>
              <c:ext xmlns:c16="http://schemas.microsoft.com/office/drawing/2014/chart" uri="{C3380CC4-5D6E-409C-BE32-E72D297353CC}">
                <c16:uniqueId val="{00000007-5D45-4B5A-99BD-FB515F644063}"/>
              </c:ext>
            </c:extLst>
          </c:dPt>
          <c:dPt>
            <c:idx val="1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8-5D45-4B5A-99BD-FB515F644063}"/>
              </c:ext>
            </c:extLst>
          </c:dPt>
          <c:dPt>
            <c:idx val="1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9-5D45-4B5A-99BD-FB515F644063}"/>
              </c:ext>
            </c:extLst>
          </c:dPt>
          <c:dPt>
            <c:idx val="1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5D45-4B5A-99BD-FB515F644063}"/>
              </c:ext>
            </c:extLst>
          </c:dPt>
          <c:dPt>
            <c:idx val="13"/>
            <c:invertIfNegative val="0"/>
            <c:bubble3D val="0"/>
            <c:spPr>
              <a:solidFill>
                <a:schemeClr val="accent6">
                  <a:lumMod val="75000"/>
                </a:schemeClr>
              </a:solidFill>
              <a:ln>
                <a:noFill/>
              </a:ln>
              <a:effectLst/>
            </c:spPr>
            <c:extLst>
              <c:ext xmlns:c16="http://schemas.microsoft.com/office/drawing/2014/chart" uri="{C3380CC4-5D6E-409C-BE32-E72D297353CC}">
                <c16:uniqueId val="{0000000B-5D45-4B5A-99BD-FB515F644063}"/>
              </c:ext>
            </c:extLst>
          </c:dPt>
          <c:dPt>
            <c:idx val="14"/>
            <c:invertIfNegative val="0"/>
            <c:bubble3D val="0"/>
            <c:spPr>
              <a:solidFill>
                <a:schemeClr val="accent6">
                  <a:lumMod val="75000"/>
                </a:schemeClr>
              </a:solidFill>
              <a:ln>
                <a:noFill/>
              </a:ln>
              <a:effectLst/>
            </c:spPr>
            <c:extLst>
              <c:ext xmlns:c16="http://schemas.microsoft.com/office/drawing/2014/chart" uri="{C3380CC4-5D6E-409C-BE32-E72D297353CC}">
                <c16:uniqueId val="{0000000C-5D45-4B5A-99BD-FB515F644063}"/>
              </c:ext>
            </c:extLst>
          </c:dPt>
          <c:dPt>
            <c:idx val="15"/>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D-5D45-4B5A-99BD-FB515F644063}"/>
              </c:ext>
            </c:extLst>
          </c:dPt>
          <c:dPt>
            <c:idx val="16"/>
            <c:invertIfNegative val="0"/>
            <c:bubble3D val="0"/>
            <c:spPr>
              <a:solidFill>
                <a:srgbClr val="FF0000"/>
              </a:solidFill>
              <a:ln>
                <a:noFill/>
              </a:ln>
              <a:effectLst/>
            </c:spPr>
            <c:extLst>
              <c:ext xmlns:c16="http://schemas.microsoft.com/office/drawing/2014/chart" uri="{C3380CC4-5D6E-409C-BE32-E72D297353CC}">
                <c16:uniqueId val="{0000000E-5D45-4B5A-99BD-FB515F644063}"/>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'MATEMATICA PE SCOLI'!$A$3:$A$19</c:f>
              <c:strCache>
                <c:ptCount val="17"/>
                <c:pt idx="0">
                  <c:v>Colegiul Național "Székely Mikó" Sfântu Gheorghe</c:v>
                </c:pt>
                <c:pt idx="1">
                  <c:v>Liceul Teologic Reformat Târgu Secuiesc</c:v>
                </c:pt>
                <c:pt idx="2">
                  <c:v>Liceul Teoretic "Mikes Kelemen" Sfântu Gheorghe</c:v>
                </c:pt>
                <c:pt idx="3">
                  <c:v>Colegiul Național "Mihai Viteazul" Sfântu Gheorghe</c:v>
                </c:pt>
                <c:pt idx="4">
                  <c:v>Liceul Tehnologic "Baróti Szabó Dávid" Baraolt</c:v>
                </c:pt>
                <c:pt idx="5">
                  <c:v>Liceul Teoretic "Nagy Mózes" Târgu Secuiesc</c:v>
                </c:pt>
                <c:pt idx="6">
                  <c:v>Liceul Teologic Reformat Sfântu Gheorghe</c:v>
                </c:pt>
                <c:pt idx="7">
                  <c:v>Liceul Teoretic "Mircea Eliade" Întorsura Buzăului</c:v>
                </c:pt>
                <c:pt idx="8">
                  <c:v>Liceul Pedagogic "Bod Péter" Târgu Secuiesc</c:v>
                </c:pt>
                <c:pt idx="9">
                  <c:v>Liceul "Kőrösi Csoma Sándor" Covasna</c:v>
                </c:pt>
                <c:pt idx="10">
                  <c:v>Liceul Tehnologic "Kós Károly" Sfântu Gheorghe</c:v>
                </c:pt>
                <c:pt idx="11">
                  <c:v>Liceul Tehnologic "Nicolae Bălcescu" Întorsura Buzăului</c:v>
                </c:pt>
                <c:pt idx="12">
                  <c:v>Liceul Tehnologic Economic - Administrativ "Berde Áron" Sfântu Gheorghe</c:v>
                </c:pt>
                <c:pt idx="13">
                  <c:v>Liceul Tehnologic "Constantin Brâncuși" Sfântu Gheorghe</c:v>
                </c:pt>
                <c:pt idx="14">
                  <c:v>Liceul Tehnologic "Puskás Tivadar" Sfântu Gheorghe</c:v>
                </c:pt>
                <c:pt idx="15">
                  <c:v>Liceul Tehnologic "Apor Péter" Târgu Secuiesc</c:v>
                </c:pt>
                <c:pt idx="16">
                  <c:v>Liceul Tehnologic "Gábor Áron" Târgu Secuiesc</c:v>
                </c:pt>
              </c:strCache>
            </c:strRef>
          </c:cat>
          <c:val>
            <c:numRef>
              <c:f>'MATEMATICA PE SCOLI'!$G$3:$G$19</c:f>
              <c:numCache>
                <c:formatCode>0.00%</c:formatCode>
                <c:ptCount val="17"/>
                <c:pt idx="0">
                  <c:v>1</c:v>
                </c:pt>
                <c:pt idx="1">
                  <c:v>1</c:v>
                </c:pt>
                <c:pt idx="2">
                  <c:v>1</c:v>
                </c:pt>
                <c:pt idx="3">
                  <c:v>0.97826086956521741</c:v>
                </c:pt>
                <c:pt idx="4">
                  <c:v>0.97014925373134342</c:v>
                </c:pt>
                <c:pt idx="5">
                  <c:v>0.94545454545454544</c:v>
                </c:pt>
                <c:pt idx="6">
                  <c:v>0.94117647058823539</c:v>
                </c:pt>
                <c:pt idx="7">
                  <c:v>0.90789473684210542</c:v>
                </c:pt>
                <c:pt idx="8">
                  <c:v>0.89473684210526316</c:v>
                </c:pt>
                <c:pt idx="9">
                  <c:v>0.84848484848484862</c:v>
                </c:pt>
                <c:pt idx="10">
                  <c:v>0.75000000000000011</c:v>
                </c:pt>
                <c:pt idx="11">
                  <c:v>0.74358974358974361</c:v>
                </c:pt>
                <c:pt idx="12">
                  <c:v>0.7407407407407407</c:v>
                </c:pt>
                <c:pt idx="13">
                  <c:v>0.55555555555555569</c:v>
                </c:pt>
                <c:pt idx="14">
                  <c:v>0.52941176470588236</c:v>
                </c:pt>
                <c:pt idx="15">
                  <c:v>0.37500000000000006</c:v>
                </c:pt>
                <c:pt idx="16">
                  <c:v>0.14634146341463417</c:v>
                </c:pt>
              </c:numCache>
            </c:numRef>
          </c:val>
          <c:extLst>
            <c:ext xmlns:c16="http://schemas.microsoft.com/office/drawing/2014/chart" uri="{C3380CC4-5D6E-409C-BE32-E72D297353CC}">
              <c16:uniqueId val="{00000000-5D45-4B5A-99BD-FB515F644063}"/>
            </c:ext>
          </c:extLst>
        </c:ser>
        <c:dLbls>
          <c:showLegendKey val="0"/>
          <c:showVal val="1"/>
          <c:showCatName val="0"/>
          <c:showSerName val="0"/>
          <c:showPercent val="0"/>
          <c:showBubbleSize val="0"/>
        </c:dLbls>
        <c:gapWidth val="182"/>
        <c:axId val="68739072"/>
        <c:axId val="68740608"/>
      </c:barChart>
      <c:catAx>
        <c:axId val="6873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mn-ea"/>
                <a:cs typeface="+mn-cs"/>
              </a:defRPr>
            </a:pPr>
            <a:endParaRPr lang="en-US"/>
          </a:p>
        </c:txPr>
        <c:crossAx val="68740608"/>
        <c:crosses val="autoZero"/>
        <c:auto val="1"/>
        <c:lblAlgn val="ctr"/>
        <c:lblOffset val="100"/>
        <c:noMultiLvlLbl val="0"/>
      </c:catAx>
      <c:valAx>
        <c:axId val="68740608"/>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one"/>
        <c:crossAx val="68739072"/>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Calibri" panose="020F050202020403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ro-RO" sz="1600"/>
              <a:t>Numărul notelor de 10</a:t>
            </a:r>
            <a:endParaRPr lang="en-US" sz="160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'MATEMATICA PE SCOLI'!$B$74</c:f>
              <c:strCache>
                <c:ptCount val="1"/>
                <c:pt idx="0">
                  <c:v>Numărul notelor de 10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'MATEMATICA PE SCOLI'!$A$75:$A$81</c:f>
              <c:strCache>
                <c:ptCount val="7"/>
                <c:pt idx="0">
                  <c:v>Colegiul Național "Székely Mikó" Sfântu Gheorghe</c:v>
                </c:pt>
                <c:pt idx="1">
                  <c:v>Liceul "Kőrösi Csoma Sándor" Covasna</c:v>
                </c:pt>
                <c:pt idx="2">
                  <c:v>Liceul Teologic Reformat Târgu Secuiesc</c:v>
                </c:pt>
                <c:pt idx="3">
                  <c:v>Liceul Tehnologic "Baróti Szabó Dávid" Baraolt</c:v>
                </c:pt>
                <c:pt idx="4">
                  <c:v>Liceul Teoretic "Mircea Eliade" Întorsura Buzăului</c:v>
                </c:pt>
                <c:pt idx="5">
                  <c:v>Liceul Teoretic "Nagy Mózes" Târgu Secuiesc</c:v>
                </c:pt>
                <c:pt idx="6">
                  <c:v>Liceul Teoretic "Mikes Kelemen" Sfântu Gheorghe</c:v>
                </c:pt>
              </c:strCache>
            </c:strRef>
          </c:cat>
          <c:val>
            <c:numRef>
              <c:f>'MATEMATICA PE SCOLI'!$B$75:$B$81</c:f>
              <c:numCache>
                <c:formatCode>General</c:formatCode>
                <c:ptCount val="7"/>
                <c:pt idx="0">
                  <c:v>8</c:v>
                </c:pt>
                <c:pt idx="1">
                  <c:v>8</c:v>
                </c:pt>
                <c:pt idx="2">
                  <c:v>4</c:v>
                </c:pt>
                <c:pt idx="3">
                  <c:v>3</c:v>
                </c:pt>
                <c:pt idx="4">
                  <c:v>3</c:v>
                </c:pt>
                <c:pt idx="5">
                  <c:v>3</c:v>
                </c:pt>
                <c:pt idx="6">
                  <c:v>2</c:v>
                </c:pt>
              </c:numCache>
            </c:numRef>
          </c:val>
          <c:extLst>
            <c:ext xmlns:c16="http://schemas.microsoft.com/office/drawing/2014/chart" uri="{C3380CC4-5D6E-409C-BE32-E72D297353CC}">
              <c16:uniqueId val="{00000000-996A-4F64-AC90-9C6CF242D30E}"/>
            </c:ext>
          </c:extLst>
        </c:ser>
        <c:dLbls>
          <c:showLegendKey val="0"/>
          <c:showVal val="1"/>
          <c:showCatName val="0"/>
          <c:showSerName val="0"/>
          <c:showPercent val="0"/>
          <c:showBubbleSize val="0"/>
        </c:dLbls>
        <c:gapWidth val="182"/>
        <c:axId val="68822912"/>
        <c:axId val="68824448"/>
      </c:barChart>
      <c:catAx>
        <c:axId val="68822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824448"/>
        <c:crosses val="autoZero"/>
        <c:auto val="1"/>
        <c:lblAlgn val="ctr"/>
        <c:lblOffset val="100"/>
        <c:noMultiLvlLbl val="0"/>
      </c:catAx>
      <c:valAx>
        <c:axId val="6882444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68822912"/>
        <c:crosses val="autoZero"/>
        <c:crossBetween val="between"/>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Calibri" panose="020F0502020204030204" pitchFamily="34" charset="0"/>
              </a:defRPr>
            </a:pPr>
            <a:r>
              <a:rPr lang="ro-RO" sz="1400" b="1" i="0" baseline="0" dirty="0">
                <a:effectLst/>
                <a:latin typeface="Calibri" panose="020F0502020204030204" pitchFamily="34" charset="0"/>
              </a:rPr>
              <a:t>Î</a:t>
            </a:r>
            <a:r>
              <a:rPr lang="vi-VN" sz="1400" b="1" i="0" baseline="0" dirty="0">
                <a:effectLst/>
                <a:latin typeface="Calibri" panose="020F0502020204030204" pitchFamily="34" charset="0"/>
              </a:rPr>
              <a:t>n funție de </a:t>
            </a:r>
            <a:r>
              <a:rPr lang="ro-RO" sz="1400" b="1" i="0" u="sng" baseline="0" dirty="0">
                <a:effectLst/>
                <a:latin typeface="Calibri" panose="020F0502020204030204" pitchFamily="34" charset="0"/>
              </a:rPr>
              <a:t>statut</a:t>
            </a:r>
            <a:endParaRPr lang="hu-HU" sz="1400" dirty="0">
              <a:effectLst/>
              <a:latin typeface="Calibri" panose="020F0502020204030204" pitchFamily="34" charset="0"/>
            </a:endParaRPr>
          </a:p>
        </c:rich>
      </c:tx>
      <c:layout>
        <c:manualLayout>
          <c:xMode val="edge"/>
          <c:yMode val="edge"/>
          <c:x val="0.41381725133820646"/>
          <c:y val="4.1208863315162512E-2"/>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0.36880535094403522"/>
          <c:y val="0.20370370370370369"/>
          <c:w val="0.60729978645142491"/>
          <c:h val="0.74418197725284363"/>
        </c:manualLayout>
      </c:layout>
      <c:bar3DChart>
        <c:barDir val="bar"/>
        <c:grouping val="clustered"/>
        <c:varyColors val="0"/>
        <c:ser>
          <c:idx val="0"/>
          <c:order val="0"/>
          <c:invertIfNegative val="0"/>
          <c:dLbls>
            <c:spPr>
              <a:noFill/>
              <a:ln>
                <a:noFill/>
              </a:ln>
              <a:effectLst/>
            </c:spPr>
            <c:txPr>
              <a:bodyPr/>
              <a:lstStyle/>
              <a:p>
                <a:pPr>
                  <a:defRPr sz="1200" b="1" i="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Foaie5!$F$4:$J$4</c:f>
              <c:strCache>
                <c:ptCount val="5"/>
                <c:pt idx="0">
                  <c:v>suplinitor necalificat</c:v>
                </c:pt>
                <c:pt idx="1">
                  <c:v>suplinitor calificat</c:v>
                </c:pt>
                <c:pt idx="2">
                  <c:v>detasat</c:v>
                </c:pt>
                <c:pt idx="3">
                  <c:v>Titular</c:v>
                </c:pt>
                <c:pt idx="4">
                  <c:v>pensionar</c:v>
                </c:pt>
              </c:strCache>
            </c:strRef>
          </c:cat>
          <c:val>
            <c:numRef>
              <c:f>Foaie5!$F$5:$J$5</c:f>
              <c:numCache>
                <c:formatCode>General</c:formatCode>
                <c:ptCount val="5"/>
                <c:pt idx="0">
                  <c:v>4</c:v>
                </c:pt>
                <c:pt idx="1">
                  <c:v>23</c:v>
                </c:pt>
                <c:pt idx="2">
                  <c:v>11</c:v>
                </c:pt>
                <c:pt idx="3">
                  <c:v>125</c:v>
                </c:pt>
                <c:pt idx="4">
                  <c:v>5</c:v>
                </c:pt>
              </c:numCache>
            </c:numRef>
          </c:val>
          <c:extLst>
            <c:ext xmlns:c16="http://schemas.microsoft.com/office/drawing/2014/chart" uri="{C3380CC4-5D6E-409C-BE32-E72D297353CC}">
              <c16:uniqueId val="{00000000-EF3F-4703-9B14-5A1E14FFBB42}"/>
            </c:ext>
          </c:extLst>
        </c:ser>
        <c:dLbls>
          <c:showLegendKey val="0"/>
          <c:showVal val="1"/>
          <c:showCatName val="0"/>
          <c:showSerName val="0"/>
          <c:showPercent val="0"/>
          <c:showBubbleSize val="0"/>
        </c:dLbls>
        <c:gapWidth val="150"/>
        <c:shape val="box"/>
        <c:axId val="68924544"/>
        <c:axId val="68926080"/>
        <c:axId val="0"/>
      </c:bar3DChart>
      <c:catAx>
        <c:axId val="68924544"/>
        <c:scaling>
          <c:orientation val="minMax"/>
        </c:scaling>
        <c:delete val="0"/>
        <c:axPos val="l"/>
        <c:numFmt formatCode="General" sourceLinked="0"/>
        <c:majorTickMark val="out"/>
        <c:minorTickMark val="none"/>
        <c:tickLblPos val="nextTo"/>
        <c:txPr>
          <a:bodyPr/>
          <a:lstStyle/>
          <a:p>
            <a:pPr>
              <a:defRPr sz="1100" b="1"/>
            </a:pPr>
            <a:endParaRPr lang="en-US"/>
          </a:p>
        </c:txPr>
        <c:crossAx val="68926080"/>
        <c:crosses val="autoZero"/>
        <c:auto val="1"/>
        <c:lblAlgn val="ctr"/>
        <c:lblOffset val="100"/>
        <c:noMultiLvlLbl val="0"/>
      </c:catAx>
      <c:valAx>
        <c:axId val="68926080"/>
        <c:scaling>
          <c:orientation val="minMax"/>
        </c:scaling>
        <c:delete val="1"/>
        <c:axPos val="b"/>
        <c:numFmt formatCode="General" sourceLinked="1"/>
        <c:majorTickMark val="out"/>
        <c:minorTickMark val="none"/>
        <c:tickLblPos val="none"/>
        <c:crossAx val="68924544"/>
        <c:crosses val="autoZero"/>
        <c:crossBetween val="between"/>
      </c:valAx>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Calibri" panose="020F0502020204030204" pitchFamily="34" charset="0"/>
              </a:defRPr>
            </a:pPr>
            <a:r>
              <a:rPr lang="ro-RO" sz="1400" b="1" i="0" baseline="0" dirty="0">
                <a:effectLst/>
                <a:latin typeface="Calibri" panose="020F0502020204030204" pitchFamily="34" charset="0"/>
              </a:rPr>
              <a:t>Î</a:t>
            </a:r>
            <a:r>
              <a:rPr lang="vi-VN" sz="1400" b="1" i="0" baseline="0" dirty="0">
                <a:effectLst/>
                <a:latin typeface="Calibri" panose="020F0502020204030204" pitchFamily="34" charset="0"/>
              </a:rPr>
              <a:t>n funție de </a:t>
            </a:r>
            <a:r>
              <a:rPr lang="ro-RO" sz="1400" b="1" i="0" u="sng" baseline="0" dirty="0">
                <a:effectLst/>
                <a:latin typeface="Calibri" panose="020F0502020204030204" pitchFamily="34" charset="0"/>
              </a:rPr>
              <a:t>gradul didactic</a:t>
            </a:r>
            <a:endParaRPr lang="hu-HU" sz="1400" dirty="0">
              <a:effectLst/>
              <a:latin typeface="Calibri" panose="020F0502020204030204" pitchFamily="34" charset="0"/>
            </a:endParaRPr>
          </a:p>
        </c:rich>
      </c:tx>
      <c:layout>
        <c:manualLayout>
          <c:xMode val="edge"/>
          <c:yMode val="edge"/>
          <c:x val="0.17607638272142648"/>
          <c:y val="0"/>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3.0555555555555558E-2"/>
          <c:y val="0.20370370370370369"/>
          <c:w val="0.93888888888888899"/>
          <c:h val="0.62381160688247328"/>
        </c:manualLayout>
      </c:layout>
      <c:bar3DChart>
        <c:barDir val="col"/>
        <c:grouping val="clustered"/>
        <c:varyColors val="0"/>
        <c:ser>
          <c:idx val="0"/>
          <c:order val="0"/>
          <c:invertIfNegative val="0"/>
          <c:dLbls>
            <c:spPr>
              <a:noFill/>
              <a:ln>
                <a:noFill/>
              </a:ln>
              <a:effectLst/>
            </c:spPr>
            <c:txPr>
              <a:bodyPr/>
              <a:lstStyle/>
              <a:p>
                <a:pPr>
                  <a:defRPr sz="1200" b="1" i="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Foaie5!$B$52:$E$52</c:f>
              <c:strCache>
                <c:ptCount val="4"/>
                <c:pt idx="0">
                  <c:v>Fara grad</c:v>
                </c:pt>
                <c:pt idx="1">
                  <c:v>Definitivat</c:v>
                </c:pt>
                <c:pt idx="2">
                  <c:v>Grad II</c:v>
                </c:pt>
                <c:pt idx="3">
                  <c:v>Grad I</c:v>
                </c:pt>
              </c:strCache>
            </c:strRef>
          </c:cat>
          <c:val>
            <c:numRef>
              <c:f>Foaie5!$B$80:$E$80</c:f>
              <c:numCache>
                <c:formatCode>General</c:formatCode>
                <c:ptCount val="4"/>
                <c:pt idx="0">
                  <c:v>15</c:v>
                </c:pt>
                <c:pt idx="1">
                  <c:v>33</c:v>
                </c:pt>
                <c:pt idx="2">
                  <c:v>24</c:v>
                </c:pt>
                <c:pt idx="3">
                  <c:v>96</c:v>
                </c:pt>
              </c:numCache>
            </c:numRef>
          </c:val>
          <c:extLst>
            <c:ext xmlns:c16="http://schemas.microsoft.com/office/drawing/2014/chart" uri="{C3380CC4-5D6E-409C-BE32-E72D297353CC}">
              <c16:uniqueId val="{00000000-B1C3-48C5-94CF-F82CA6B62988}"/>
            </c:ext>
          </c:extLst>
        </c:ser>
        <c:dLbls>
          <c:showLegendKey val="0"/>
          <c:showVal val="1"/>
          <c:showCatName val="0"/>
          <c:showSerName val="0"/>
          <c:showPercent val="0"/>
          <c:showBubbleSize val="0"/>
        </c:dLbls>
        <c:gapWidth val="150"/>
        <c:shape val="box"/>
        <c:axId val="70097920"/>
        <c:axId val="70103808"/>
        <c:axId val="0"/>
      </c:bar3DChart>
      <c:catAx>
        <c:axId val="70097920"/>
        <c:scaling>
          <c:orientation val="minMax"/>
        </c:scaling>
        <c:delete val="0"/>
        <c:axPos val="b"/>
        <c:numFmt formatCode="General" sourceLinked="0"/>
        <c:majorTickMark val="out"/>
        <c:minorTickMark val="none"/>
        <c:tickLblPos val="nextTo"/>
        <c:txPr>
          <a:bodyPr/>
          <a:lstStyle/>
          <a:p>
            <a:pPr>
              <a:defRPr b="1"/>
            </a:pPr>
            <a:endParaRPr lang="en-US"/>
          </a:p>
        </c:txPr>
        <c:crossAx val="70103808"/>
        <c:crosses val="autoZero"/>
        <c:auto val="1"/>
        <c:lblAlgn val="ctr"/>
        <c:lblOffset val="100"/>
        <c:noMultiLvlLbl val="0"/>
      </c:catAx>
      <c:valAx>
        <c:axId val="70103808"/>
        <c:scaling>
          <c:orientation val="minMax"/>
        </c:scaling>
        <c:delete val="1"/>
        <c:axPos val="l"/>
        <c:numFmt formatCode="General" sourceLinked="1"/>
        <c:majorTickMark val="out"/>
        <c:minorTickMark val="none"/>
        <c:tickLblPos val="none"/>
        <c:crossAx val="70097920"/>
        <c:crosses val="autoZero"/>
        <c:crossBetween val="between"/>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Calibri" panose="020F0502020204030204" pitchFamily="34" charset="0"/>
              </a:defRPr>
            </a:pPr>
            <a:r>
              <a:rPr lang="ro-RO" sz="1400" b="1" i="0" baseline="0" dirty="0">
                <a:effectLst/>
                <a:latin typeface="Calibri" panose="020F0502020204030204" pitchFamily="34" charset="0"/>
              </a:rPr>
              <a:t>Î</a:t>
            </a:r>
            <a:r>
              <a:rPr lang="vi-VN" sz="1400" b="1" i="0" baseline="0" dirty="0">
                <a:effectLst/>
                <a:latin typeface="Calibri" panose="020F0502020204030204" pitchFamily="34" charset="0"/>
              </a:rPr>
              <a:t>n funție de </a:t>
            </a:r>
            <a:r>
              <a:rPr lang="vi-VN" sz="1400" b="1" i="0" u="sng" baseline="0" dirty="0">
                <a:effectLst/>
                <a:latin typeface="Calibri" panose="020F0502020204030204" pitchFamily="34" charset="0"/>
              </a:rPr>
              <a:t>vechimea în învățământ</a:t>
            </a:r>
            <a:endParaRPr lang="hu-HU" sz="1400" dirty="0">
              <a:effectLst/>
              <a:latin typeface="Calibri" panose="020F0502020204030204" pitchFamily="34" charset="0"/>
            </a:endParaRPr>
          </a:p>
        </c:rich>
      </c:tx>
      <c:layout>
        <c:manualLayout>
          <c:xMode val="edge"/>
          <c:yMode val="edge"/>
          <c:x val="0.28683120371270471"/>
          <c:y val="9.2592592592592629E-2"/>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3.0555555555555558E-2"/>
          <c:y val="0.20370370370370369"/>
          <c:w val="0.93888888888888899"/>
          <c:h val="0.62381160688247328"/>
        </c:manualLayout>
      </c:layout>
      <c:bar3DChart>
        <c:barDir val="col"/>
        <c:grouping val="clustered"/>
        <c:varyColors val="0"/>
        <c:ser>
          <c:idx val="0"/>
          <c:order val="0"/>
          <c:invertIfNegative val="0"/>
          <c:dLbls>
            <c:spPr>
              <a:noFill/>
              <a:ln>
                <a:noFill/>
              </a:ln>
              <a:effectLst/>
            </c:spPr>
            <c:txPr>
              <a:bodyPr/>
              <a:lstStyle/>
              <a:p>
                <a:pPr>
                  <a:defRPr sz="1200" b="1" i="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Foaie5!$B$20:$J$20</c:f>
              <c:strCache>
                <c:ptCount val="9"/>
                <c:pt idx="0">
                  <c:v>0-5 ani</c:v>
                </c:pt>
                <c:pt idx="1">
                  <c:v>6-10 ani</c:v>
                </c:pt>
                <c:pt idx="2">
                  <c:v>11-15 ani</c:v>
                </c:pt>
                <c:pt idx="3">
                  <c:v>16-20</c:v>
                </c:pt>
                <c:pt idx="4">
                  <c:v>21-25 ani</c:v>
                </c:pt>
                <c:pt idx="5">
                  <c:v>26-30 ani</c:v>
                </c:pt>
                <c:pt idx="6">
                  <c:v>31-35 ani</c:v>
                </c:pt>
                <c:pt idx="7">
                  <c:v>36-40 ani</c:v>
                </c:pt>
                <c:pt idx="8">
                  <c:v>peste 40 ani</c:v>
                </c:pt>
              </c:strCache>
            </c:strRef>
          </c:cat>
          <c:val>
            <c:numRef>
              <c:f>Foaie5!$B$48:$J$48</c:f>
              <c:numCache>
                <c:formatCode>General</c:formatCode>
                <c:ptCount val="9"/>
                <c:pt idx="0">
                  <c:v>20</c:v>
                </c:pt>
                <c:pt idx="1">
                  <c:v>10</c:v>
                </c:pt>
                <c:pt idx="2">
                  <c:v>20</c:v>
                </c:pt>
                <c:pt idx="3">
                  <c:v>25</c:v>
                </c:pt>
                <c:pt idx="4">
                  <c:v>17</c:v>
                </c:pt>
                <c:pt idx="5">
                  <c:v>22</c:v>
                </c:pt>
                <c:pt idx="6">
                  <c:v>23</c:v>
                </c:pt>
                <c:pt idx="7">
                  <c:v>25</c:v>
                </c:pt>
                <c:pt idx="8">
                  <c:v>6</c:v>
                </c:pt>
              </c:numCache>
            </c:numRef>
          </c:val>
          <c:extLst>
            <c:ext xmlns:c16="http://schemas.microsoft.com/office/drawing/2014/chart" uri="{C3380CC4-5D6E-409C-BE32-E72D297353CC}">
              <c16:uniqueId val="{00000000-312B-42F2-9F66-D7BD650EE1E6}"/>
            </c:ext>
          </c:extLst>
        </c:ser>
        <c:dLbls>
          <c:showLegendKey val="0"/>
          <c:showVal val="1"/>
          <c:showCatName val="0"/>
          <c:showSerName val="0"/>
          <c:showPercent val="0"/>
          <c:showBubbleSize val="0"/>
        </c:dLbls>
        <c:gapWidth val="150"/>
        <c:shape val="box"/>
        <c:axId val="70063232"/>
        <c:axId val="70064768"/>
        <c:axId val="0"/>
      </c:bar3DChart>
      <c:catAx>
        <c:axId val="70063232"/>
        <c:scaling>
          <c:orientation val="minMax"/>
        </c:scaling>
        <c:delete val="0"/>
        <c:axPos val="b"/>
        <c:numFmt formatCode="General" sourceLinked="0"/>
        <c:majorTickMark val="out"/>
        <c:minorTickMark val="none"/>
        <c:tickLblPos val="nextTo"/>
        <c:txPr>
          <a:bodyPr/>
          <a:lstStyle/>
          <a:p>
            <a:pPr>
              <a:defRPr b="1"/>
            </a:pPr>
            <a:endParaRPr lang="en-US"/>
          </a:p>
        </c:txPr>
        <c:crossAx val="70064768"/>
        <c:crosses val="autoZero"/>
        <c:auto val="1"/>
        <c:lblAlgn val="ctr"/>
        <c:lblOffset val="100"/>
        <c:noMultiLvlLbl val="0"/>
      </c:catAx>
      <c:valAx>
        <c:axId val="70064768"/>
        <c:scaling>
          <c:orientation val="minMax"/>
        </c:scaling>
        <c:delete val="1"/>
        <c:axPos val="l"/>
        <c:numFmt formatCode="General" sourceLinked="1"/>
        <c:majorTickMark val="out"/>
        <c:minorTickMark val="none"/>
        <c:tickLblPos val="none"/>
        <c:crossAx val="70063232"/>
        <c:crosses val="autoZero"/>
        <c:crossBetween val="between"/>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2.4777675311168472E-2"/>
          <c:y val="8.2994722924516706E-2"/>
          <c:w val="0.95473251028806583"/>
          <c:h val="0.74442619930632858"/>
        </c:manualLayout>
      </c:layout>
      <c:bar3DChart>
        <c:barDir val="col"/>
        <c:grouping val="clustered"/>
        <c:varyColors val="0"/>
        <c:ser>
          <c:idx val="0"/>
          <c:order val="0"/>
          <c:spPr>
            <a:solidFill>
              <a:schemeClr val="accent6">
                <a:lumMod val="75000"/>
              </a:schemeClr>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Sheet1!$I$2:$L$2</c:f>
              <c:strCache>
                <c:ptCount val="4"/>
                <c:pt idx="0">
                  <c:v>Înscriși</c:v>
                </c:pt>
                <c:pt idx="1">
                  <c:v>Absenți</c:v>
                </c:pt>
                <c:pt idx="2">
                  <c:v>Retrași</c:v>
                </c:pt>
                <c:pt idx="3">
                  <c:v>8-8.99</c:v>
                </c:pt>
              </c:strCache>
            </c:strRef>
          </c:cat>
          <c:val>
            <c:numRef>
              <c:f>Sheet1!$I$3:$L$3</c:f>
              <c:numCache>
                <c:formatCode>General</c:formatCode>
                <c:ptCount val="4"/>
                <c:pt idx="0">
                  <c:v>6</c:v>
                </c:pt>
                <c:pt idx="1">
                  <c:v>1</c:v>
                </c:pt>
                <c:pt idx="2">
                  <c:v>2</c:v>
                </c:pt>
                <c:pt idx="3">
                  <c:v>3</c:v>
                </c:pt>
              </c:numCache>
            </c:numRef>
          </c:val>
          <c:extLst>
            <c:ext xmlns:c16="http://schemas.microsoft.com/office/drawing/2014/chart" uri="{C3380CC4-5D6E-409C-BE32-E72D297353CC}">
              <c16:uniqueId val="{00000000-7D4F-4952-854F-EE9ECCE7370E}"/>
            </c:ext>
          </c:extLst>
        </c:ser>
        <c:dLbls>
          <c:showLegendKey val="0"/>
          <c:showVal val="1"/>
          <c:showCatName val="0"/>
          <c:showSerName val="0"/>
          <c:showPercent val="0"/>
          <c:showBubbleSize val="0"/>
        </c:dLbls>
        <c:gapWidth val="150"/>
        <c:shape val="cylinder"/>
        <c:axId val="70131712"/>
        <c:axId val="70133248"/>
        <c:axId val="0"/>
      </c:bar3DChart>
      <c:catAx>
        <c:axId val="70131712"/>
        <c:scaling>
          <c:orientation val="minMax"/>
        </c:scaling>
        <c:delete val="0"/>
        <c:axPos val="b"/>
        <c:numFmt formatCode="General" sourceLinked="0"/>
        <c:majorTickMark val="out"/>
        <c:minorTickMark val="none"/>
        <c:tickLblPos val="nextTo"/>
        <c:txPr>
          <a:bodyPr/>
          <a:lstStyle/>
          <a:p>
            <a:pPr>
              <a:defRPr sz="1050" b="1"/>
            </a:pPr>
            <a:endParaRPr lang="en-US"/>
          </a:p>
        </c:txPr>
        <c:crossAx val="70133248"/>
        <c:crosses val="autoZero"/>
        <c:auto val="1"/>
        <c:lblAlgn val="ctr"/>
        <c:lblOffset val="100"/>
        <c:noMultiLvlLbl val="0"/>
      </c:catAx>
      <c:valAx>
        <c:axId val="70133248"/>
        <c:scaling>
          <c:orientation val="minMax"/>
        </c:scaling>
        <c:delete val="1"/>
        <c:axPos val="l"/>
        <c:numFmt formatCode="General" sourceLinked="1"/>
        <c:majorTickMark val="out"/>
        <c:minorTickMark val="none"/>
        <c:tickLblPos val="none"/>
        <c:crossAx val="70131712"/>
        <c:crosses val="autoZero"/>
        <c:crossBetween val="between"/>
      </c:valAx>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3.2318361159279718E-2"/>
          <c:y val="0.104294506290162"/>
          <c:w val="0.95473251028806583"/>
          <c:h val="0.72628925694632984"/>
        </c:manualLayout>
      </c:layout>
      <c:bar3DChart>
        <c:barDir val="col"/>
        <c:grouping val="clustered"/>
        <c:varyColors val="0"/>
        <c:ser>
          <c:idx val="0"/>
          <c:order val="0"/>
          <c:spPr>
            <a:solidFill>
              <a:schemeClr val="accent6">
                <a:lumMod val="75000"/>
              </a:schemeClr>
            </a:solidFill>
          </c:spPr>
          <c:invertIfNegative val="0"/>
          <c:dLbls>
            <c:dLbl>
              <c:idx val="2"/>
              <c:layout>
                <c:manualLayout>
                  <c:x val="-1.936911586849133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AC-47C0-903F-E1AA553D663D}"/>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Sheet3!$A$2:$F$2</c:f>
              <c:strCache>
                <c:ptCount val="6"/>
                <c:pt idx="0">
                  <c:v>5-5.99</c:v>
                </c:pt>
                <c:pt idx="1">
                  <c:v>6-6.99</c:v>
                </c:pt>
                <c:pt idx="2">
                  <c:v>7-7.99</c:v>
                </c:pt>
                <c:pt idx="3">
                  <c:v>8-8.99</c:v>
                </c:pt>
                <c:pt idx="4">
                  <c:v>9-9.99</c:v>
                </c:pt>
                <c:pt idx="5">
                  <c:v>10</c:v>
                </c:pt>
              </c:strCache>
            </c:strRef>
          </c:cat>
          <c:val>
            <c:numRef>
              <c:f>Sheet3!$A$3:$F$3</c:f>
              <c:numCache>
                <c:formatCode>General</c:formatCode>
                <c:ptCount val="6"/>
                <c:pt idx="0">
                  <c:v>2</c:v>
                </c:pt>
                <c:pt idx="1">
                  <c:v>0</c:v>
                </c:pt>
                <c:pt idx="2">
                  <c:v>3</c:v>
                </c:pt>
                <c:pt idx="3">
                  <c:v>2</c:v>
                </c:pt>
                <c:pt idx="4">
                  <c:v>3</c:v>
                </c:pt>
                <c:pt idx="5">
                  <c:v>1</c:v>
                </c:pt>
              </c:numCache>
            </c:numRef>
          </c:val>
          <c:extLst>
            <c:ext xmlns:c16="http://schemas.microsoft.com/office/drawing/2014/chart" uri="{C3380CC4-5D6E-409C-BE32-E72D297353CC}">
              <c16:uniqueId val="{00000000-2BD3-47CF-B7D1-4689325E0302}"/>
            </c:ext>
          </c:extLst>
        </c:ser>
        <c:dLbls>
          <c:showLegendKey val="0"/>
          <c:showVal val="1"/>
          <c:showCatName val="0"/>
          <c:showSerName val="0"/>
          <c:showPercent val="0"/>
          <c:showBubbleSize val="0"/>
        </c:dLbls>
        <c:gapWidth val="150"/>
        <c:shape val="cylinder"/>
        <c:axId val="70179072"/>
        <c:axId val="70213632"/>
        <c:axId val="0"/>
      </c:bar3DChart>
      <c:catAx>
        <c:axId val="70179072"/>
        <c:scaling>
          <c:orientation val="minMax"/>
        </c:scaling>
        <c:delete val="0"/>
        <c:axPos val="b"/>
        <c:numFmt formatCode="General" sourceLinked="0"/>
        <c:majorTickMark val="out"/>
        <c:minorTickMark val="none"/>
        <c:tickLblPos val="nextTo"/>
        <c:crossAx val="70213632"/>
        <c:crosses val="autoZero"/>
        <c:auto val="1"/>
        <c:lblAlgn val="ctr"/>
        <c:lblOffset val="100"/>
        <c:noMultiLvlLbl val="0"/>
      </c:catAx>
      <c:valAx>
        <c:axId val="70213632"/>
        <c:scaling>
          <c:orientation val="minMax"/>
        </c:scaling>
        <c:delete val="1"/>
        <c:axPos val="l"/>
        <c:numFmt formatCode="General" sourceLinked="1"/>
        <c:majorTickMark val="out"/>
        <c:minorTickMark val="none"/>
        <c:tickLblPos val="none"/>
        <c:crossAx val="70179072"/>
        <c:crosses val="autoZero"/>
        <c:crossBetween val="between"/>
      </c:valAx>
    </c:plotArea>
    <c:plotVisOnly val="1"/>
    <c:dispBlanksAs val="gap"/>
    <c:showDLblsOverMax val="0"/>
  </c:chart>
  <c:txPr>
    <a:bodyPr/>
    <a:lstStyle/>
    <a:p>
      <a:pPr>
        <a:defRPr sz="1200"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89309509388257E-3"/>
          <c:y val="1.8162477286493027E-2"/>
          <c:w val="0.97555555555555562"/>
          <c:h val="0.87974661821118549"/>
        </c:manualLayout>
      </c:layout>
      <c:lineChart>
        <c:grouping val="standard"/>
        <c:varyColors val="0"/>
        <c:ser>
          <c:idx val="0"/>
          <c:order val="0"/>
          <c:tx>
            <c:v>Medii generale &gt;5 (76.13%)</c:v>
          </c:tx>
          <c:spPr>
            <a:ln w="31750" cap="rnd">
              <a:solidFill>
                <a:schemeClr val="accent1"/>
              </a:solidFill>
              <a:round/>
            </a:ln>
            <a:effectLst/>
          </c:spPr>
          <c:marker>
            <c:symbol val="circle"/>
            <c:size val="17"/>
            <c:spPr>
              <a:solidFill>
                <a:schemeClr val="accent1"/>
              </a:solidFill>
              <a:ln>
                <a:noFill/>
              </a:ln>
              <a:effectLst/>
            </c:spPr>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STATISTICI!$I$3:$R$3</c:f>
              <c:strCache>
                <c:ptCount val="10"/>
                <c:pt idx="0">
                  <c:v>1-1,99</c:v>
                </c:pt>
                <c:pt idx="1">
                  <c:v>2-2,99</c:v>
                </c:pt>
                <c:pt idx="2">
                  <c:v>3-3,99</c:v>
                </c:pt>
                <c:pt idx="3">
                  <c:v>4-4,99</c:v>
                </c:pt>
                <c:pt idx="4">
                  <c:v>5-5,99</c:v>
                </c:pt>
                <c:pt idx="5">
                  <c:v>6-6,99</c:v>
                </c:pt>
                <c:pt idx="6">
                  <c:v>7-7,99</c:v>
                </c:pt>
                <c:pt idx="7">
                  <c:v>8-8,99</c:v>
                </c:pt>
                <c:pt idx="8">
                  <c:v>9-9,99</c:v>
                </c:pt>
                <c:pt idx="9">
                  <c:v>10</c:v>
                </c:pt>
              </c:strCache>
            </c:strRef>
          </c:cat>
          <c:val>
            <c:numRef>
              <c:f>STATISTICI!$I$7:$R$7</c:f>
              <c:numCache>
                <c:formatCode>General</c:formatCode>
                <c:ptCount val="10"/>
                <c:pt idx="0">
                  <c:v>4</c:v>
                </c:pt>
                <c:pt idx="1">
                  <c:v>45</c:v>
                </c:pt>
                <c:pt idx="2">
                  <c:v>104</c:v>
                </c:pt>
                <c:pt idx="3">
                  <c:v>200</c:v>
                </c:pt>
                <c:pt idx="4">
                  <c:v>245</c:v>
                </c:pt>
                <c:pt idx="5">
                  <c:v>307</c:v>
                </c:pt>
                <c:pt idx="6">
                  <c:v>304</c:v>
                </c:pt>
                <c:pt idx="7">
                  <c:v>218</c:v>
                </c:pt>
                <c:pt idx="8">
                  <c:v>63</c:v>
                </c:pt>
              </c:numCache>
            </c:numRef>
          </c:val>
          <c:smooth val="0"/>
          <c:extLst>
            <c:ext xmlns:c16="http://schemas.microsoft.com/office/drawing/2014/chart" uri="{C3380CC4-5D6E-409C-BE32-E72D297353CC}">
              <c16:uniqueId val="{00000000-8F46-447A-84FF-EEE945F0076E}"/>
            </c:ext>
          </c:extLst>
        </c:ser>
        <c:dLbls>
          <c:showLegendKey val="0"/>
          <c:showVal val="1"/>
          <c:showCatName val="0"/>
          <c:showSerName val="0"/>
          <c:showPercent val="0"/>
          <c:showBubbleSize val="0"/>
        </c:dLbls>
        <c:marker val="1"/>
        <c:smooth val="0"/>
        <c:axId val="58189312"/>
        <c:axId val="58851712"/>
      </c:lineChart>
      <c:catAx>
        <c:axId val="5818931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1" i="0" u="none" strike="noStrike" kern="1200" cap="all" baseline="0">
                <a:solidFill>
                  <a:schemeClr val="dk1">
                    <a:lumMod val="75000"/>
                    <a:lumOff val="25000"/>
                  </a:schemeClr>
                </a:solidFill>
                <a:latin typeface="+mn-lt"/>
                <a:ea typeface="+mn-ea"/>
                <a:cs typeface="+mn-cs"/>
              </a:defRPr>
            </a:pPr>
            <a:endParaRPr lang="en-US"/>
          </a:p>
        </c:txPr>
        <c:crossAx val="58851712"/>
        <c:crosses val="autoZero"/>
        <c:auto val="1"/>
        <c:lblAlgn val="ctr"/>
        <c:lblOffset val="100"/>
        <c:noMultiLvlLbl val="0"/>
      </c:catAx>
      <c:valAx>
        <c:axId val="58851712"/>
        <c:scaling>
          <c:orientation val="minMax"/>
        </c:scaling>
        <c:delete val="1"/>
        <c:axPos val="l"/>
        <c:numFmt formatCode="General" sourceLinked="1"/>
        <c:majorTickMark val="none"/>
        <c:minorTickMark val="none"/>
        <c:tickLblPos val="none"/>
        <c:crossAx val="58189312"/>
        <c:crosses val="autoZero"/>
        <c:crossBetween val="between"/>
      </c:valAx>
      <c:spPr>
        <a:noFill/>
        <a:ln>
          <a:noFill/>
        </a:ln>
        <a:effectLst/>
      </c:spPr>
    </c:plotArea>
    <c:legend>
      <c:legendPos val="r"/>
      <c:layout>
        <c:manualLayout>
          <c:xMode val="edge"/>
          <c:yMode val="edge"/>
          <c:x val="0.72220598497229016"/>
          <c:y val="0.1803634441528143"/>
          <c:w val="0.25675306024139771"/>
          <c:h val="0.1508858267716535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3.0555555555555558E-2"/>
          <c:y val="0.21319511804800304"/>
          <c:w val="0.93888888888888899"/>
          <c:h val="0.71897177886860741"/>
        </c:manualLayout>
      </c:layout>
      <c:bar3DChart>
        <c:barDir val="col"/>
        <c:grouping val="clustered"/>
        <c:varyColors val="0"/>
        <c:ser>
          <c:idx val="1"/>
          <c:order val="0"/>
          <c:tx>
            <c:strRef>
              <c:f>'Comparatie_2010-2016'!$G$2</c:f>
              <c:strCache>
                <c:ptCount val="1"/>
                <c:pt idx="0">
                  <c:v>Procentul elevilor admişi la toate probele</c:v>
                </c:pt>
              </c:strCache>
            </c:strRef>
          </c:tx>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'Comparatie_2010-2016'!$F$3:$F$8</c:f>
              <c:numCache>
                <c:formatCode>General</c:formatCode>
                <c:ptCount val="6"/>
                <c:pt idx="0">
                  <c:v>2011</c:v>
                </c:pt>
                <c:pt idx="1">
                  <c:v>2012</c:v>
                </c:pt>
                <c:pt idx="2">
                  <c:v>2013</c:v>
                </c:pt>
                <c:pt idx="3">
                  <c:v>2014</c:v>
                </c:pt>
                <c:pt idx="4">
                  <c:v>2015</c:v>
                </c:pt>
                <c:pt idx="5">
                  <c:v>2016</c:v>
                </c:pt>
              </c:numCache>
            </c:numRef>
          </c:cat>
          <c:val>
            <c:numRef>
              <c:f>'Comparatie_2010-2016'!$G$3:$G$8</c:f>
              <c:numCache>
                <c:formatCode>0.00%</c:formatCode>
                <c:ptCount val="6"/>
                <c:pt idx="0">
                  <c:v>0.62050000000000005</c:v>
                </c:pt>
                <c:pt idx="1">
                  <c:v>0.37130000000000007</c:v>
                </c:pt>
                <c:pt idx="2">
                  <c:v>0.54300000000000004</c:v>
                </c:pt>
                <c:pt idx="3">
                  <c:v>0.50919999999999999</c:v>
                </c:pt>
                <c:pt idx="4">
                  <c:v>0.66210000000000013</c:v>
                </c:pt>
                <c:pt idx="5">
                  <c:v>0.56510000000000005</c:v>
                </c:pt>
              </c:numCache>
            </c:numRef>
          </c:val>
          <c:extLst>
            <c:ext xmlns:c16="http://schemas.microsoft.com/office/drawing/2014/chart" uri="{C3380CC4-5D6E-409C-BE32-E72D297353CC}">
              <c16:uniqueId val="{00000000-2B1A-4CFA-9011-4F69EA5E660D}"/>
            </c:ext>
          </c:extLst>
        </c:ser>
        <c:dLbls>
          <c:showLegendKey val="0"/>
          <c:showVal val="1"/>
          <c:showCatName val="0"/>
          <c:showSerName val="0"/>
          <c:showPercent val="0"/>
          <c:showBubbleSize val="0"/>
        </c:dLbls>
        <c:gapWidth val="150"/>
        <c:shape val="cylinder"/>
        <c:axId val="58854016"/>
        <c:axId val="58864000"/>
        <c:axId val="0"/>
      </c:bar3DChart>
      <c:catAx>
        <c:axId val="58854016"/>
        <c:scaling>
          <c:orientation val="minMax"/>
        </c:scaling>
        <c:delete val="0"/>
        <c:axPos val="b"/>
        <c:numFmt formatCode="General" sourceLinked="1"/>
        <c:majorTickMark val="out"/>
        <c:minorTickMark val="none"/>
        <c:tickLblPos val="nextTo"/>
        <c:txPr>
          <a:bodyPr/>
          <a:lstStyle/>
          <a:p>
            <a:pPr>
              <a:defRPr sz="1200" b="1"/>
            </a:pPr>
            <a:endParaRPr lang="en-US"/>
          </a:p>
        </c:txPr>
        <c:crossAx val="58864000"/>
        <c:crosses val="autoZero"/>
        <c:auto val="1"/>
        <c:lblAlgn val="ctr"/>
        <c:lblOffset val="100"/>
        <c:noMultiLvlLbl val="0"/>
      </c:catAx>
      <c:valAx>
        <c:axId val="58864000"/>
        <c:scaling>
          <c:orientation val="minMax"/>
        </c:scaling>
        <c:delete val="1"/>
        <c:axPos val="l"/>
        <c:numFmt formatCode="0.00%" sourceLinked="1"/>
        <c:majorTickMark val="out"/>
        <c:minorTickMark val="none"/>
        <c:tickLblPos val="none"/>
        <c:crossAx val="58854016"/>
        <c:crosses val="autoZero"/>
        <c:crossBetween val="between"/>
      </c:valAx>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'Comparatie_2010-2016'!$C$2</c:f>
              <c:strCache>
                <c:ptCount val="1"/>
                <c:pt idx="0">
                  <c:v>Nr. elevi prezenţi</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'Comparatie_2010-2016'!$A$3:$A$9</c:f>
              <c:numCache>
                <c:formatCode>General</c:formatCode>
                <c:ptCount val="7"/>
                <c:pt idx="0">
                  <c:v>2010</c:v>
                </c:pt>
                <c:pt idx="1">
                  <c:v>2011</c:v>
                </c:pt>
                <c:pt idx="2">
                  <c:v>2012</c:v>
                </c:pt>
                <c:pt idx="3">
                  <c:v>2013</c:v>
                </c:pt>
                <c:pt idx="4">
                  <c:v>2014</c:v>
                </c:pt>
                <c:pt idx="5">
                  <c:v>2015</c:v>
                </c:pt>
                <c:pt idx="6">
                  <c:v>2016</c:v>
                </c:pt>
              </c:numCache>
            </c:numRef>
          </c:cat>
          <c:val>
            <c:numRef>
              <c:f>'Comparatie_2010-2016'!$C$3:$C$9</c:f>
              <c:numCache>
                <c:formatCode>General</c:formatCode>
                <c:ptCount val="7"/>
                <c:pt idx="0">
                  <c:v>1922</c:v>
                </c:pt>
                <c:pt idx="1">
                  <c:v>1979</c:v>
                </c:pt>
                <c:pt idx="2">
                  <c:v>1751</c:v>
                </c:pt>
                <c:pt idx="3">
                  <c:v>1582</c:v>
                </c:pt>
                <c:pt idx="4">
                  <c:v>1522</c:v>
                </c:pt>
                <c:pt idx="5">
                  <c:v>1545</c:v>
                </c:pt>
                <c:pt idx="6">
                  <c:v>1490</c:v>
                </c:pt>
              </c:numCache>
            </c:numRef>
          </c:val>
          <c:extLst>
            <c:ext xmlns:c16="http://schemas.microsoft.com/office/drawing/2014/chart" uri="{C3380CC4-5D6E-409C-BE32-E72D297353CC}">
              <c16:uniqueId val="{00000000-A52B-4D72-911A-4AD1FF2BF7A5}"/>
            </c:ext>
          </c:extLst>
        </c:ser>
        <c:dLbls>
          <c:showLegendKey val="0"/>
          <c:showVal val="0"/>
          <c:showCatName val="0"/>
          <c:showSerName val="0"/>
          <c:showPercent val="0"/>
          <c:showBubbleSize val="0"/>
        </c:dLbls>
        <c:gapWidth val="150"/>
        <c:shape val="cylinder"/>
        <c:axId val="58936320"/>
        <c:axId val="58942208"/>
        <c:axId val="0"/>
      </c:bar3DChart>
      <c:catAx>
        <c:axId val="58936320"/>
        <c:scaling>
          <c:orientation val="minMax"/>
        </c:scaling>
        <c:delete val="0"/>
        <c:axPos val="b"/>
        <c:numFmt formatCode="General" sourceLinked="1"/>
        <c:majorTickMark val="out"/>
        <c:minorTickMark val="none"/>
        <c:tickLblPos val="nextTo"/>
        <c:txPr>
          <a:bodyPr/>
          <a:lstStyle/>
          <a:p>
            <a:pPr>
              <a:defRPr sz="1200" b="1"/>
            </a:pPr>
            <a:endParaRPr lang="en-US"/>
          </a:p>
        </c:txPr>
        <c:crossAx val="58942208"/>
        <c:crosses val="autoZero"/>
        <c:auto val="1"/>
        <c:lblAlgn val="ctr"/>
        <c:lblOffset val="100"/>
        <c:noMultiLvlLbl val="0"/>
      </c:catAx>
      <c:valAx>
        <c:axId val="58942208"/>
        <c:scaling>
          <c:orientation val="minMax"/>
        </c:scaling>
        <c:delete val="1"/>
        <c:axPos val="l"/>
        <c:numFmt formatCode="General" sourceLinked="1"/>
        <c:majorTickMark val="out"/>
        <c:minorTickMark val="none"/>
        <c:tickLblPos val="none"/>
        <c:crossAx val="58936320"/>
        <c:crosses val="autoZero"/>
        <c:crossBetween val="between"/>
      </c:valAx>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540721607456213"/>
          <c:y val="9.3754037804814921E-2"/>
          <c:w val="0.73695255382431168"/>
          <c:h val="0.9057452160904863"/>
        </c:manualLayout>
      </c:layout>
      <c:bar3DChart>
        <c:barDir val="bar"/>
        <c:grouping val="clustered"/>
        <c:varyColors val="0"/>
        <c:ser>
          <c:idx val="0"/>
          <c:order val="0"/>
          <c:tx>
            <c:strRef>
              <c:f>'SECTIA DE PREDARE'!$T$34</c:f>
              <c:strCache>
                <c:ptCount val="1"/>
                <c:pt idx="0">
                  <c:v>SECȚIA MAGHIARĂ</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'SECTIA DE PREDARE'!$S$35:$S$37</c:f>
              <c:strCache>
                <c:ptCount val="3"/>
                <c:pt idx="0">
                  <c:v>MEDIA GENERALĂ</c:v>
                </c:pt>
                <c:pt idx="1">
                  <c:v>LIMBA ȘI LITERATURA ROMÂNĂ</c:v>
                </c:pt>
                <c:pt idx="2">
                  <c:v>MATEMATICĂ</c:v>
                </c:pt>
              </c:strCache>
            </c:strRef>
          </c:cat>
          <c:val>
            <c:numRef>
              <c:f>'SECTIA DE PREDARE'!$T$35:$T$37</c:f>
              <c:numCache>
                <c:formatCode>0.00%</c:formatCode>
                <c:ptCount val="3"/>
                <c:pt idx="0">
                  <c:v>0.75791433891992555</c:v>
                </c:pt>
                <c:pt idx="1">
                  <c:v>0.56930232558139537</c:v>
                </c:pt>
                <c:pt idx="2">
                  <c:v>0.69646182495344511</c:v>
                </c:pt>
              </c:numCache>
            </c:numRef>
          </c:val>
          <c:extLst>
            <c:ext xmlns:c16="http://schemas.microsoft.com/office/drawing/2014/chart" uri="{C3380CC4-5D6E-409C-BE32-E72D297353CC}">
              <c16:uniqueId val="{00000000-689F-401A-A78E-939E8EF35B3A}"/>
            </c:ext>
          </c:extLst>
        </c:ser>
        <c:ser>
          <c:idx val="1"/>
          <c:order val="1"/>
          <c:tx>
            <c:strRef>
              <c:f>'SECTIA DE PREDARE'!$U$34</c:f>
              <c:strCache>
                <c:ptCount val="1"/>
                <c:pt idx="0">
                  <c:v>SECȚIA ROMÂNĂ</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'SECTIA DE PREDARE'!$S$35:$S$37</c:f>
              <c:strCache>
                <c:ptCount val="3"/>
                <c:pt idx="0">
                  <c:v>MEDIA GENERALĂ</c:v>
                </c:pt>
                <c:pt idx="1">
                  <c:v>LIMBA ȘI LITERATURA ROMÂNĂ</c:v>
                </c:pt>
                <c:pt idx="2">
                  <c:v>MATEMATICĂ</c:v>
                </c:pt>
              </c:strCache>
            </c:strRef>
          </c:cat>
          <c:val>
            <c:numRef>
              <c:f>'SECTIA DE PREDARE'!$U$35:$U$37</c:f>
              <c:numCache>
                <c:formatCode>0.00%</c:formatCode>
                <c:ptCount val="3"/>
                <c:pt idx="0">
                  <c:v>0.77644230769230771</c:v>
                </c:pt>
                <c:pt idx="1">
                  <c:v>0.85985748218527325</c:v>
                </c:pt>
                <c:pt idx="2">
                  <c:v>0.70673076923076927</c:v>
                </c:pt>
              </c:numCache>
            </c:numRef>
          </c:val>
          <c:extLst>
            <c:ext xmlns:c16="http://schemas.microsoft.com/office/drawing/2014/chart" uri="{C3380CC4-5D6E-409C-BE32-E72D297353CC}">
              <c16:uniqueId val="{00000001-689F-401A-A78E-939E8EF35B3A}"/>
            </c:ext>
          </c:extLst>
        </c:ser>
        <c:dLbls>
          <c:showLegendKey val="0"/>
          <c:showVal val="1"/>
          <c:showCatName val="0"/>
          <c:showSerName val="0"/>
          <c:showPercent val="0"/>
          <c:showBubbleSize val="0"/>
        </c:dLbls>
        <c:gapWidth val="65"/>
        <c:shape val="cylinder"/>
        <c:axId val="89423232"/>
        <c:axId val="89941120"/>
        <c:axId val="0"/>
      </c:bar3DChart>
      <c:catAx>
        <c:axId val="89423232"/>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en-US"/>
          </a:p>
        </c:txPr>
        <c:crossAx val="89941120"/>
        <c:crosses val="autoZero"/>
        <c:auto val="1"/>
        <c:lblAlgn val="ctr"/>
        <c:lblOffset val="100"/>
        <c:noMultiLvlLbl val="0"/>
      </c:catAx>
      <c:valAx>
        <c:axId val="89941120"/>
        <c:scaling>
          <c:orientation val="minMax"/>
        </c:scaling>
        <c:delete val="1"/>
        <c:axPos val="b"/>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one"/>
        <c:crossAx val="89423232"/>
        <c:crosses val="autoZero"/>
        <c:crossBetween val="between"/>
      </c:valAx>
      <c:spPr>
        <a:noFill/>
        <a:ln>
          <a:noFill/>
        </a:ln>
        <a:effectLst/>
      </c:spPr>
    </c:plotArea>
    <c:legend>
      <c:legendPos val="b"/>
      <c:layout>
        <c:manualLayout>
          <c:xMode val="edge"/>
          <c:yMode val="edge"/>
          <c:x val="0"/>
          <c:y val="1.8261956217018344E-2"/>
          <c:w val="0.5817739114627577"/>
          <c:h val="8.4243378668575522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698234311620146"/>
          <c:y val="9.2331201729695153E-2"/>
          <c:w val="0.70702624671916015"/>
          <c:h val="0.90766879827030489"/>
        </c:manualLayout>
      </c:layout>
      <c:bar3DChart>
        <c:barDir val="bar"/>
        <c:grouping val="clustered"/>
        <c:varyColors val="0"/>
        <c:ser>
          <c:idx val="0"/>
          <c:order val="0"/>
          <c:tx>
            <c:strRef>
              <c:f>URBAN_RURAL!$T$32</c:f>
              <c:strCache>
                <c:ptCount val="1"/>
                <c:pt idx="0">
                  <c:v>RURAL</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URBAN_RURAL!$S$33:$S$36</c:f>
              <c:strCache>
                <c:ptCount val="4"/>
                <c:pt idx="0">
                  <c:v>MEDIA GENERALĂ</c:v>
                </c:pt>
                <c:pt idx="1">
                  <c:v>LIMBA ȘI LITERATURA ROMÂNĂ</c:v>
                </c:pt>
                <c:pt idx="2">
                  <c:v>LIMBA ȘI LITERATURA MAGHIARĂ</c:v>
                </c:pt>
                <c:pt idx="3">
                  <c:v>MATEMATICĂ</c:v>
                </c:pt>
              </c:strCache>
            </c:strRef>
          </c:cat>
          <c:val>
            <c:numRef>
              <c:f>URBAN_RURAL!$T$33:$T$36</c:f>
              <c:numCache>
                <c:formatCode>0.00%</c:formatCode>
                <c:ptCount val="4"/>
                <c:pt idx="0">
                  <c:v>0.63784665579119093</c:v>
                </c:pt>
                <c:pt idx="1">
                  <c:v>0.49434571890145401</c:v>
                </c:pt>
                <c:pt idx="2">
                  <c:v>0.91051454138702448</c:v>
                </c:pt>
                <c:pt idx="3">
                  <c:v>0.55954323001631323</c:v>
                </c:pt>
              </c:numCache>
            </c:numRef>
          </c:val>
          <c:extLst>
            <c:ext xmlns:c16="http://schemas.microsoft.com/office/drawing/2014/chart" uri="{C3380CC4-5D6E-409C-BE32-E72D297353CC}">
              <c16:uniqueId val="{00000000-0A3D-4B76-B6EE-5B31F367125B}"/>
            </c:ext>
          </c:extLst>
        </c:ser>
        <c:ser>
          <c:idx val="1"/>
          <c:order val="1"/>
          <c:tx>
            <c:strRef>
              <c:f>URBAN_RURAL!$U$32</c:f>
              <c:strCache>
                <c:ptCount val="1"/>
                <c:pt idx="0">
                  <c:v>URBAN</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URBAN_RURAL!$S$33:$S$36</c:f>
              <c:strCache>
                <c:ptCount val="4"/>
                <c:pt idx="0">
                  <c:v>MEDIA GENERALĂ</c:v>
                </c:pt>
                <c:pt idx="1">
                  <c:v>LIMBA ȘI LITERATURA ROMÂNĂ</c:v>
                </c:pt>
                <c:pt idx="2">
                  <c:v>LIMBA ȘI LITERATURA MAGHIARĂ</c:v>
                </c:pt>
                <c:pt idx="3">
                  <c:v>MATEMATICĂ</c:v>
                </c:pt>
              </c:strCache>
            </c:strRef>
          </c:cat>
          <c:val>
            <c:numRef>
              <c:f>URBAN_RURAL!$U$33:$U$36</c:f>
              <c:numCache>
                <c:formatCode>0.00%</c:formatCode>
                <c:ptCount val="4"/>
                <c:pt idx="0">
                  <c:v>0.85062713797035361</c:v>
                </c:pt>
                <c:pt idx="1">
                  <c:v>0.76168757126567854</c:v>
                </c:pt>
                <c:pt idx="2">
                  <c:v>0.96496815286624193</c:v>
                </c:pt>
                <c:pt idx="3">
                  <c:v>0.79703534777651086</c:v>
                </c:pt>
              </c:numCache>
            </c:numRef>
          </c:val>
          <c:extLst>
            <c:ext xmlns:c16="http://schemas.microsoft.com/office/drawing/2014/chart" uri="{C3380CC4-5D6E-409C-BE32-E72D297353CC}">
              <c16:uniqueId val="{00000001-0A3D-4B76-B6EE-5B31F367125B}"/>
            </c:ext>
          </c:extLst>
        </c:ser>
        <c:dLbls>
          <c:showLegendKey val="0"/>
          <c:showVal val="1"/>
          <c:showCatName val="0"/>
          <c:showSerName val="0"/>
          <c:showPercent val="0"/>
          <c:showBubbleSize val="0"/>
        </c:dLbls>
        <c:gapWidth val="65"/>
        <c:shape val="cylinder"/>
        <c:axId val="90869120"/>
        <c:axId val="90875008"/>
        <c:axId val="0"/>
      </c:bar3DChart>
      <c:catAx>
        <c:axId val="90869120"/>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en-US"/>
          </a:p>
        </c:txPr>
        <c:crossAx val="90875008"/>
        <c:crosses val="autoZero"/>
        <c:auto val="1"/>
        <c:lblAlgn val="ctr"/>
        <c:lblOffset val="100"/>
        <c:noMultiLvlLbl val="0"/>
      </c:catAx>
      <c:valAx>
        <c:axId val="90875008"/>
        <c:scaling>
          <c:orientation val="minMax"/>
        </c:scaling>
        <c:delete val="1"/>
        <c:axPos val="b"/>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one"/>
        <c:crossAx val="90869120"/>
        <c:crosses val="autoZero"/>
        <c:crossBetween val="between"/>
      </c:valAx>
      <c:spPr>
        <a:noFill/>
        <a:ln>
          <a:noFill/>
        </a:ln>
        <a:effectLst/>
      </c:spPr>
    </c:plotArea>
    <c:legend>
      <c:legendPos val="b"/>
      <c:layout>
        <c:manualLayout>
          <c:xMode val="edge"/>
          <c:yMode val="edge"/>
          <c:x val="1.8110952040085903E-2"/>
          <c:y val="2.3637016621147384E-2"/>
          <c:w val="0.35165676449534722"/>
          <c:h val="7.0490120424891139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574973031283713E-3"/>
          <c:y val="9.8324579457822095E-2"/>
          <c:w val="0.9978425026968718"/>
          <c:h val="0.67203126415117809"/>
        </c:manualLayout>
      </c:layout>
      <c:bar3DChart>
        <c:barDir val="col"/>
        <c:grouping val="clustered"/>
        <c:varyColors val="0"/>
        <c:ser>
          <c:idx val="0"/>
          <c:order val="0"/>
          <c:tx>
            <c:v>Județul COVASNA</c:v>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STATISTICI!$A$4:$A$7</c:f>
              <c:strCache>
                <c:ptCount val="4"/>
                <c:pt idx="0">
                  <c:v>Limba și literatura română (Locul 40 la nivel național)</c:v>
                </c:pt>
                <c:pt idx="1">
                  <c:v>Limba și literatura maternă/maghiară (Locul 9 la nivel național)</c:v>
                </c:pt>
                <c:pt idx="2">
                  <c:v>Matematică (Locul 9 la nivel național)</c:v>
                </c:pt>
                <c:pt idx="3">
                  <c:v>Media generală (Locul 13 la nivel național)</c:v>
                </c:pt>
              </c:strCache>
            </c:strRef>
          </c:cat>
          <c:val>
            <c:numRef>
              <c:f>(STATISTICI!$H$4,STATISTICI!$H$5,STATISTICI!$H$6,STATISTICI!$H$7)</c:f>
              <c:numCache>
                <c:formatCode>0.00%</c:formatCode>
                <c:ptCount val="4"/>
                <c:pt idx="0">
                  <c:v>0.65106951871657781</c:v>
                </c:pt>
                <c:pt idx="1">
                  <c:v>0.94232558139534872</c:v>
                </c:pt>
                <c:pt idx="2">
                  <c:v>0.69932885906040265</c:v>
                </c:pt>
                <c:pt idx="3">
                  <c:v>0.76308724832214769</c:v>
                </c:pt>
              </c:numCache>
            </c:numRef>
          </c:val>
          <c:extLst>
            <c:ext xmlns:c16="http://schemas.microsoft.com/office/drawing/2014/chart" uri="{C3380CC4-5D6E-409C-BE32-E72D297353CC}">
              <c16:uniqueId val="{00000000-17E5-4F4B-A6A7-525D5864EE67}"/>
            </c:ext>
          </c:extLst>
        </c:ser>
        <c:ser>
          <c:idx val="1"/>
          <c:order val="1"/>
          <c:tx>
            <c:v>Nivel NAȚIONAL</c:v>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STATISTICI!$A$4:$A$7</c:f>
              <c:strCache>
                <c:ptCount val="4"/>
                <c:pt idx="0">
                  <c:v>Limba și literatura română (Locul 40 la nivel național)</c:v>
                </c:pt>
                <c:pt idx="1">
                  <c:v>Limba și literatura maternă/maghiară (Locul 9 la nivel național)</c:v>
                </c:pt>
                <c:pt idx="2">
                  <c:v>Matematică (Locul 9 la nivel național)</c:v>
                </c:pt>
                <c:pt idx="3">
                  <c:v>Media generală (Locul 13 la nivel național)</c:v>
                </c:pt>
              </c:strCache>
            </c:strRef>
          </c:cat>
          <c:val>
            <c:numRef>
              <c:f>(STATISTICI!$S$4,STATISTICI!$S$5,STATISTICI!$S$6,STATISTICI!$S$7)</c:f>
              <c:numCache>
                <c:formatCode>0.0%</c:formatCode>
                <c:ptCount val="4"/>
                <c:pt idx="0">
                  <c:v>0.82199999999999995</c:v>
                </c:pt>
                <c:pt idx="1">
                  <c:v>0.90800000000000003</c:v>
                </c:pt>
                <c:pt idx="2">
                  <c:v>0.67400000000000015</c:v>
                </c:pt>
                <c:pt idx="3">
                  <c:v>0.75100000000000011</c:v>
                </c:pt>
              </c:numCache>
            </c:numRef>
          </c:val>
          <c:extLst>
            <c:ext xmlns:c16="http://schemas.microsoft.com/office/drawing/2014/chart" uri="{C3380CC4-5D6E-409C-BE32-E72D297353CC}">
              <c16:uniqueId val="{00000001-17E5-4F4B-A6A7-525D5864EE67}"/>
            </c:ext>
          </c:extLst>
        </c:ser>
        <c:dLbls>
          <c:showLegendKey val="0"/>
          <c:showVal val="1"/>
          <c:showCatName val="0"/>
          <c:showSerName val="0"/>
          <c:showPercent val="0"/>
          <c:showBubbleSize val="0"/>
        </c:dLbls>
        <c:gapWidth val="65"/>
        <c:shape val="box"/>
        <c:axId val="59059200"/>
        <c:axId val="59073280"/>
        <c:axId val="0"/>
      </c:bar3DChart>
      <c:catAx>
        <c:axId val="590592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en-US"/>
          </a:p>
        </c:txPr>
        <c:crossAx val="59073280"/>
        <c:crosses val="autoZero"/>
        <c:auto val="1"/>
        <c:lblAlgn val="ctr"/>
        <c:lblOffset val="100"/>
        <c:noMultiLvlLbl val="0"/>
      </c:catAx>
      <c:valAx>
        <c:axId val="59073280"/>
        <c:scaling>
          <c:orientation val="minMax"/>
        </c:scaling>
        <c:delete val="1"/>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one"/>
        <c:crossAx val="59059200"/>
        <c:crosses val="autoZero"/>
        <c:crossBetween val="between"/>
      </c:valAx>
      <c:spPr>
        <a:noFill/>
        <a:ln>
          <a:noFill/>
        </a:ln>
        <a:effectLst/>
      </c:spPr>
    </c:plotArea>
    <c:legend>
      <c:legendPos val="b"/>
      <c:layout>
        <c:manualLayout>
          <c:xMode val="edge"/>
          <c:yMode val="edge"/>
          <c:x val="0.33687290933789077"/>
          <c:y val="3.2781897384018882E-3"/>
          <c:w val="0.66063284041955661"/>
          <c:h val="0.1242132808317849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70F6903B-1342-4FEE-8668-D4F4C3F809CB}" type="datetimeFigureOut">
              <a:rPr lang="ro-RO" smtClean="0"/>
              <a:pPr/>
              <a:t>27.09.2016</a:t>
            </a:fld>
            <a:endParaRPr lang="ro-RO"/>
          </a:p>
        </p:txBody>
      </p:sp>
      <p:sp>
        <p:nvSpPr>
          <p:cNvPr id="4" name="Footer Placeholder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ro-RO"/>
          </a:p>
        </p:txBody>
      </p:sp>
      <p:sp>
        <p:nvSpPr>
          <p:cNvPr id="5" name="Slide Number Placeholder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FD104702-5A27-429D-8680-C4D461F59B1A}" type="slidenum">
              <a:rPr lang="ro-RO" smtClean="0"/>
              <a:pPr/>
              <a:t>‹#›</a:t>
            </a:fld>
            <a:endParaRPr lang="ro-RO"/>
          </a:p>
        </p:txBody>
      </p:sp>
    </p:spTree>
    <p:extLst>
      <p:ext uri="{BB962C8B-B14F-4D97-AF65-F5344CB8AC3E}">
        <p14:creationId xmlns:p14="http://schemas.microsoft.com/office/powerpoint/2010/main" val="134232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cs typeface="+mn-cs"/>
              </a:defRPr>
            </a:lvl1pPr>
          </a:lstStyle>
          <a:p>
            <a:pPr>
              <a:defRPr/>
            </a:pPr>
            <a:endParaRPr lang="en-US"/>
          </a:p>
        </p:txBody>
      </p:sp>
      <p:sp>
        <p:nvSpPr>
          <p:cNvPr id="10243" name="Rectangle 3"/>
          <p:cNvSpPr>
            <a:spLocks noGrp="1" noChangeArrowheads="1"/>
          </p:cNvSpPr>
          <p:nvPr>
            <p:ph type="dt" idx="1"/>
          </p:nvPr>
        </p:nvSpPr>
        <p:spPr bwMode="auto">
          <a:xfrm>
            <a:off x="3884613"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cs typeface="+mn-cs"/>
              </a:defRPr>
            </a:lvl1pPr>
          </a:lstStyle>
          <a:p>
            <a:pPr>
              <a:defRPr/>
            </a:pPr>
            <a:endParaRPr lang="en-US"/>
          </a:p>
        </p:txBody>
      </p:sp>
      <p:sp>
        <p:nvSpPr>
          <p:cNvPr id="70660" name="Rectangle 4"/>
          <p:cNvSpPr>
            <a:spLocks noGrp="1" noRot="1" noChangeAspect="1" noChangeArrowheads="1" noTextEdit="1"/>
          </p:cNvSpPr>
          <p:nvPr>
            <p:ph type="sldImg" idx="2"/>
          </p:nvPr>
        </p:nvSpPr>
        <p:spPr bwMode="auto">
          <a:xfrm>
            <a:off x="735013" y="746125"/>
            <a:ext cx="5387975" cy="373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724956"/>
            <a:ext cx="5486400" cy="44762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cs typeface="+mn-cs"/>
              </a:defRPr>
            </a:lvl1pPr>
          </a:lstStyle>
          <a:p>
            <a:pPr>
              <a:defRPr/>
            </a:pPr>
            <a:endParaRPr lang="en-US"/>
          </a:p>
        </p:txBody>
      </p:sp>
      <p:sp>
        <p:nvSpPr>
          <p:cNvPr id="10247" name="Rectangle 7"/>
          <p:cNvSpPr>
            <a:spLocks noGrp="1" noChangeArrowheads="1"/>
          </p:cNvSpPr>
          <p:nvPr>
            <p:ph type="sldNum" sz="quarter" idx="5"/>
          </p:nvPr>
        </p:nvSpPr>
        <p:spPr bwMode="auto">
          <a:xfrm>
            <a:off x="3884613"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cs typeface="+mn-cs"/>
              </a:defRPr>
            </a:lvl1pPr>
          </a:lstStyle>
          <a:p>
            <a:pPr>
              <a:defRPr/>
            </a:pPr>
            <a:fld id="{89D2D56E-ABD0-4E11-BB94-F53FF8F2DAF6}" type="slidenum">
              <a:rPr lang="en-US"/>
              <a:pPr>
                <a:defRPr/>
              </a:pPr>
              <a:t>‹#›</a:t>
            </a:fld>
            <a:endParaRPr lang="en-US"/>
          </a:p>
        </p:txBody>
      </p:sp>
    </p:spTree>
    <p:extLst>
      <p:ext uri="{BB962C8B-B14F-4D97-AF65-F5344CB8AC3E}">
        <p14:creationId xmlns:p14="http://schemas.microsoft.com/office/powerpoint/2010/main" val="2975548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4</a:t>
            </a:fld>
            <a:endParaRPr lang="en-US"/>
          </a:p>
        </p:txBody>
      </p:sp>
    </p:spTree>
    <p:extLst>
      <p:ext uri="{BB962C8B-B14F-4D97-AF65-F5344CB8AC3E}">
        <p14:creationId xmlns:p14="http://schemas.microsoft.com/office/powerpoint/2010/main" val="28917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15</a:t>
            </a:fld>
            <a:endParaRPr lang="en-US"/>
          </a:p>
        </p:txBody>
      </p:sp>
    </p:spTree>
    <p:extLst>
      <p:ext uri="{BB962C8B-B14F-4D97-AF65-F5344CB8AC3E}">
        <p14:creationId xmlns:p14="http://schemas.microsoft.com/office/powerpoint/2010/main" val="4114793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16</a:t>
            </a:fld>
            <a:endParaRPr lang="en-US"/>
          </a:p>
        </p:txBody>
      </p:sp>
    </p:spTree>
    <p:extLst>
      <p:ext uri="{BB962C8B-B14F-4D97-AF65-F5344CB8AC3E}">
        <p14:creationId xmlns:p14="http://schemas.microsoft.com/office/powerpoint/2010/main" val="411479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23</a:t>
            </a:fld>
            <a:endParaRPr lang="en-US"/>
          </a:p>
        </p:txBody>
      </p:sp>
    </p:spTree>
    <p:extLst>
      <p:ext uri="{BB962C8B-B14F-4D97-AF65-F5344CB8AC3E}">
        <p14:creationId xmlns:p14="http://schemas.microsoft.com/office/powerpoint/2010/main" val="48756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34</a:t>
            </a:fld>
            <a:endParaRPr lang="en-US"/>
          </a:p>
        </p:txBody>
      </p:sp>
    </p:spTree>
    <p:extLst>
      <p:ext uri="{BB962C8B-B14F-4D97-AF65-F5344CB8AC3E}">
        <p14:creationId xmlns:p14="http://schemas.microsoft.com/office/powerpoint/2010/main" val="3745525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54</a:t>
            </a:fld>
            <a:endParaRPr lang="en-US"/>
          </a:p>
        </p:txBody>
      </p:sp>
    </p:spTree>
    <p:extLst>
      <p:ext uri="{BB962C8B-B14F-4D97-AF65-F5344CB8AC3E}">
        <p14:creationId xmlns:p14="http://schemas.microsoft.com/office/powerpoint/2010/main" val="1939894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55</a:t>
            </a:fld>
            <a:endParaRPr lang="en-US"/>
          </a:p>
        </p:txBody>
      </p:sp>
    </p:spTree>
    <p:extLst>
      <p:ext uri="{BB962C8B-B14F-4D97-AF65-F5344CB8AC3E}">
        <p14:creationId xmlns:p14="http://schemas.microsoft.com/office/powerpoint/2010/main" val="193989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5</a:t>
            </a:fld>
            <a:endParaRPr lang="en-US"/>
          </a:p>
        </p:txBody>
      </p:sp>
    </p:spTree>
    <p:extLst>
      <p:ext uri="{BB962C8B-B14F-4D97-AF65-F5344CB8AC3E}">
        <p14:creationId xmlns:p14="http://schemas.microsoft.com/office/powerpoint/2010/main" val="174878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6</a:t>
            </a:fld>
            <a:endParaRPr lang="en-US"/>
          </a:p>
        </p:txBody>
      </p:sp>
    </p:spTree>
    <p:extLst>
      <p:ext uri="{BB962C8B-B14F-4D97-AF65-F5344CB8AC3E}">
        <p14:creationId xmlns:p14="http://schemas.microsoft.com/office/powerpoint/2010/main" val="191428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7</a:t>
            </a:fld>
            <a:endParaRPr lang="en-US"/>
          </a:p>
        </p:txBody>
      </p:sp>
    </p:spTree>
    <p:extLst>
      <p:ext uri="{BB962C8B-B14F-4D97-AF65-F5344CB8AC3E}">
        <p14:creationId xmlns:p14="http://schemas.microsoft.com/office/powerpoint/2010/main" val="207821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8</a:t>
            </a:fld>
            <a:endParaRPr lang="en-US"/>
          </a:p>
        </p:txBody>
      </p:sp>
    </p:spTree>
    <p:extLst>
      <p:ext uri="{BB962C8B-B14F-4D97-AF65-F5344CB8AC3E}">
        <p14:creationId xmlns:p14="http://schemas.microsoft.com/office/powerpoint/2010/main" val="115329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9</a:t>
            </a:fld>
            <a:endParaRPr lang="en-US"/>
          </a:p>
        </p:txBody>
      </p:sp>
    </p:spTree>
    <p:extLst>
      <p:ext uri="{BB962C8B-B14F-4D97-AF65-F5344CB8AC3E}">
        <p14:creationId xmlns:p14="http://schemas.microsoft.com/office/powerpoint/2010/main" val="147144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10</a:t>
            </a:fld>
            <a:endParaRPr lang="en-US"/>
          </a:p>
        </p:txBody>
      </p:sp>
    </p:spTree>
    <p:extLst>
      <p:ext uri="{BB962C8B-B14F-4D97-AF65-F5344CB8AC3E}">
        <p14:creationId xmlns:p14="http://schemas.microsoft.com/office/powerpoint/2010/main" val="2891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13</a:t>
            </a:fld>
            <a:endParaRPr lang="en-US"/>
          </a:p>
        </p:txBody>
      </p:sp>
    </p:spTree>
    <p:extLst>
      <p:ext uri="{BB962C8B-B14F-4D97-AF65-F5344CB8AC3E}">
        <p14:creationId xmlns:p14="http://schemas.microsoft.com/office/powerpoint/2010/main" val="2891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89D2D56E-ABD0-4E11-BB94-F53FF8F2DAF6}" type="slidenum">
              <a:rPr lang="en-US" smtClean="0"/>
              <a:pPr>
                <a:defRPr/>
              </a:pPr>
              <a:t>14</a:t>
            </a:fld>
            <a:endParaRPr lang="en-US"/>
          </a:p>
        </p:txBody>
      </p:sp>
    </p:spTree>
    <p:extLst>
      <p:ext uri="{BB962C8B-B14F-4D97-AF65-F5344CB8AC3E}">
        <p14:creationId xmlns:p14="http://schemas.microsoft.com/office/powerpoint/2010/main" val="2891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0290" name="Rectangle 2"/>
          <p:cNvSpPr>
            <a:spLocks noGrp="1" noChangeArrowheads="1"/>
          </p:cNvSpPr>
          <p:nvPr>
            <p:ph type="ctrTitle"/>
          </p:nvPr>
        </p:nvSpPr>
        <p:spPr>
          <a:xfrm>
            <a:off x="2667000" y="381010"/>
            <a:ext cx="6324600" cy="1470025"/>
          </a:xfrm>
        </p:spPr>
        <p:txBody>
          <a:bodyPr/>
          <a:lstStyle>
            <a:lvl1pPr>
              <a:defRPr/>
            </a:lvl1pPr>
          </a:lstStyle>
          <a:p>
            <a:r>
              <a:rPr lang="en-US"/>
              <a:t>Click to edit Master title style</a:t>
            </a:r>
          </a:p>
        </p:txBody>
      </p:sp>
      <p:sp>
        <p:nvSpPr>
          <p:cNvPr id="140291" name="Rectangle 3"/>
          <p:cNvSpPr>
            <a:spLocks noGrp="1" noChangeArrowheads="1"/>
          </p:cNvSpPr>
          <p:nvPr>
            <p:ph type="subTitle" idx="1"/>
          </p:nvPr>
        </p:nvSpPr>
        <p:spPr>
          <a:xfrm>
            <a:off x="2667000" y="1981200"/>
            <a:ext cx="6324600" cy="685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9EDFEC1B-74D5-4619-BE1B-5FC1848CEF49}" type="datetime1">
              <a:rPr lang="ro-RO"/>
              <a:pPr>
                <a:defRPr/>
              </a:pPr>
              <a:t>27.09.2016</a:t>
            </a:fld>
            <a:endParaRPr lang="ro-RO"/>
          </a:p>
        </p:txBody>
      </p:sp>
      <p:sp>
        <p:nvSpPr>
          <p:cNvPr id="5" name="Rectangle 5"/>
          <p:cNvSpPr>
            <a:spLocks noGrp="1" noChangeArrowheads="1"/>
          </p:cNvSpPr>
          <p:nvPr>
            <p:ph type="ftr" sz="quarter" idx="11"/>
          </p:nvPr>
        </p:nvSpPr>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p:txBody>
          <a:bodyPr/>
          <a:lstStyle>
            <a:lvl1pPr>
              <a:defRPr/>
            </a:lvl1pPr>
          </a:lstStyle>
          <a:p>
            <a:pPr>
              <a:defRPr/>
            </a:pPr>
            <a:fld id="{AEB79585-4944-48B2-BD75-B21AD03969C9}" type="slidenum">
              <a:rPr lang="en-US"/>
              <a:pPr>
                <a:defRPr/>
              </a:pPr>
              <a:t>‹#›</a:t>
            </a:fld>
            <a:endParaRPr lang="en-US"/>
          </a:p>
        </p:txBody>
      </p:sp>
    </p:spTree>
    <p:extLst>
      <p:ext uri="{BB962C8B-B14F-4D97-AF65-F5344CB8AC3E}">
        <p14:creationId xmlns:p14="http://schemas.microsoft.com/office/powerpoint/2010/main" val="3838044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fld id="{D6542075-09F4-4301-9AE6-9C32F6D2ADC1}"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1B162BC4-1981-4EEA-B004-B669BE998DAF}" type="slidenum">
              <a:rPr lang="en-US"/>
              <a:pPr>
                <a:defRPr/>
              </a:pPr>
              <a:t>‹#›</a:t>
            </a:fld>
            <a:endParaRPr lang="en-US"/>
          </a:p>
        </p:txBody>
      </p:sp>
    </p:spTree>
    <p:extLst>
      <p:ext uri="{BB962C8B-B14F-4D97-AF65-F5344CB8AC3E}">
        <p14:creationId xmlns:p14="http://schemas.microsoft.com/office/powerpoint/2010/main" val="113007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4" y="1676404"/>
            <a:ext cx="1695450" cy="4449763"/>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1905004" y="1676404"/>
            <a:ext cx="4933950" cy="444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fld id="{712FBD0A-EA8D-4C5A-B9CA-B3684875E106}"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9C6162C9-68F2-4443-9031-949253225438}" type="slidenum">
              <a:rPr lang="en-US"/>
              <a:pPr>
                <a:defRPr/>
              </a:pPr>
              <a:t>‹#›</a:t>
            </a:fld>
            <a:endParaRPr lang="en-US"/>
          </a:p>
        </p:txBody>
      </p:sp>
    </p:spTree>
    <p:extLst>
      <p:ext uri="{BB962C8B-B14F-4D97-AF65-F5344CB8AC3E}">
        <p14:creationId xmlns:p14="http://schemas.microsoft.com/office/powerpoint/2010/main" val="1617650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fld id="{3EAE0D4C-1400-4702-847F-5ADD9193C620}"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F23419BE-5F0F-40B6-AD42-47793713F7A1}" type="slidenum">
              <a:rPr lang="en-US"/>
              <a:pPr>
                <a:defRPr/>
              </a:pPr>
              <a:t>‹#›</a:t>
            </a:fld>
            <a:endParaRPr lang="en-US"/>
          </a:p>
        </p:txBody>
      </p:sp>
    </p:spTree>
    <p:extLst>
      <p:ext uri="{BB962C8B-B14F-4D97-AF65-F5344CB8AC3E}">
        <p14:creationId xmlns:p14="http://schemas.microsoft.com/office/powerpoint/2010/main" val="2962539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fld id="{CE3B75C7-E099-495F-B70C-9AF45C96D056}"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2110A68C-F1F1-4823-B93A-4029B5A634B1}" type="slidenum">
              <a:rPr lang="en-US"/>
              <a:pPr>
                <a:defRPr/>
              </a:pPr>
              <a:t>‹#›</a:t>
            </a:fld>
            <a:endParaRPr lang="en-US"/>
          </a:p>
        </p:txBody>
      </p:sp>
    </p:spTree>
    <p:extLst>
      <p:ext uri="{BB962C8B-B14F-4D97-AF65-F5344CB8AC3E}">
        <p14:creationId xmlns:p14="http://schemas.microsoft.com/office/powerpoint/2010/main" val="3279412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0"/>
            <a:ext cx="7772400" cy="1362075"/>
          </a:xfrm>
        </p:spPr>
        <p:txBody>
          <a:bodyPr anchor="t"/>
          <a:lstStyle>
            <a:lvl1pPr algn="l">
              <a:defRPr sz="4000" b="1" cap="all"/>
            </a:lvl1pPr>
          </a:lstStyle>
          <a:p>
            <a:r>
              <a:rPr lang="en-US"/>
              <a:t>Click to edit Master title style</a:t>
            </a:r>
            <a:endParaRPr lang="ro-RO"/>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72B2580-5D31-4BCA-B834-EA73B9C512EB}"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A41FFD79-D37B-46B4-B908-46C5503926D8}" type="slidenum">
              <a:rPr lang="en-US"/>
              <a:pPr>
                <a:defRPr/>
              </a:pPr>
              <a:t>‹#›</a:t>
            </a:fld>
            <a:endParaRPr lang="en-US"/>
          </a:p>
        </p:txBody>
      </p:sp>
    </p:spTree>
    <p:extLst>
      <p:ext uri="{BB962C8B-B14F-4D97-AF65-F5344CB8AC3E}">
        <p14:creationId xmlns:p14="http://schemas.microsoft.com/office/powerpoint/2010/main" val="51488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1752600" y="2819400"/>
            <a:ext cx="34671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5372101" y="2819400"/>
            <a:ext cx="34671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fld id="{E4AC1DCA-97BD-475A-AA18-A5E1D4FB8D4E}" type="datetime1">
              <a:rPr lang="ro-RO"/>
              <a:pPr>
                <a:defRPr/>
              </a:pPr>
              <a:t>27.09.2016</a:t>
            </a:fld>
            <a:endParaRPr lang="ro-RO"/>
          </a:p>
        </p:txBody>
      </p:sp>
      <p:sp>
        <p:nvSpPr>
          <p:cNvPr id="6"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7" name="Rectangle 6"/>
          <p:cNvSpPr>
            <a:spLocks noGrp="1" noChangeArrowheads="1"/>
          </p:cNvSpPr>
          <p:nvPr>
            <p:ph type="sldNum" sz="quarter" idx="12"/>
          </p:nvPr>
        </p:nvSpPr>
        <p:spPr>
          <a:ln/>
        </p:spPr>
        <p:txBody>
          <a:bodyPr/>
          <a:lstStyle>
            <a:lvl1pPr>
              <a:defRPr/>
            </a:lvl1pPr>
          </a:lstStyle>
          <a:p>
            <a:pPr>
              <a:defRPr/>
            </a:pPr>
            <a:fld id="{5FA8A930-70CB-4057-A9BA-66E6982B5368}" type="slidenum">
              <a:rPr lang="en-US"/>
              <a:pPr>
                <a:defRPr/>
              </a:pPr>
              <a:t>‹#›</a:t>
            </a:fld>
            <a:endParaRPr lang="en-US"/>
          </a:p>
        </p:txBody>
      </p:sp>
    </p:spTree>
    <p:extLst>
      <p:ext uri="{BB962C8B-B14F-4D97-AF65-F5344CB8AC3E}">
        <p14:creationId xmlns:p14="http://schemas.microsoft.com/office/powerpoint/2010/main" val="1635881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fld id="{DBA0B49A-8104-4D46-AFA2-33E386566A78}" type="datetime1">
              <a:rPr lang="ro-RO"/>
              <a:pPr>
                <a:defRPr/>
              </a:pPr>
              <a:t>27.09.2016</a:t>
            </a:fld>
            <a:endParaRPr lang="ro-RO"/>
          </a:p>
        </p:txBody>
      </p:sp>
      <p:sp>
        <p:nvSpPr>
          <p:cNvPr id="8"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9" name="Rectangle 6"/>
          <p:cNvSpPr>
            <a:spLocks noGrp="1" noChangeArrowheads="1"/>
          </p:cNvSpPr>
          <p:nvPr>
            <p:ph type="sldNum" sz="quarter" idx="12"/>
          </p:nvPr>
        </p:nvSpPr>
        <p:spPr>
          <a:ln/>
        </p:spPr>
        <p:txBody>
          <a:bodyPr/>
          <a:lstStyle>
            <a:lvl1pPr>
              <a:defRPr/>
            </a:lvl1pPr>
          </a:lstStyle>
          <a:p>
            <a:pPr>
              <a:defRPr/>
            </a:pPr>
            <a:fld id="{0492A999-B989-4819-B197-9BDE2DD8BECD}" type="slidenum">
              <a:rPr lang="en-US"/>
              <a:pPr>
                <a:defRPr/>
              </a:pPr>
              <a:t>‹#›</a:t>
            </a:fld>
            <a:endParaRPr lang="en-US"/>
          </a:p>
        </p:txBody>
      </p:sp>
    </p:spTree>
    <p:extLst>
      <p:ext uri="{BB962C8B-B14F-4D97-AF65-F5344CB8AC3E}">
        <p14:creationId xmlns:p14="http://schemas.microsoft.com/office/powerpoint/2010/main" val="3915308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fld id="{1F4E38E2-4A4C-4AF5-97E5-E9525A27AEDE}" type="datetime1">
              <a:rPr lang="ro-RO"/>
              <a:pPr>
                <a:defRPr/>
              </a:pPr>
              <a:t>27.09.2016</a:t>
            </a:fld>
            <a:endParaRPr lang="ro-RO"/>
          </a:p>
        </p:txBody>
      </p:sp>
      <p:sp>
        <p:nvSpPr>
          <p:cNvPr id="4"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5" name="Rectangle 6"/>
          <p:cNvSpPr>
            <a:spLocks noGrp="1" noChangeArrowheads="1"/>
          </p:cNvSpPr>
          <p:nvPr>
            <p:ph type="sldNum" sz="quarter" idx="12"/>
          </p:nvPr>
        </p:nvSpPr>
        <p:spPr>
          <a:ln/>
        </p:spPr>
        <p:txBody>
          <a:bodyPr/>
          <a:lstStyle>
            <a:lvl1pPr>
              <a:defRPr/>
            </a:lvl1pPr>
          </a:lstStyle>
          <a:p>
            <a:pPr>
              <a:defRPr/>
            </a:pPr>
            <a:fld id="{05123BFB-E0C6-4A91-8246-89EB62F3AA2A}" type="slidenum">
              <a:rPr lang="en-US"/>
              <a:pPr>
                <a:defRPr/>
              </a:pPr>
              <a:t>‹#›</a:t>
            </a:fld>
            <a:endParaRPr lang="en-US"/>
          </a:p>
        </p:txBody>
      </p:sp>
    </p:spTree>
    <p:extLst>
      <p:ext uri="{BB962C8B-B14F-4D97-AF65-F5344CB8AC3E}">
        <p14:creationId xmlns:p14="http://schemas.microsoft.com/office/powerpoint/2010/main" val="3197000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A6EFA68-2038-41E1-A533-2DFB130C34E3}" type="datetime1">
              <a:rPr lang="ro-RO"/>
              <a:pPr>
                <a:defRPr/>
              </a:pPr>
              <a:t>27.09.2016</a:t>
            </a:fld>
            <a:endParaRPr lang="ro-RO"/>
          </a:p>
        </p:txBody>
      </p:sp>
      <p:sp>
        <p:nvSpPr>
          <p:cNvPr id="3"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4" name="Rectangle 6"/>
          <p:cNvSpPr>
            <a:spLocks noGrp="1" noChangeArrowheads="1"/>
          </p:cNvSpPr>
          <p:nvPr>
            <p:ph type="sldNum" sz="quarter" idx="12"/>
          </p:nvPr>
        </p:nvSpPr>
        <p:spPr>
          <a:ln/>
        </p:spPr>
        <p:txBody>
          <a:bodyPr/>
          <a:lstStyle>
            <a:lvl1pPr>
              <a:defRPr/>
            </a:lvl1pPr>
          </a:lstStyle>
          <a:p>
            <a:pPr>
              <a:defRPr/>
            </a:pPr>
            <a:fld id="{F9B783E3-0630-4E61-A16A-054D23AC90EA}" type="slidenum">
              <a:rPr lang="en-US"/>
              <a:pPr>
                <a:defRPr/>
              </a:pPr>
              <a:t>‹#›</a:t>
            </a:fld>
            <a:endParaRPr lang="en-US"/>
          </a:p>
        </p:txBody>
      </p:sp>
    </p:spTree>
    <p:extLst>
      <p:ext uri="{BB962C8B-B14F-4D97-AF65-F5344CB8AC3E}">
        <p14:creationId xmlns:p14="http://schemas.microsoft.com/office/powerpoint/2010/main" val="2745958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o-RO"/>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D498CFF-831D-457A-AEA7-CC0D058A3F81}" type="datetime1">
              <a:rPr lang="ro-RO"/>
              <a:pPr>
                <a:defRPr/>
              </a:pPr>
              <a:t>27.09.2016</a:t>
            </a:fld>
            <a:endParaRPr lang="ro-RO"/>
          </a:p>
        </p:txBody>
      </p:sp>
      <p:sp>
        <p:nvSpPr>
          <p:cNvPr id="6"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7" name="Rectangle 6"/>
          <p:cNvSpPr>
            <a:spLocks noGrp="1" noChangeArrowheads="1"/>
          </p:cNvSpPr>
          <p:nvPr>
            <p:ph type="sldNum" sz="quarter" idx="12"/>
          </p:nvPr>
        </p:nvSpPr>
        <p:spPr>
          <a:ln/>
        </p:spPr>
        <p:txBody>
          <a:bodyPr/>
          <a:lstStyle>
            <a:lvl1pPr>
              <a:defRPr/>
            </a:lvl1pPr>
          </a:lstStyle>
          <a:p>
            <a:pPr>
              <a:defRPr/>
            </a:pPr>
            <a:fld id="{BA6A9CB6-AEB1-4282-B88F-995B7BCAB4FE}" type="slidenum">
              <a:rPr lang="en-US"/>
              <a:pPr>
                <a:defRPr/>
              </a:pPr>
              <a:t>‹#›</a:t>
            </a:fld>
            <a:endParaRPr lang="en-US"/>
          </a:p>
        </p:txBody>
      </p:sp>
    </p:spTree>
    <p:extLst>
      <p:ext uri="{BB962C8B-B14F-4D97-AF65-F5344CB8AC3E}">
        <p14:creationId xmlns:p14="http://schemas.microsoft.com/office/powerpoint/2010/main" val="358839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fld id="{F9A28BE5-F9DD-43EE-B3B6-AFBBAECF981D}"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86E92BCC-3C37-47F8-ADF4-789E53C9F66A}" type="slidenum">
              <a:rPr lang="en-US"/>
              <a:pPr>
                <a:defRPr/>
              </a:pPr>
              <a:t>‹#›</a:t>
            </a:fld>
            <a:endParaRPr lang="en-US"/>
          </a:p>
        </p:txBody>
      </p:sp>
    </p:spTree>
    <p:extLst>
      <p:ext uri="{BB962C8B-B14F-4D97-AF65-F5344CB8AC3E}">
        <p14:creationId xmlns:p14="http://schemas.microsoft.com/office/powerpoint/2010/main" val="2235624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3" y="4800600"/>
            <a:ext cx="5486400" cy="566738"/>
          </a:xfrm>
        </p:spPr>
        <p:txBody>
          <a:bodyPr anchor="b"/>
          <a:lstStyle>
            <a:lvl1pPr algn="l">
              <a:defRPr sz="2000" b="1"/>
            </a:lvl1pPr>
          </a:lstStyle>
          <a:p>
            <a:r>
              <a:rPr lang="en-US"/>
              <a:t>Click to edit Master title style</a:t>
            </a:r>
            <a:endParaRPr lang="ro-RO"/>
          </a:p>
        </p:txBody>
      </p:sp>
      <p:sp>
        <p:nvSpPr>
          <p:cNvPr id="3" name="Picture Placeholder 2"/>
          <p:cNvSpPr>
            <a:spLocks noGrp="1"/>
          </p:cNvSpPr>
          <p:nvPr>
            <p:ph type="pic" idx="1"/>
          </p:nvPr>
        </p:nvSpPr>
        <p:spPr>
          <a:xfrm>
            <a:off x="1792293"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a:p>
        </p:txBody>
      </p:sp>
      <p:sp>
        <p:nvSpPr>
          <p:cNvPr id="4" name="Text Placeholder 3"/>
          <p:cNvSpPr>
            <a:spLocks noGrp="1"/>
          </p:cNvSpPr>
          <p:nvPr>
            <p:ph type="body" sz="half" idx="2"/>
          </p:nvPr>
        </p:nvSpPr>
        <p:spPr>
          <a:xfrm>
            <a:off x="1792293"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4ABB2DC-C70C-4083-8842-7903420B1CD9}" type="datetime1">
              <a:rPr lang="ro-RO"/>
              <a:pPr>
                <a:defRPr/>
              </a:pPr>
              <a:t>27.09.2016</a:t>
            </a:fld>
            <a:endParaRPr lang="ro-RO"/>
          </a:p>
        </p:txBody>
      </p:sp>
      <p:sp>
        <p:nvSpPr>
          <p:cNvPr id="6"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7" name="Rectangle 6"/>
          <p:cNvSpPr>
            <a:spLocks noGrp="1" noChangeArrowheads="1"/>
          </p:cNvSpPr>
          <p:nvPr>
            <p:ph type="sldNum" sz="quarter" idx="12"/>
          </p:nvPr>
        </p:nvSpPr>
        <p:spPr>
          <a:ln/>
        </p:spPr>
        <p:txBody>
          <a:bodyPr/>
          <a:lstStyle>
            <a:lvl1pPr>
              <a:defRPr/>
            </a:lvl1pPr>
          </a:lstStyle>
          <a:p>
            <a:pPr>
              <a:defRPr/>
            </a:pPr>
            <a:fld id="{6DF0811E-2BB1-44C2-9B46-1D6891D90524}" type="slidenum">
              <a:rPr lang="en-US"/>
              <a:pPr>
                <a:defRPr/>
              </a:pPr>
              <a:t>‹#›</a:t>
            </a:fld>
            <a:endParaRPr lang="en-US"/>
          </a:p>
        </p:txBody>
      </p:sp>
    </p:spTree>
    <p:extLst>
      <p:ext uri="{BB962C8B-B14F-4D97-AF65-F5344CB8AC3E}">
        <p14:creationId xmlns:p14="http://schemas.microsoft.com/office/powerpoint/2010/main" val="183599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fld id="{1FD1B495-028A-4BEE-8DE0-DDF15316CA2C}"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1DBF3C21-784D-4432-A3B7-FF05B658357A}" type="slidenum">
              <a:rPr lang="en-US"/>
              <a:pPr>
                <a:defRPr/>
              </a:pPr>
              <a:t>‹#›</a:t>
            </a:fld>
            <a:endParaRPr lang="en-US"/>
          </a:p>
        </p:txBody>
      </p:sp>
    </p:spTree>
    <p:extLst>
      <p:ext uri="{BB962C8B-B14F-4D97-AF65-F5344CB8AC3E}">
        <p14:creationId xmlns:p14="http://schemas.microsoft.com/office/powerpoint/2010/main" val="2870069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1676400"/>
            <a:ext cx="1771650" cy="4267200"/>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1752601" y="1676400"/>
            <a:ext cx="5162550" cy="426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fld id="{1C8AA225-591F-4B70-9A73-4CB1D11B88E9}"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4131718E-608E-4811-8BC1-4EF83CD9CEE3}" type="slidenum">
              <a:rPr lang="en-US"/>
              <a:pPr>
                <a:defRPr/>
              </a:pPr>
              <a:t>‹#›</a:t>
            </a:fld>
            <a:endParaRPr lang="en-US"/>
          </a:p>
        </p:txBody>
      </p:sp>
    </p:spTree>
    <p:extLst>
      <p:ext uri="{BB962C8B-B14F-4D97-AF65-F5344CB8AC3E}">
        <p14:creationId xmlns:p14="http://schemas.microsoft.com/office/powerpoint/2010/main" val="23797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031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906000" cy="1052736"/>
          </a:xfrm>
        </p:spPr>
        <p:txBody>
          <a:bodyPr/>
          <a:lstStyle>
            <a:lvl1pPr>
              <a:defRPr b="1">
                <a:latin typeface="Arial" pitchFamily="34" charset="0"/>
                <a:cs typeface="Arial" pitchFamily="34" charset="0"/>
              </a:defRPr>
            </a:lvl1pPr>
          </a:lstStyle>
          <a:p>
            <a:r>
              <a:rPr lang="en-US" altLang="ko-KR" dirty="0"/>
              <a:t> Click to edit Master title style</a:t>
            </a:r>
            <a:endParaRPr lang="ko-KR" altLang="en-US" dirty="0"/>
          </a:p>
        </p:txBody>
      </p:sp>
      <p:sp>
        <p:nvSpPr>
          <p:cNvPr id="3" name="Content Placeholder 2"/>
          <p:cNvSpPr>
            <a:spLocks noGrp="1"/>
          </p:cNvSpPr>
          <p:nvPr>
            <p:ph idx="1"/>
          </p:nvPr>
        </p:nvSpPr>
        <p:spPr/>
        <p:txBody>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5" name="Footer Placeholder 4"/>
          <p:cNvSpPr>
            <a:spLocks noGrp="1"/>
          </p:cNvSpPr>
          <p:nvPr>
            <p:ph type="ftr" sz="quarter" idx="11"/>
          </p:nvPr>
        </p:nvSpPr>
        <p:spPr/>
        <p:txBody>
          <a:bodyPr/>
          <a:lstStyle/>
          <a:p>
            <a:pPr>
              <a:defRPr/>
            </a:pPr>
            <a:r>
              <a:rPr lang="en-US"/>
              <a:t>inspector Şăitan Traian</a:t>
            </a:r>
          </a:p>
        </p:txBody>
      </p:sp>
      <p:sp>
        <p:nvSpPr>
          <p:cNvPr id="6" name="Slide Number Placeholder 5"/>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3590305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ltLang="ko-KR"/>
              <a:t>Click to edit Master title style</a:t>
            </a:r>
            <a:endParaRPr lang="ko-KR" alt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a:t>Edit Master text styles</a:t>
            </a:r>
          </a:p>
        </p:txBody>
      </p:sp>
      <p:sp>
        <p:nvSpPr>
          <p:cNvPr id="4" name="Date Placeholder 3"/>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5" name="Footer Placeholder 4"/>
          <p:cNvSpPr>
            <a:spLocks noGrp="1"/>
          </p:cNvSpPr>
          <p:nvPr>
            <p:ph type="ftr" sz="quarter" idx="11"/>
          </p:nvPr>
        </p:nvSpPr>
        <p:spPr/>
        <p:txBody>
          <a:bodyPr/>
          <a:lstStyle/>
          <a:p>
            <a:pPr>
              <a:defRPr/>
            </a:pPr>
            <a:r>
              <a:rPr lang="en-US"/>
              <a:t>inspector Şăitan Traian</a:t>
            </a:r>
          </a:p>
        </p:txBody>
      </p:sp>
      <p:sp>
        <p:nvSpPr>
          <p:cNvPr id="6" name="Slide Number Placeholder 5"/>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318697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4"/>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6" name="Footer Placeholder 5"/>
          <p:cNvSpPr>
            <a:spLocks noGrp="1"/>
          </p:cNvSpPr>
          <p:nvPr>
            <p:ph type="ftr" sz="quarter" idx="11"/>
          </p:nvPr>
        </p:nvSpPr>
        <p:spPr/>
        <p:txBody>
          <a:bodyPr/>
          <a:lstStyle/>
          <a:p>
            <a:pPr>
              <a:defRPr/>
            </a:pPr>
            <a:r>
              <a:rPr lang="en-US"/>
              <a:t>inspector Şăitan Traian</a:t>
            </a:r>
          </a:p>
        </p:txBody>
      </p:sp>
      <p:sp>
        <p:nvSpPr>
          <p:cNvPr id="7" name="Slide Number Placeholder 6"/>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4099253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a:t>Click to edit Master title style</a:t>
            </a:r>
            <a:endParaRPr lang="ko-KR" alt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6"/>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8" name="Footer Placeholder 7"/>
          <p:cNvSpPr>
            <a:spLocks noGrp="1"/>
          </p:cNvSpPr>
          <p:nvPr>
            <p:ph type="ftr" sz="quarter" idx="11"/>
          </p:nvPr>
        </p:nvSpPr>
        <p:spPr/>
        <p:txBody>
          <a:bodyPr/>
          <a:lstStyle/>
          <a:p>
            <a:pPr>
              <a:defRPr/>
            </a:pPr>
            <a:r>
              <a:rPr lang="en-US"/>
              <a:t>inspector Şăitan Traian</a:t>
            </a:r>
          </a:p>
        </p:txBody>
      </p:sp>
      <p:sp>
        <p:nvSpPr>
          <p:cNvPr id="9" name="Slide Number Placeholder 8"/>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1234661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778"/>
            <a:ext cx="9906000" cy="1052736"/>
          </a:xfrm>
        </p:spPr>
        <p:txBody>
          <a:bodyPr/>
          <a:lstStyle/>
          <a:p>
            <a:r>
              <a:rPr lang="en-US" altLang="ko-KR"/>
              <a:t>Click to edit Master title style</a:t>
            </a:r>
            <a:endParaRPr lang="ko-KR" altLang="en-US"/>
          </a:p>
        </p:txBody>
      </p:sp>
      <p:sp>
        <p:nvSpPr>
          <p:cNvPr id="3" name="Date Placeholder 2"/>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4" name="Footer Placeholder 3"/>
          <p:cNvSpPr>
            <a:spLocks noGrp="1"/>
          </p:cNvSpPr>
          <p:nvPr>
            <p:ph type="ftr" sz="quarter" idx="11"/>
          </p:nvPr>
        </p:nvSpPr>
        <p:spPr/>
        <p:txBody>
          <a:bodyPr/>
          <a:lstStyle/>
          <a:p>
            <a:pPr>
              <a:defRPr/>
            </a:pPr>
            <a:r>
              <a:rPr lang="en-US"/>
              <a:t>inspector Şăitan Traian</a:t>
            </a:r>
          </a:p>
        </p:txBody>
      </p:sp>
      <p:sp>
        <p:nvSpPr>
          <p:cNvPr id="5" name="Slide Number Placeholder 4"/>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187783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3" name="Footer Placeholder 2"/>
          <p:cNvSpPr>
            <a:spLocks noGrp="1"/>
          </p:cNvSpPr>
          <p:nvPr>
            <p:ph type="ftr" sz="quarter" idx="11"/>
          </p:nvPr>
        </p:nvSpPr>
        <p:spPr/>
        <p:txBody>
          <a:bodyPr/>
          <a:lstStyle/>
          <a:p>
            <a:pPr>
              <a:defRPr/>
            </a:pPr>
            <a:r>
              <a:rPr lang="en-US"/>
              <a:t>inspector Şăitan Traian</a:t>
            </a:r>
          </a:p>
        </p:txBody>
      </p:sp>
      <p:sp>
        <p:nvSpPr>
          <p:cNvPr id="4" name="Slide Number Placeholder 3"/>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625130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0"/>
            <a:ext cx="7772400" cy="1362075"/>
          </a:xfrm>
        </p:spPr>
        <p:txBody>
          <a:bodyPr anchor="t"/>
          <a:lstStyle>
            <a:lvl1pPr algn="l">
              <a:defRPr sz="4000" b="1" cap="all"/>
            </a:lvl1pPr>
          </a:lstStyle>
          <a:p>
            <a:r>
              <a:rPr lang="en-US"/>
              <a:t>Click to edit Master title style</a:t>
            </a:r>
            <a:endParaRPr lang="ro-RO"/>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C17D12B-9F0F-4249-9344-7DD88D2153A6}" type="datetime1">
              <a:rPr lang="ro-RO"/>
              <a:pPr>
                <a:defRPr/>
              </a:pPr>
              <a:t>27.09.2016</a:t>
            </a:fld>
            <a:endParaRPr lang="ro-RO"/>
          </a:p>
        </p:txBody>
      </p:sp>
      <p:sp>
        <p:nvSpPr>
          <p:cNvPr id="5"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6" name="Rectangle 6"/>
          <p:cNvSpPr>
            <a:spLocks noGrp="1" noChangeArrowheads="1"/>
          </p:cNvSpPr>
          <p:nvPr>
            <p:ph type="sldNum" sz="quarter" idx="12"/>
          </p:nvPr>
        </p:nvSpPr>
        <p:spPr>
          <a:ln/>
        </p:spPr>
        <p:txBody>
          <a:bodyPr/>
          <a:lstStyle>
            <a:lvl1pPr>
              <a:defRPr/>
            </a:lvl1pPr>
          </a:lstStyle>
          <a:p>
            <a:pPr>
              <a:defRPr/>
            </a:pPr>
            <a:fld id="{F899CFBE-D263-49E4-A8A4-054D24E5DB82}" type="slidenum">
              <a:rPr lang="en-US"/>
              <a:pPr>
                <a:defRPr/>
              </a:pPr>
              <a:t>‹#›</a:t>
            </a:fld>
            <a:endParaRPr lang="en-US"/>
          </a:p>
        </p:txBody>
      </p:sp>
    </p:spTree>
    <p:extLst>
      <p:ext uri="{BB962C8B-B14F-4D97-AF65-F5344CB8AC3E}">
        <p14:creationId xmlns:p14="http://schemas.microsoft.com/office/powerpoint/2010/main" val="262312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Edit Master text styles</a:t>
            </a:r>
          </a:p>
        </p:txBody>
      </p:sp>
      <p:sp>
        <p:nvSpPr>
          <p:cNvPr id="5" name="Date Placeholder 4"/>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6" name="Footer Placeholder 5"/>
          <p:cNvSpPr>
            <a:spLocks noGrp="1"/>
          </p:cNvSpPr>
          <p:nvPr>
            <p:ph type="ftr" sz="quarter" idx="11"/>
          </p:nvPr>
        </p:nvSpPr>
        <p:spPr/>
        <p:txBody>
          <a:bodyPr/>
          <a:lstStyle/>
          <a:p>
            <a:pPr>
              <a:defRPr/>
            </a:pPr>
            <a:r>
              <a:rPr lang="en-US"/>
              <a:t>inspector Şăitan Traian</a:t>
            </a:r>
          </a:p>
        </p:txBody>
      </p:sp>
      <p:sp>
        <p:nvSpPr>
          <p:cNvPr id="7" name="Slide Number Placeholder 6"/>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59367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Click icon to add picture</a:t>
            </a:r>
            <a:endParaRPr lang="ko-KR" alt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Edit Master text styles</a:t>
            </a:r>
          </a:p>
        </p:txBody>
      </p:sp>
      <p:sp>
        <p:nvSpPr>
          <p:cNvPr id="5" name="Date Placeholder 4"/>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6" name="Footer Placeholder 5"/>
          <p:cNvSpPr>
            <a:spLocks noGrp="1"/>
          </p:cNvSpPr>
          <p:nvPr>
            <p:ph type="ftr" sz="quarter" idx="11"/>
          </p:nvPr>
        </p:nvSpPr>
        <p:spPr/>
        <p:txBody>
          <a:bodyPr/>
          <a:lstStyle/>
          <a:p>
            <a:pPr>
              <a:defRPr/>
            </a:pPr>
            <a:r>
              <a:rPr lang="en-US"/>
              <a:t>inspector Şăitan Traian</a:t>
            </a:r>
          </a:p>
        </p:txBody>
      </p:sp>
      <p:sp>
        <p:nvSpPr>
          <p:cNvPr id="7" name="Slide Number Placeholder 6"/>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3887908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5" name="Footer Placeholder 4"/>
          <p:cNvSpPr>
            <a:spLocks noGrp="1"/>
          </p:cNvSpPr>
          <p:nvPr>
            <p:ph type="ftr" sz="quarter" idx="11"/>
          </p:nvPr>
        </p:nvSpPr>
        <p:spPr/>
        <p:txBody>
          <a:bodyPr/>
          <a:lstStyle/>
          <a:p>
            <a:pPr>
              <a:defRPr/>
            </a:pPr>
            <a:r>
              <a:rPr lang="en-US"/>
              <a:t>inspector Şăitan Traian</a:t>
            </a:r>
          </a:p>
        </p:txBody>
      </p:sp>
      <p:sp>
        <p:nvSpPr>
          <p:cNvPr id="6" name="Slide Number Placeholder 5"/>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11830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p>
            <a:pPr>
              <a:defRPr/>
            </a:pPr>
            <a:fld id="{084536F0-4A0A-43A1-B573-7E2AC528967C}" type="datetime1">
              <a:rPr lang="ro-RO" smtClean="0"/>
              <a:pPr>
                <a:defRPr/>
              </a:pPr>
              <a:t>27.09.2016</a:t>
            </a:fld>
            <a:endParaRPr lang="ro-RO"/>
          </a:p>
        </p:txBody>
      </p:sp>
      <p:sp>
        <p:nvSpPr>
          <p:cNvPr id="5" name="Footer Placeholder 4"/>
          <p:cNvSpPr>
            <a:spLocks noGrp="1"/>
          </p:cNvSpPr>
          <p:nvPr>
            <p:ph type="ftr" sz="quarter" idx="11"/>
          </p:nvPr>
        </p:nvSpPr>
        <p:spPr/>
        <p:txBody>
          <a:bodyPr/>
          <a:lstStyle/>
          <a:p>
            <a:pPr>
              <a:defRPr/>
            </a:pPr>
            <a:r>
              <a:rPr lang="en-US"/>
              <a:t>inspector Şăitan Traian</a:t>
            </a:r>
          </a:p>
        </p:txBody>
      </p:sp>
      <p:sp>
        <p:nvSpPr>
          <p:cNvPr id="6" name="Slide Number Placeholder 5"/>
          <p:cNvSpPr>
            <a:spLocks noGrp="1"/>
          </p:cNvSpPr>
          <p:nvPr>
            <p:ph type="sldNum" sz="quarter" idx="12"/>
          </p:nvPr>
        </p:nvSpPr>
        <p:spPr/>
        <p:txBody>
          <a:bodyPr/>
          <a:lstStyle/>
          <a:p>
            <a:pPr>
              <a:defRPr/>
            </a:pPr>
            <a:fld id="{C0E9CB44-1DEF-4070-943A-4B7EA094B956}" type="slidenum">
              <a:rPr lang="en-US" smtClean="0"/>
              <a:pPr>
                <a:defRPr/>
              </a:pPr>
              <a:t>‹#›</a:t>
            </a:fld>
            <a:endParaRPr lang="en-US"/>
          </a:p>
        </p:txBody>
      </p:sp>
    </p:spTree>
    <p:extLst>
      <p:ext uri="{BB962C8B-B14F-4D97-AF65-F5344CB8AC3E}">
        <p14:creationId xmlns:p14="http://schemas.microsoft.com/office/powerpoint/2010/main" val="1758982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endParaRPr lang="ro-RO"/>
          </a:p>
        </p:txBody>
      </p:sp>
      <p:sp>
        <p:nvSpPr>
          <p:cNvPr id="3" name="Table Placeholder 2"/>
          <p:cNvSpPr>
            <a:spLocks noGrp="1"/>
          </p:cNvSpPr>
          <p:nvPr>
            <p:ph type="tbl" idx="1"/>
          </p:nvPr>
        </p:nvSpPr>
        <p:spPr>
          <a:xfrm>
            <a:off x="1676400" y="1981200"/>
            <a:ext cx="7010400" cy="4114800"/>
          </a:xfrm>
        </p:spPr>
        <p:txBody>
          <a:bodyPr>
            <a:normAutofit/>
          </a:bodyPr>
          <a:lstStyle/>
          <a:p>
            <a:pPr lvl="0"/>
            <a:endParaRPr lang="ro-RO" noProof="0"/>
          </a:p>
        </p:txBody>
      </p:sp>
      <p:sp>
        <p:nvSpPr>
          <p:cNvPr id="4" name="Rectangle 4"/>
          <p:cNvSpPr>
            <a:spLocks noGrp="1" noChangeArrowheads="1"/>
          </p:cNvSpPr>
          <p:nvPr>
            <p:ph type="ftr" sz="quarter" idx="10"/>
          </p:nvPr>
        </p:nvSpPr>
        <p:spPr/>
        <p:txBody>
          <a:bodyPr/>
          <a:lstStyle>
            <a:lvl1pPr>
              <a:defRPr/>
            </a:lvl1pPr>
          </a:lstStyle>
          <a:p>
            <a:pPr>
              <a:defRPr/>
            </a:pPr>
            <a:r>
              <a:rPr lang="ro-RO"/>
              <a:t>inspector Şăitan Traian</a:t>
            </a:r>
          </a:p>
        </p:txBody>
      </p:sp>
      <p:sp>
        <p:nvSpPr>
          <p:cNvPr id="5" name="Rectangle 5"/>
          <p:cNvSpPr>
            <a:spLocks noGrp="1" noChangeArrowheads="1"/>
          </p:cNvSpPr>
          <p:nvPr>
            <p:ph type="sldNum" sz="quarter" idx="11"/>
          </p:nvPr>
        </p:nvSpPr>
        <p:spPr/>
        <p:txBody>
          <a:bodyPr/>
          <a:lstStyle>
            <a:lvl1pPr>
              <a:defRPr/>
            </a:lvl1pPr>
          </a:lstStyle>
          <a:p>
            <a:pPr>
              <a:defRPr/>
            </a:pPr>
            <a:fld id="{6D30349C-975A-4091-A3BB-348C0255BAA5}" type="slidenum">
              <a:rPr lang="ro-RO"/>
              <a:pPr>
                <a:defRPr/>
              </a:pPr>
              <a:t>‹#›</a:t>
            </a:fld>
            <a:endParaRPr lang="ro-RO"/>
          </a:p>
        </p:txBody>
      </p:sp>
      <p:sp>
        <p:nvSpPr>
          <p:cNvPr id="6" name="Rectangle 22"/>
          <p:cNvSpPr>
            <a:spLocks noGrp="1" noChangeArrowheads="1"/>
          </p:cNvSpPr>
          <p:nvPr>
            <p:ph type="dt" sz="half" idx="12"/>
          </p:nvPr>
        </p:nvSpPr>
        <p:spPr/>
        <p:txBody>
          <a:bodyPr/>
          <a:lstStyle>
            <a:lvl1pPr>
              <a:defRPr/>
            </a:lvl1pPr>
          </a:lstStyle>
          <a:p>
            <a:pPr>
              <a:defRPr/>
            </a:pPr>
            <a:fld id="{05F35CEE-B17D-4CFB-9AD7-DFF3C840C865}" type="datetime1">
              <a:rPr lang="ro-RO"/>
              <a:pPr>
                <a:defRPr/>
              </a:pPr>
              <a:t>27.09.2016</a:t>
            </a:fld>
            <a:endParaRPr lang="ro-RO"/>
          </a:p>
        </p:txBody>
      </p:sp>
    </p:spTree>
    <p:extLst>
      <p:ext uri="{BB962C8B-B14F-4D97-AF65-F5344CB8AC3E}">
        <p14:creationId xmlns:p14="http://schemas.microsoft.com/office/powerpoint/2010/main" val="28431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1905002" y="2819410"/>
            <a:ext cx="3314700" cy="3306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5372102" y="2819410"/>
            <a:ext cx="3314700" cy="3306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fld id="{8E86D39C-0189-413F-8B9D-4D4EF33281BC}" type="datetime1">
              <a:rPr lang="ro-RO"/>
              <a:pPr>
                <a:defRPr/>
              </a:pPr>
              <a:t>27.09.2016</a:t>
            </a:fld>
            <a:endParaRPr lang="ro-RO"/>
          </a:p>
        </p:txBody>
      </p:sp>
      <p:sp>
        <p:nvSpPr>
          <p:cNvPr id="6"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7" name="Rectangle 6"/>
          <p:cNvSpPr>
            <a:spLocks noGrp="1" noChangeArrowheads="1"/>
          </p:cNvSpPr>
          <p:nvPr>
            <p:ph type="sldNum" sz="quarter" idx="12"/>
          </p:nvPr>
        </p:nvSpPr>
        <p:spPr>
          <a:ln/>
        </p:spPr>
        <p:txBody>
          <a:bodyPr/>
          <a:lstStyle>
            <a:lvl1pPr>
              <a:defRPr/>
            </a:lvl1pPr>
          </a:lstStyle>
          <a:p>
            <a:pPr>
              <a:defRPr/>
            </a:pPr>
            <a:fld id="{8892945E-84E3-49B3-9102-97F34CF4DDF2}" type="slidenum">
              <a:rPr lang="en-US"/>
              <a:pPr>
                <a:defRPr/>
              </a:pPr>
              <a:t>‹#›</a:t>
            </a:fld>
            <a:endParaRPr lang="en-US"/>
          </a:p>
        </p:txBody>
      </p:sp>
    </p:spTree>
    <p:extLst>
      <p:ext uri="{BB962C8B-B14F-4D97-AF65-F5344CB8AC3E}">
        <p14:creationId xmlns:p14="http://schemas.microsoft.com/office/powerpoint/2010/main" val="2444901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fld id="{2899B00E-E59C-4632-A831-399CE80CB437}" type="datetime1">
              <a:rPr lang="ro-RO"/>
              <a:pPr>
                <a:defRPr/>
              </a:pPr>
              <a:t>27.09.2016</a:t>
            </a:fld>
            <a:endParaRPr lang="ro-RO"/>
          </a:p>
        </p:txBody>
      </p:sp>
      <p:sp>
        <p:nvSpPr>
          <p:cNvPr id="8"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9" name="Rectangle 6"/>
          <p:cNvSpPr>
            <a:spLocks noGrp="1" noChangeArrowheads="1"/>
          </p:cNvSpPr>
          <p:nvPr>
            <p:ph type="sldNum" sz="quarter" idx="12"/>
          </p:nvPr>
        </p:nvSpPr>
        <p:spPr>
          <a:ln/>
        </p:spPr>
        <p:txBody>
          <a:bodyPr/>
          <a:lstStyle>
            <a:lvl1pPr>
              <a:defRPr/>
            </a:lvl1pPr>
          </a:lstStyle>
          <a:p>
            <a:pPr>
              <a:defRPr/>
            </a:pPr>
            <a:fld id="{361872B4-A85C-4DFE-8080-066CA545364A}" type="slidenum">
              <a:rPr lang="en-US"/>
              <a:pPr>
                <a:defRPr/>
              </a:pPr>
              <a:t>‹#›</a:t>
            </a:fld>
            <a:endParaRPr lang="en-US"/>
          </a:p>
        </p:txBody>
      </p:sp>
    </p:spTree>
    <p:extLst>
      <p:ext uri="{BB962C8B-B14F-4D97-AF65-F5344CB8AC3E}">
        <p14:creationId xmlns:p14="http://schemas.microsoft.com/office/powerpoint/2010/main" val="3484147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fld id="{F68DFC39-0F5F-4BF5-8E0E-CAF6F5458B39}" type="datetime1">
              <a:rPr lang="ro-RO"/>
              <a:pPr>
                <a:defRPr/>
              </a:pPr>
              <a:t>27.09.2016</a:t>
            </a:fld>
            <a:endParaRPr lang="ro-RO"/>
          </a:p>
        </p:txBody>
      </p:sp>
      <p:sp>
        <p:nvSpPr>
          <p:cNvPr id="4"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5" name="Rectangle 6"/>
          <p:cNvSpPr>
            <a:spLocks noGrp="1" noChangeArrowheads="1"/>
          </p:cNvSpPr>
          <p:nvPr>
            <p:ph type="sldNum" sz="quarter" idx="12"/>
          </p:nvPr>
        </p:nvSpPr>
        <p:spPr>
          <a:ln/>
        </p:spPr>
        <p:txBody>
          <a:bodyPr/>
          <a:lstStyle>
            <a:lvl1pPr>
              <a:defRPr/>
            </a:lvl1pPr>
          </a:lstStyle>
          <a:p>
            <a:pPr>
              <a:defRPr/>
            </a:pPr>
            <a:fld id="{1DC95E8F-2694-4A3F-9FC1-F5555E5C73FD}" type="slidenum">
              <a:rPr lang="en-US"/>
              <a:pPr>
                <a:defRPr/>
              </a:pPr>
              <a:t>‹#›</a:t>
            </a:fld>
            <a:endParaRPr lang="en-US"/>
          </a:p>
        </p:txBody>
      </p:sp>
    </p:spTree>
    <p:extLst>
      <p:ext uri="{BB962C8B-B14F-4D97-AF65-F5344CB8AC3E}">
        <p14:creationId xmlns:p14="http://schemas.microsoft.com/office/powerpoint/2010/main" val="3443073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BE36461-B0E8-4CBD-9A5F-B0F36152B5C6}" type="datetime1">
              <a:rPr lang="ro-RO"/>
              <a:pPr>
                <a:defRPr/>
              </a:pPr>
              <a:t>27.09.2016</a:t>
            </a:fld>
            <a:endParaRPr lang="ro-RO"/>
          </a:p>
        </p:txBody>
      </p:sp>
      <p:sp>
        <p:nvSpPr>
          <p:cNvPr id="3"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4" name="Rectangle 6"/>
          <p:cNvSpPr>
            <a:spLocks noGrp="1" noChangeArrowheads="1"/>
          </p:cNvSpPr>
          <p:nvPr>
            <p:ph type="sldNum" sz="quarter" idx="12"/>
          </p:nvPr>
        </p:nvSpPr>
        <p:spPr>
          <a:ln/>
        </p:spPr>
        <p:txBody>
          <a:bodyPr/>
          <a:lstStyle>
            <a:lvl1pPr>
              <a:defRPr/>
            </a:lvl1pPr>
          </a:lstStyle>
          <a:p>
            <a:pPr>
              <a:defRPr/>
            </a:pPr>
            <a:fld id="{47339642-E4A5-4C9F-BF37-35AAB3C6AE62}" type="slidenum">
              <a:rPr lang="en-US"/>
              <a:pPr>
                <a:defRPr/>
              </a:pPr>
              <a:t>‹#›</a:t>
            </a:fld>
            <a:endParaRPr lang="en-US"/>
          </a:p>
        </p:txBody>
      </p:sp>
    </p:spTree>
    <p:extLst>
      <p:ext uri="{BB962C8B-B14F-4D97-AF65-F5344CB8AC3E}">
        <p14:creationId xmlns:p14="http://schemas.microsoft.com/office/powerpoint/2010/main" val="3377001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o-RO"/>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C1A2C6D-66B9-4B3A-9F8F-9369E80F5323}" type="datetime1">
              <a:rPr lang="ro-RO"/>
              <a:pPr>
                <a:defRPr/>
              </a:pPr>
              <a:t>27.09.2016</a:t>
            </a:fld>
            <a:endParaRPr lang="ro-RO"/>
          </a:p>
        </p:txBody>
      </p:sp>
      <p:sp>
        <p:nvSpPr>
          <p:cNvPr id="6"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7" name="Rectangle 6"/>
          <p:cNvSpPr>
            <a:spLocks noGrp="1" noChangeArrowheads="1"/>
          </p:cNvSpPr>
          <p:nvPr>
            <p:ph type="sldNum" sz="quarter" idx="12"/>
          </p:nvPr>
        </p:nvSpPr>
        <p:spPr>
          <a:ln/>
        </p:spPr>
        <p:txBody>
          <a:bodyPr/>
          <a:lstStyle>
            <a:lvl1pPr>
              <a:defRPr/>
            </a:lvl1pPr>
          </a:lstStyle>
          <a:p>
            <a:pPr>
              <a:defRPr/>
            </a:pPr>
            <a:fld id="{4792B6C6-AB03-40FC-A6F5-2D3151743C55}" type="slidenum">
              <a:rPr lang="en-US"/>
              <a:pPr>
                <a:defRPr/>
              </a:pPr>
              <a:t>‹#›</a:t>
            </a:fld>
            <a:endParaRPr lang="en-US"/>
          </a:p>
        </p:txBody>
      </p:sp>
    </p:spTree>
    <p:extLst>
      <p:ext uri="{BB962C8B-B14F-4D97-AF65-F5344CB8AC3E}">
        <p14:creationId xmlns:p14="http://schemas.microsoft.com/office/powerpoint/2010/main" val="4024723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3" y="4800600"/>
            <a:ext cx="5486400" cy="566738"/>
          </a:xfrm>
        </p:spPr>
        <p:txBody>
          <a:bodyPr anchor="b"/>
          <a:lstStyle>
            <a:lvl1pPr algn="l">
              <a:defRPr sz="2000" b="1"/>
            </a:lvl1pPr>
          </a:lstStyle>
          <a:p>
            <a:r>
              <a:rPr lang="en-US"/>
              <a:t>Click to edit Master title style</a:t>
            </a:r>
            <a:endParaRPr lang="ro-RO"/>
          </a:p>
        </p:txBody>
      </p:sp>
      <p:sp>
        <p:nvSpPr>
          <p:cNvPr id="3" name="Picture Placeholder 2"/>
          <p:cNvSpPr>
            <a:spLocks noGrp="1"/>
          </p:cNvSpPr>
          <p:nvPr>
            <p:ph type="pic" idx="1"/>
          </p:nvPr>
        </p:nvSpPr>
        <p:spPr>
          <a:xfrm>
            <a:off x="1792293"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a:p>
        </p:txBody>
      </p:sp>
      <p:sp>
        <p:nvSpPr>
          <p:cNvPr id="4" name="Text Placeholder 3"/>
          <p:cNvSpPr>
            <a:spLocks noGrp="1"/>
          </p:cNvSpPr>
          <p:nvPr>
            <p:ph type="body" sz="half" idx="2"/>
          </p:nvPr>
        </p:nvSpPr>
        <p:spPr>
          <a:xfrm>
            <a:off x="1792293"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6F030E6-3841-4D0A-91CA-52EDD470DDA3}" type="datetime1">
              <a:rPr lang="ro-RO"/>
              <a:pPr>
                <a:defRPr/>
              </a:pPr>
              <a:t>27.09.2016</a:t>
            </a:fld>
            <a:endParaRPr lang="ro-RO"/>
          </a:p>
        </p:txBody>
      </p:sp>
      <p:sp>
        <p:nvSpPr>
          <p:cNvPr id="6" name="Rectangle 5"/>
          <p:cNvSpPr>
            <a:spLocks noGrp="1" noChangeArrowheads="1"/>
          </p:cNvSpPr>
          <p:nvPr>
            <p:ph type="ftr" sz="quarter" idx="11"/>
          </p:nvPr>
        </p:nvSpPr>
        <p:spPr>
          <a:ln/>
        </p:spPr>
        <p:txBody>
          <a:bodyPr/>
          <a:lstStyle>
            <a:lvl1pPr>
              <a:defRPr/>
            </a:lvl1pPr>
          </a:lstStyle>
          <a:p>
            <a:pPr>
              <a:defRPr/>
            </a:pPr>
            <a:r>
              <a:rPr lang="en-US"/>
              <a:t>inspector Şăitan Traian</a:t>
            </a:r>
          </a:p>
        </p:txBody>
      </p:sp>
      <p:sp>
        <p:nvSpPr>
          <p:cNvPr id="7" name="Rectangle 6"/>
          <p:cNvSpPr>
            <a:spLocks noGrp="1" noChangeArrowheads="1"/>
          </p:cNvSpPr>
          <p:nvPr>
            <p:ph type="sldNum" sz="quarter" idx="12"/>
          </p:nvPr>
        </p:nvSpPr>
        <p:spPr>
          <a:ln/>
        </p:spPr>
        <p:txBody>
          <a:bodyPr/>
          <a:lstStyle>
            <a:lvl1pPr>
              <a:defRPr/>
            </a:lvl1pPr>
          </a:lstStyle>
          <a:p>
            <a:pPr>
              <a:defRPr/>
            </a:pPr>
            <a:fld id="{C58A98CA-ED4A-40EC-99E9-8C77D399C47F}" type="slidenum">
              <a:rPr lang="en-US"/>
              <a:pPr>
                <a:defRPr/>
              </a:pPr>
              <a:t>‹#›</a:t>
            </a:fld>
            <a:endParaRPr lang="en-US"/>
          </a:p>
        </p:txBody>
      </p:sp>
    </p:spTree>
    <p:extLst>
      <p:ext uri="{BB962C8B-B14F-4D97-AF65-F5344CB8AC3E}">
        <p14:creationId xmlns:p14="http://schemas.microsoft.com/office/powerpoint/2010/main" val="64604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3000"/>
                <a:shade val="98000"/>
                <a:satMod val="150000"/>
                <a:lumMod val="102000"/>
              </a:schemeClr>
            </a:gs>
            <a:gs pos="50000">
              <a:schemeClr val="bg2">
                <a:tint val="98000"/>
                <a:shade val="90000"/>
                <a:satMod val="130000"/>
                <a:lumMod val="103000"/>
              </a:schemeClr>
            </a:gs>
            <a:gs pos="100000">
              <a:schemeClr val="bg2">
                <a:shade val="63000"/>
                <a:satMod val="12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63750" y="1676400"/>
            <a:ext cx="73469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o-RO"/>
              <a:t>Click to edit Master title style</a:t>
            </a:r>
          </a:p>
        </p:txBody>
      </p:sp>
      <p:sp>
        <p:nvSpPr>
          <p:cNvPr id="1027" name="Rectangle 3"/>
          <p:cNvSpPr>
            <a:spLocks noGrp="1" noChangeArrowheads="1"/>
          </p:cNvSpPr>
          <p:nvPr>
            <p:ph type="body" idx="1"/>
          </p:nvPr>
        </p:nvSpPr>
        <p:spPr bwMode="auto">
          <a:xfrm>
            <a:off x="2063750" y="2819400"/>
            <a:ext cx="7346950"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o-RO"/>
              <a:t>Click to edit Master text styles</a:t>
            </a:r>
          </a:p>
          <a:p>
            <a:pPr lvl="1"/>
            <a:r>
              <a:rPr lang="en-US" altLang="ro-RO"/>
              <a:t>Second level</a:t>
            </a:r>
          </a:p>
          <a:p>
            <a:pPr lvl="2"/>
            <a:r>
              <a:rPr lang="en-US" altLang="ro-RO"/>
              <a:t>Third level</a:t>
            </a:r>
          </a:p>
          <a:p>
            <a:pPr lvl="3"/>
            <a:r>
              <a:rPr lang="en-US" altLang="ro-RO"/>
              <a:t>Fourth level</a:t>
            </a:r>
          </a:p>
          <a:p>
            <a:pPr lvl="4"/>
            <a:r>
              <a:rPr lang="en-US" altLang="ro-RO"/>
              <a:t>Fifth level</a:t>
            </a:r>
          </a:p>
        </p:txBody>
      </p:sp>
      <p:sp>
        <p:nvSpPr>
          <p:cNvPr id="13926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latin typeface="Arial" charset="0"/>
              </a:defRPr>
            </a:lvl1pPr>
          </a:lstStyle>
          <a:p>
            <a:pPr>
              <a:defRPr/>
            </a:pPr>
            <a:fld id="{D6671743-643B-4E64-B111-0E0CCF823F89}" type="datetime1">
              <a:rPr lang="ro-RO"/>
              <a:pPr>
                <a:defRPr/>
              </a:pPr>
              <a:t>27.09.2016</a:t>
            </a:fld>
            <a:endParaRPr lang="ro-RO"/>
          </a:p>
        </p:txBody>
      </p:sp>
      <p:sp>
        <p:nvSpPr>
          <p:cNvPr id="13926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atin typeface="Arial" charset="0"/>
              </a:defRPr>
            </a:lvl1pPr>
          </a:lstStyle>
          <a:p>
            <a:pPr>
              <a:defRPr/>
            </a:pPr>
            <a:r>
              <a:rPr lang="en-US"/>
              <a:t>inspector Şăitan Traian</a:t>
            </a:r>
          </a:p>
        </p:txBody>
      </p:sp>
      <p:sp>
        <p:nvSpPr>
          <p:cNvPr id="13927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atin typeface="+mn-lt"/>
                <a:cs typeface="+mn-cs"/>
              </a:defRPr>
            </a:lvl1pPr>
          </a:lstStyle>
          <a:p>
            <a:pPr>
              <a:defRPr/>
            </a:pPr>
            <a:fld id="{B5EE6DF5-F3C1-4947-9A25-EC00B47F25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5"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itchFamily="34" charset="0"/>
        </a:defRPr>
      </a:lvl2pPr>
      <a:lvl3pPr algn="l" rtl="0" eaLnBrk="0" fontAlgn="base" hangingPunct="0">
        <a:spcBef>
          <a:spcPct val="0"/>
        </a:spcBef>
        <a:spcAft>
          <a:spcPct val="0"/>
        </a:spcAft>
        <a:defRPr sz="4400">
          <a:solidFill>
            <a:schemeClr val="tx2"/>
          </a:solidFill>
          <a:latin typeface="Arial Black" pitchFamily="34" charset="0"/>
        </a:defRPr>
      </a:lvl3pPr>
      <a:lvl4pPr algn="l" rtl="0" eaLnBrk="0" fontAlgn="base" hangingPunct="0">
        <a:spcBef>
          <a:spcPct val="0"/>
        </a:spcBef>
        <a:spcAft>
          <a:spcPct val="0"/>
        </a:spcAft>
        <a:defRPr sz="4400">
          <a:solidFill>
            <a:schemeClr val="tx2"/>
          </a:solidFill>
          <a:latin typeface="Arial Black" pitchFamily="34" charset="0"/>
        </a:defRPr>
      </a:lvl4pPr>
      <a:lvl5pPr algn="l" rtl="0" eaLnBrk="0" fontAlgn="base" hangingPunct="0">
        <a:spcBef>
          <a:spcPct val="0"/>
        </a:spcBef>
        <a:spcAft>
          <a:spcPct val="0"/>
        </a:spcAft>
        <a:defRPr sz="4400">
          <a:solidFill>
            <a:schemeClr val="tx2"/>
          </a:solidFill>
          <a:latin typeface="Arial Black" pitchFamily="34" charset="0"/>
        </a:defRPr>
      </a:lvl5pPr>
      <a:lvl6pPr marL="457200" algn="l" rtl="0" fontAlgn="base">
        <a:spcBef>
          <a:spcPct val="0"/>
        </a:spcBef>
        <a:spcAft>
          <a:spcPct val="0"/>
        </a:spcAft>
        <a:defRPr sz="4400">
          <a:solidFill>
            <a:schemeClr val="tx2"/>
          </a:solidFill>
          <a:latin typeface="Arial Black" pitchFamily="34" charset="0"/>
        </a:defRPr>
      </a:lvl6pPr>
      <a:lvl7pPr marL="914400" algn="l" rtl="0" fontAlgn="base">
        <a:spcBef>
          <a:spcPct val="0"/>
        </a:spcBef>
        <a:spcAft>
          <a:spcPct val="0"/>
        </a:spcAft>
        <a:defRPr sz="4400">
          <a:solidFill>
            <a:schemeClr val="tx2"/>
          </a:solidFill>
          <a:latin typeface="Arial Black" pitchFamily="34" charset="0"/>
        </a:defRPr>
      </a:lvl7pPr>
      <a:lvl8pPr marL="1371600" algn="l" rtl="0" fontAlgn="base">
        <a:spcBef>
          <a:spcPct val="0"/>
        </a:spcBef>
        <a:spcAft>
          <a:spcPct val="0"/>
        </a:spcAft>
        <a:defRPr sz="4400">
          <a:solidFill>
            <a:schemeClr val="tx2"/>
          </a:solidFill>
          <a:latin typeface="Arial Black" pitchFamily="34" charset="0"/>
        </a:defRPr>
      </a:lvl8pPr>
      <a:lvl9pPr marL="1828800" algn="l"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3000"/>
                <a:shade val="98000"/>
                <a:satMod val="150000"/>
                <a:lumMod val="102000"/>
              </a:schemeClr>
            </a:gs>
            <a:gs pos="50000">
              <a:schemeClr val="bg2">
                <a:tint val="98000"/>
                <a:shade val="90000"/>
                <a:satMod val="130000"/>
                <a:lumMod val="103000"/>
              </a:schemeClr>
            </a:gs>
            <a:gs pos="100000">
              <a:schemeClr val="bg2">
                <a:shade val="63000"/>
                <a:satMod val="12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898650" y="1676400"/>
            <a:ext cx="76771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o-RO"/>
              <a:t>Click to edit Master title style</a:t>
            </a:r>
          </a:p>
        </p:txBody>
      </p:sp>
      <p:sp>
        <p:nvSpPr>
          <p:cNvPr id="2051" name="Rectangle 3"/>
          <p:cNvSpPr>
            <a:spLocks noGrp="1" noChangeArrowheads="1"/>
          </p:cNvSpPr>
          <p:nvPr>
            <p:ph type="body" idx="1"/>
          </p:nvPr>
        </p:nvSpPr>
        <p:spPr bwMode="auto">
          <a:xfrm>
            <a:off x="1898650" y="2819400"/>
            <a:ext cx="7677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o-RO"/>
              <a:t>Click to edit Master text styles</a:t>
            </a:r>
          </a:p>
          <a:p>
            <a:pPr lvl="1"/>
            <a:r>
              <a:rPr lang="en-US" altLang="ro-RO"/>
              <a:t>Second level</a:t>
            </a:r>
          </a:p>
          <a:p>
            <a:pPr lvl="2"/>
            <a:r>
              <a:rPr lang="en-US" altLang="ro-RO"/>
              <a:t>Third level</a:t>
            </a:r>
          </a:p>
          <a:p>
            <a:pPr lvl="3"/>
            <a:r>
              <a:rPr lang="en-US" altLang="ro-RO"/>
              <a:t>Fourth level</a:t>
            </a:r>
          </a:p>
          <a:p>
            <a:pPr lvl="4"/>
            <a:r>
              <a:rPr lang="en-US" altLang="ro-RO"/>
              <a:t>Fifth level</a:t>
            </a:r>
          </a:p>
        </p:txBody>
      </p:sp>
      <p:sp>
        <p:nvSpPr>
          <p:cNvPr id="142340"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latin typeface="Arial" charset="0"/>
              </a:defRPr>
            </a:lvl1pPr>
          </a:lstStyle>
          <a:p>
            <a:pPr>
              <a:defRPr/>
            </a:pPr>
            <a:fld id="{3234F93D-671A-489A-99B9-511C1E3C6AD2}" type="datetime1">
              <a:rPr lang="ro-RO"/>
              <a:pPr>
                <a:defRPr/>
              </a:pPr>
              <a:t>27.09.2016</a:t>
            </a:fld>
            <a:endParaRPr lang="ro-RO"/>
          </a:p>
        </p:txBody>
      </p:sp>
      <p:sp>
        <p:nvSpPr>
          <p:cNvPr id="142341"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atin typeface="Arial" charset="0"/>
              </a:defRPr>
            </a:lvl1pPr>
          </a:lstStyle>
          <a:p>
            <a:pPr>
              <a:defRPr/>
            </a:pPr>
            <a:r>
              <a:rPr lang="en-US"/>
              <a:t>inspector Şăitan Traian</a:t>
            </a:r>
          </a:p>
        </p:txBody>
      </p:sp>
      <p:sp>
        <p:nvSpPr>
          <p:cNvPr id="142342"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atin typeface="+mn-lt"/>
                <a:cs typeface="+mn-cs"/>
              </a:defRPr>
            </a:lvl1pPr>
          </a:lstStyle>
          <a:p>
            <a:pPr>
              <a:defRPr/>
            </a:pPr>
            <a:fld id="{B50E5AFA-68D4-4821-B171-EEC274788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defRPr>
      </a:lvl2pPr>
      <a:lvl3pPr algn="l" rtl="0" eaLnBrk="0" fontAlgn="base" hangingPunct="0">
        <a:spcBef>
          <a:spcPct val="0"/>
        </a:spcBef>
        <a:spcAft>
          <a:spcPct val="0"/>
        </a:spcAft>
        <a:defRPr sz="4000">
          <a:solidFill>
            <a:schemeClr val="tx2"/>
          </a:solidFill>
          <a:latin typeface="Arial Black" pitchFamily="34" charset="0"/>
        </a:defRPr>
      </a:lvl3pPr>
      <a:lvl4pPr algn="l" rtl="0" eaLnBrk="0" fontAlgn="base" hangingPunct="0">
        <a:spcBef>
          <a:spcPct val="0"/>
        </a:spcBef>
        <a:spcAft>
          <a:spcPct val="0"/>
        </a:spcAft>
        <a:defRPr sz="4000">
          <a:solidFill>
            <a:schemeClr val="tx2"/>
          </a:solidFill>
          <a:latin typeface="Arial Black" pitchFamily="34" charset="0"/>
        </a:defRPr>
      </a:lvl4pPr>
      <a:lvl5pPr algn="l" rtl="0" eaLnBrk="0" fontAlgn="base" hangingPunct="0">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6778"/>
            <a:ext cx="9906000" cy="1052736"/>
          </a:xfrm>
          <a:prstGeom prst="rect">
            <a:avLst/>
          </a:prstGeom>
        </p:spPr>
        <p:txBody>
          <a:bodyPr vert="horz" lIns="91440" tIns="45720" rIns="91440" bIns="45720" rtlCol="0" anchor="ctr">
            <a:noAutofit/>
          </a:bodyPr>
          <a:lstStyle/>
          <a:p>
            <a:r>
              <a:rPr lang="en-US" altLang="ko-KR" dirty="0"/>
              <a:t> Click to edit Master title</a:t>
            </a:r>
            <a:endParaRPr lang="ko-KR" altLang="en-US" dirty="0"/>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6671743-643B-4E64-B111-0E0CCF823F89}" type="datetime1">
              <a:rPr lang="ro-RO" smtClean="0"/>
              <a:pPr>
                <a:defRPr/>
              </a:pPr>
              <a:t>27.09.2016</a:t>
            </a:fld>
            <a:endParaRPr lang="ro-RO"/>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inspector Şăitan Traian</a:t>
            </a: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5EE6DF5-F3C1-4947-9A25-EC00B47F2518}" type="slidenum">
              <a:rPr lang="en-US" smtClean="0"/>
              <a:pPr>
                <a:defRPr/>
              </a:pPr>
              <a:t>‹#›</a:t>
            </a:fld>
            <a:endParaRPr lang="en-US"/>
          </a:p>
        </p:txBody>
      </p:sp>
    </p:spTree>
    <p:extLst>
      <p:ext uri="{BB962C8B-B14F-4D97-AF65-F5344CB8AC3E}">
        <p14:creationId xmlns:p14="http://schemas.microsoft.com/office/powerpoint/2010/main" val="2973155877"/>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3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chart" Target="../charts/chart6.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 Target="slide12.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 Target="slide13.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 Target="slide18.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 Target="slide20.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4.xml"/><Relationship Id="rId2" Type="http://schemas.openxmlformats.org/officeDocument/2006/relationships/slide" Target="slide8.xml"/><Relationship Id="rId1" Type="http://schemas.openxmlformats.org/officeDocument/2006/relationships/slideLayout" Target="../slideLayouts/slideLayout24.xml"/><Relationship Id="rId6" Type="http://schemas.openxmlformats.org/officeDocument/2006/relationships/slide" Target="slide3.xml"/><Relationship Id="rId5" Type="http://schemas.openxmlformats.org/officeDocument/2006/relationships/slide" Target="slide46.xml"/><Relationship Id="rId4" Type="http://schemas.openxmlformats.org/officeDocument/2006/relationships/slide" Target="slide51.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slide" Target="slide21.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chart" Target="../charts/chart1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slide" Target="slide29.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slide" Target="slide30.xml"/><Relationship Id="rId1" Type="http://schemas.openxmlformats.org/officeDocument/2006/relationships/slideLayout" Target="../slideLayouts/slideLayout26.xml"/><Relationship Id="rId4" Type="http://schemas.openxmlformats.org/officeDocument/2006/relationships/chart" Target="../charts/chart19.xml"/></Relationships>
</file>

<file path=ppt/slides/_rels/slide3.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65.xml"/><Relationship Id="rId7" Type="http://schemas.openxmlformats.org/officeDocument/2006/relationships/slide" Target="slide83.xml"/><Relationship Id="rId2" Type="http://schemas.openxmlformats.org/officeDocument/2006/relationships/slide" Target="slide59.xml"/><Relationship Id="rId1" Type="http://schemas.openxmlformats.org/officeDocument/2006/relationships/slideLayout" Target="../slideLayouts/slideLayout24.xml"/><Relationship Id="rId6" Type="http://schemas.openxmlformats.org/officeDocument/2006/relationships/slide" Target="slide57.xml"/><Relationship Id="rId11" Type="http://schemas.openxmlformats.org/officeDocument/2006/relationships/slide" Target="slide2.xml"/><Relationship Id="rId5" Type="http://schemas.openxmlformats.org/officeDocument/2006/relationships/slide" Target="slide54.xml"/><Relationship Id="rId10" Type="http://schemas.openxmlformats.org/officeDocument/2006/relationships/slide" Target="slide75.xml"/><Relationship Id="rId4" Type="http://schemas.openxmlformats.org/officeDocument/2006/relationships/slide" Target="slide70.xml"/><Relationship Id="rId9" Type="http://schemas.openxmlformats.org/officeDocument/2006/relationships/slide" Target="slide68.xml"/></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slide" Target="slide31.xml"/><Relationship Id="rId1" Type="http://schemas.openxmlformats.org/officeDocument/2006/relationships/slideLayout" Target="../slideLayouts/slideLayout26.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chart" Target="../charts/chart2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slide" Target="slide3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chart" Target="../charts/chart2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chart" Target="../charts/chart25.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slide" Target="slide36.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slide" Target="slide37.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chart" Target="../charts/chart28.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 Target="slide39.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 Target="slide4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slide" Target="slide41.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slide" Target="slide52.xml"/><Relationship Id="rId1" Type="http://schemas.openxmlformats.org/officeDocument/2006/relationships/slideLayout" Target="../slideLayouts/slideLayout24.xml"/><Relationship Id="rId5" Type="http://schemas.openxmlformats.org/officeDocument/2006/relationships/chart" Target="../charts/chart34.xml"/><Relationship Id="rId4" Type="http://schemas.openxmlformats.org/officeDocument/2006/relationships/chart" Target="../charts/chart33.xml"/></Relationships>
</file>

<file path=ppt/slides/_rels/slide5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slide" Target="slide53.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hyperlink" Target="http://programe.ise.ro/actuale.aspx" TargetMode="Externa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hyperlink" Target="http://www.edu.ro/index.php/articles/23366/" TargetMode="External"/><Relationship Id="rId2" Type="http://schemas.openxmlformats.org/officeDocument/2006/relationships/slide" Target="slide3.xml"/><Relationship Id="rId1" Type="http://schemas.openxmlformats.org/officeDocument/2006/relationships/slideLayout" Target="../slideLayouts/slideLayout24.xml"/><Relationship Id="rId4" Type="http://schemas.openxmlformats.org/officeDocument/2006/relationships/hyperlink" Target="http://oldsite.edu.ro/index.php/articles/23366" TargetMode="External"/></Relationships>
</file>

<file path=ppt/slides/_rels/slide59.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slide" Target="slide64.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slide" Target="slide66.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7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chart" Target="../charts/chart3.xml"/></Relationships>
</file>

<file path=ppt/slides/_rels/slide80.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slide" Target="slide82.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hyperlink" Target="http://magazin.ssmr.ro/" TargetMode="External"/><Relationship Id="rId2" Type="http://schemas.openxmlformats.org/officeDocument/2006/relationships/hyperlink" Target="http://rms.unibuc.ro/didactica" TargetMode="External"/><Relationship Id="rId1" Type="http://schemas.openxmlformats.org/officeDocument/2006/relationships/slideLayout" Target="../slideLayouts/slideLayout24.xml"/><Relationship Id="rId4" Type="http://schemas.openxmlformats.org/officeDocument/2006/relationships/slide" Target="slide85.xml"/></Relationships>
</file>

<file path=ppt/slides/_rels/slide85.xml.rels><?xml version="1.0" encoding="UTF-8" standalone="yes"?>
<Relationships xmlns="http://schemas.openxmlformats.org/package/2006/relationships"><Relationship Id="rId2" Type="http://schemas.openxmlformats.org/officeDocument/2006/relationships/slide" Target="slide86.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8" Type="http://schemas.openxmlformats.org/officeDocument/2006/relationships/slide" Target="slide87.xml"/><Relationship Id="rId3" Type="http://schemas.openxmlformats.org/officeDocument/2006/relationships/hyperlink" Target="http://www.edu.ro/" TargetMode="External"/><Relationship Id="rId7" Type="http://schemas.openxmlformats.org/officeDocument/2006/relationships/hyperlink" Target="https://isj.educv.ro/" TargetMode="External"/><Relationship Id="rId2" Type="http://schemas.openxmlformats.org/officeDocument/2006/relationships/slide" Target="slide3.xml"/><Relationship Id="rId1" Type="http://schemas.openxmlformats.org/officeDocument/2006/relationships/slideLayout" Target="../slideLayouts/slideLayout24.xml"/><Relationship Id="rId6" Type="http://schemas.openxmlformats.org/officeDocument/2006/relationships/hyperlink" Target="http://programe.ise.ro/" TargetMode="External"/><Relationship Id="rId5" Type="http://schemas.openxmlformats.org/officeDocument/2006/relationships/hyperlink" Target="http://www.ise.ro/" TargetMode="External"/><Relationship Id="rId4" Type="http://schemas.openxmlformats.org/officeDocument/2006/relationships/hyperlink" Target="http://www.rocnee.eu/" TargetMode="External"/></Relationships>
</file>

<file path=ppt/slides/_rels/slide87.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0752" y="5882909"/>
            <a:ext cx="6624736" cy="954107"/>
          </a:xfrm>
          <a:prstGeom prst="rect">
            <a:avLst/>
          </a:prstGeom>
          <a:noFill/>
        </p:spPr>
        <p:txBody>
          <a:bodyPr wrap="square">
            <a:spAutoFit/>
          </a:bodyPr>
          <a:lstStyle/>
          <a:p>
            <a:pPr algn="ctr" fontAlgn="auto">
              <a:defRPr/>
            </a:pPr>
            <a:r>
              <a:rPr lang="en-US" altLang="ko-KR" sz="2800" dirty="0">
                <a:solidFill>
                  <a:schemeClr val="tx2">
                    <a:lumMod val="60000"/>
                    <a:lumOff val="40000"/>
                  </a:schemeClr>
                </a:solidFill>
                <a:latin typeface="Arial" pitchFamily="34" charset="0"/>
                <a:cs typeface="Arial" pitchFamily="34" charset="0"/>
              </a:rPr>
              <a:t>JUDEŢUL COVASNA</a:t>
            </a:r>
            <a:endParaRPr lang="ro-RO" altLang="ko-KR" sz="2800" dirty="0">
              <a:solidFill>
                <a:schemeClr val="tx2">
                  <a:lumMod val="60000"/>
                  <a:lumOff val="40000"/>
                </a:schemeClr>
              </a:solidFill>
              <a:latin typeface="Arial" pitchFamily="34" charset="0"/>
              <a:cs typeface="Arial" pitchFamily="34" charset="0"/>
            </a:endParaRPr>
          </a:p>
          <a:p>
            <a:pPr algn="ctr" fontAlgn="auto">
              <a:defRPr/>
            </a:pPr>
            <a:r>
              <a:rPr lang="ro-RO" altLang="ko-KR" sz="2800" dirty="0">
                <a:solidFill>
                  <a:schemeClr val="tx2">
                    <a:lumMod val="60000"/>
                    <a:lumOff val="40000"/>
                  </a:schemeClr>
                </a:solidFill>
                <a:latin typeface="Arial" pitchFamily="34" charset="0"/>
                <a:cs typeface="Arial" pitchFamily="34" charset="0"/>
              </a:rPr>
              <a:t>20</a:t>
            </a:r>
            <a:r>
              <a:rPr lang="en-US" altLang="ko-KR" sz="2800" dirty="0">
                <a:solidFill>
                  <a:schemeClr val="tx2">
                    <a:lumMod val="60000"/>
                    <a:lumOff val="40000"/>
                  </a:schemeClr>
                </a:solidFill>
                <a:latin typeface="Arial" pitchFamily="34" charset="0"/>
                <a:cs typeface="Arial" pitchFamily="34" charset="0"/>
              </a:rPr>
              <a:t>-</a:t>
            </a:r>
            <a:r>
              <a:rPr lang="ro-RO" altLang="ko-KR" sz="2800" dirty="0">
                <a:solidFill>
                  <a:schemeClr val="tx2">
                    <a:lumMod val="60000"/>
                    <a:lumOff val="40000"/>
                  </a:schemeClr>
                </a:solidFill>
                <a:latin typeface="Arial" pitchFamily="34" charset="0"/>
                <a:cs typeface="Arial" pitchFamily="34" charset="0"/>
              </a:rPr>
              <a:t>23</a:t>
            </a:r>
            <a:r>
              <a:rPr lang="en-US" altLang="ko-KR" sz="2800" dirty="0">
                <a:solidFill>
                  <a:schemeClr val="tx2">
                    <a:lumMod val="60000"/>
                    <a:lumOff val="40000"/>
                  </a:schemeClr>
                </a:solidFill>
                <a:latin typeface="Arial" pitchFamily="34" charset="0"/>
                <a:cs typeface="Arial" pitchFamily="34" charset="0"/>
              </a:rPr>
              <a:t> SEPTEMBRIE 201</a:t>
            </a:r>
            <a:r>
              <a:rPr lang="ro-RO" altLang="ko-KR" sz="2800" dirty="0">
                <a:solidFill>
                  <a:schemeClr val="tx2">
                    <a:lumMod val="60000"/>
                    <a:lumOff val="40000"/>
                  </a:schemeClr>
                </a:solidFill>
                <a:latin typeface="Arial" pitchFamily="34" charset="0"/>
                <a:cs typeface="Arial" pitchFamily="34" charset="0"/>
              </a:rPr>
              <a:t>6</a:t>
            </a:r>
            <a:endParaRPr lang="en-US" altLang="ko-KR" sz="2800" dirty="0">
              <a:solidFill>
                <a:schemeClr val="tx2">
                  <a:lumMod val="60000"/>
                  <a:lumOff val="40000"/>
                </a:schemeClr>
              </a:solidFill>
              <a:latin typeface="Arial" pitchFamily="34" charset="0"/>
              <a:cs typeface="Arial" pitchFamily="34" charset="0"/>
            </a:endParaRPr>
          </a:p>
        </p:txBody>
      </p:sp>
      <p:sp>
        <p:nvSpPr>
          <p:cNvPr id="5" name="TextBox 1"/>
          <p:cNvSpPr txBox="1">
            <a:spLocks noChangeArrowheads="1"/>
          </p:cNvSpPr>
          <p:nvPr/>
        </p:nvSpPr>
        <p:spPr bwMode="auto">
          <a:xfrm>
            <a:off x="272480" y="836712"/>
            <a:ext cx="6480720" cy="1938992"/>
          </a:xfrm>
          <a:prstGeom prst="rect">
            <a:avLst/>
          </a:prstGeom>
          <a:noFill/>
          <a:ln w="9525">
            <a:noFill/>
            <a:miter lim="800000"/>
            <a:headEnd/>
            <a:tailEnd/>
          </a:ln>
        </p:spPr>
        <p:txBody>
          <a:bodyPr wrap="square">
            <a:spAutoFit/>
          </a:bodyPr>
          <a:lstStyle/>
          <a:p>
            <a:pPr algn="ctr"/>
            <a:r>
              <a:rPr lang="es-ES" altLang="ko-KR" sz="4000" dirty="0">
                <a:solidFill>
                  <a:schemeClr val="bg1"/>
                </a:solidFill>
                <a:latin typeface="Arial" pitchFamily="34" charset="0"/>
                <a:ea typeface="맑은 고딕" pitchFamily="50" charset="-127"/>
                <a:cs typeface="Arial" pitchFamily="34" charset="0"/>
              </a:rPr>
              <a:t>ÎNTÂLNIREA DE LUCRU </a:t>
            </a:r>
            <a:br>
              <a:rPr lang="es-ES" altLang="ko-KR" sz="4000" dirty="0">
                <a:solidFill>
                  <a:schemeClr val="bg1"/>
                </a:solidFill>
                <a:latin typeface="Arial" pitchFamily="34" charset="0"/>
                <a:ea typeface="맑은 고딕" pitchFamily="50" charset="-127"/>
                <a:cs typeface="Arial" pitchFamily="34" charset="0"/>
              </a:rPr>
            </a:br>
            <a:r>
              <a:rPr lang="es-ES" altLang="ko-KR" sz="4000" dirty="0">
                <a:solidFill>
                  <a:schemeClr val="bg1"/>
                </a:solidFill>
                <a:latin typeface="Arial" pitchFamily="34" charset="0"/>
                <a:ea typeface="맑은 고딕" pitchFamily="50" charset="-127"/>
                <a:cs typeface="Arial" pitchFamily="34" charset="0"/>
              </a:rPr>
              <a:t>AL PROFESORILOR DE MATEMATICĂ</a:t>
            </a:r>
            <a:endParaRPr lang="en-US" altLang="ko-KR" sz="4000" dirty="0">
              <a:solidFill>
                <a:schemeClr val="bg1"/>
              </a:solidFill>
              <a:latin typeface="Arial" pitchFamily="34" charset="0"/>
              <a:ea typeface="맑은 고딕" pitchFamily="50" charset="-127"/>
              <a:cs typeface="Arial" pitchFamily="34" charset="0"/>
            </a:endParaRPr>
          </a:p>
        </p:txBody>
      </p:sp>
      <p:sp>
        <p:nvSpPr>
          <p:cNvPr id="6" name="AutoShape 10">
            <a:hlinkClick r:id="rId2" action="ppaction://hlinksldjump"/>
          </p:cNvPr>
          <p:cNvSpPr>
            <a:spLocks noChangeArrowheads="1"/>
          </p:cNvSpPr>
          <p:nvPr/>
        </p:nvSpPr>
        <p:spPr bwMode="auto">
          <a:xfrm rot="10800000">
            <a:off x="9144000" y="6169462"/>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46680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89"/>
          <p:cNvSpPr>
            <a:spLocks noGrp="1" noChangeArrowheads="1"/>
          </p:cNvSpPr>
          <p:nvPr>
            <p:ph type="title"/>
          </p:nvPr>
        </p:nvSpPr>
        <p:spPr>
          <a:xfrm>
            <a:off x="561975" y="228600"/>
            <a:ext cx="8229600" cy="685800"/>
          </a:xfrm>
          <a:ln>
            <a:solidFill>
              <a:schemeClr val="tx1"/>
            </a:solidFill>
          </a:ln>
        </p:spPr>
        <p:txBody>
          <a:bodyPr>
            <a:noAutofit/>
          </a:bodyPr>
          <a:lstStyle/>
          <a:p>
            <a:pPr algn="ctr" eaLnBrk="1" hangingPunct="1"/>
            <a:r>
              <a:rPr lang="ro-RO" altLang="ro-RO" sz="2800" b="1" dirty="0">
                <a:solidFill>
                  <a:schemeClr val="tx2">
                    <a:lumMod val="60000"/>
                    <a:lumOff val="40000"/>
                  </a:schemeClr>
                </a:solidFill>
                <a:latin typeface="Tahoma" pitchFamily="34" charset="0"/>
              </a:rPr>
              <a:t>EN </a:t>
            </a:r>
            <a:r>
              <a:rPr lang="en-US" altLang="ro-RO" sz="2800" b="1" dirty="0">
                <a:solidFill>
                  <a:schemeClr val="tx2">
                    <a:lumMod val="60000"/>
                    <a:lumOff val="40000"/>
                  </a:schemeClr>
                </a:solidFill>
                <a:latin typeface="Tahoma" pitchFamily="34" charset="0"/>
              </a:rPr>
              <a:t>201</a:t>
            </a:r>
            <a:r>
              <a:rPr lang="ro-RO" altLang="ro-RO" sz="2800" b="1" dirty="0">
                <a:solidFill>
                  <a:schemeClr val="tx2">
                    <a:lumMod val="60000"/>
                    <a:lumOff val="40000"/>
                  </a:schemeClr>
                </a:solidFill>
                <a:latin typeface="Tahoma" pitchFamily="34" charset="0"/>
              </a:rPr>
              <a:t>6 –</a:t>
            </a:r>
            <a:r>
              <a:rPr lang="en-US" altLang="ro-RO" sz="2800" b="1" dirty="0">
                <a:solidFill>
                  <a:schemeClr val="tx2">
                    <a:lumMod val="60000"/>
                    <a:lumOff val="40000"/>
                  </a:schemeClr>
                </a:solidFill>
                <a:latin typeface="Tahoma" pitchFamily="34" charset="0"/>
              </a:rPr>
              <a:t> </a:t>
            </a:r>
            <a:r>
              <a:rPr lang="ro-RO" altLang="ro-RO" sz="2800" b="1" dirty="0">
                <a:solidFill>
                  <a:schemeClr val="tx2">
                    <a:lumMod val="60000"/>
                    <a:lumOff val="40000"/>
                  </a:schemeClr>
                </a:solidFill>
                <a:latin typeface="Tahoma" pitchFamily="34" charset="0"/>
              </a:rPr>
              <a:t>Rezultate comparative</a:t>
            </a:r>
          </a:p>
        </p:txBody>
      </p:sp>
      <p:graphicFrame>
        <p:nvGraphicFramePr>
          <p:cNvPr id="10" name="Chart 9"/>
          <p:cNvGraphicFramePr>
            <a:graphicFrameLocks/>
          </p:cNvGraphicFramePr>
          <p:nvPr>
            <p:extLst>
              <p:ext uri="{D42A27DB-BD31-4B8C-83A1-F6EECF244321}">
                <p14:modId xmlns:p14="http://schemas.microsoft.com/office/powerpoint/2010/main" val="3467959101"/>
              </p:ext>
            </p:extLst>
          </p:nvPr>
        </p:nvGraphicFramePr>
        <p:xfrm>
          <a:off x="4831915" y="1157290"/>
          <a:ext cx="4572000" cy="4899024"/>
        </p:xfrm>
        <a:graphic>
          <a:graphicData uri="http://schemas.openxmlformats.org/drawingml/2006/chart">
            <c:chart xmlns:c="http://schemas.openxmlformats.org/drawingml/2006/chart" xmlns:r="http://schemas.openxmlformats.org/officeDocument/2006/relationships" r:id="rId3"/>
          </a:graphicData>
        </a:graphic>
      </p:graphicFrame>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10</a:t>
            </a:fld>
            <a:endParaRPr lang="ro-RO" sz="1000">
              <a:solidFill>
                <a:schemeClr val="tx2">
                  <a:shade val="50000"/>
                </a:schemeClr>
              </a:solidFill>
            </a:endParaRPr>
          </a:p>
        </p:txBody>
      </p:sp>
      <p:sp>
        <p:nvSpPr>
          <p:cNvPr id="21508" name="AutoShape 10">
            <a:hlinkClick r:id="rId4" action="ppaction://hlinksldjump"/>
          </p:cNvPr>
          <p:cNvSpPr>
            <a:spLocks noChangeArrowheads="1"/>
          </p:cNvSpPr>
          <p:nvPr/>
        </p:nvSpPr>
        <p:spPr bwMode="auto">
          <a:xfrm rot="10800000">
            <a:off x="9044314"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solidFill>
                <a:schemeClr val="tx2">
                  <a:lumMod val="60000"/>
                  <a:lumOff val="40000"/>
                </a:schemeClr>
              </a:solidFill>
            </a:endParaRPr>
          </a:p>
        </p:txBody>
      </p:sp>
      <p:graphicFrame>
        <p:nvGraphicFramePr>
          <p:cNvPr id="9" name="Chart 8"/>
          <p:cNvGraphicFramePr>
            <a:graphicFrameLocks/>
          </p:cNvGraphicFramePr>
          <p:nvPr>
            <p:extLst>
              <p:ext uri="{D42A27DB-BD31-4B8C-83A1-F6EECF244321}">
                <p14:modId xmlns:p14="http://schemas.microsoft.com/office/powerpoint/2010/main" val="594294693"/>
              </p:ext>
            </p:extLst>
          </p:nvPr>
        </p:nvGraphicFramePr>
        <p:xfrm>
          <a:off x="243214" y="1157291"/>
          <a:ext cx="4572000" cy="489902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88826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C8FF93A6-BB08-4965-BF6A-B31729983993}" type="slidenum">
              <a:rPr lang="ro-RO" sz="1000">
                <a:solidFill>
                  <a:schemeClr val="tx2">
                    <a:shade val="50000"/>
                  </a:schemeClr>
                </a:solidFill>
              </a:rPr>
              <a:pPr algn="r" eaLnBrk="1" hangingPunct="1">
                <a:defRPr/>
              </a:pPr>
              <a:t>11</a:t>
            </a:fld>
            <a:endParaRPr lang="ro-RO" sz="1000">
              <a:solidFill>
                <a:schemeClr val="tx2">
                  <a:shade val="50000"/>
                </a:schemeClr>
              </a:solidFill>
            </a:endParaRPr>
          </a:p>
        </p:txBody>
      </p:sp>
      <p:sp>
        <p:nvSpPr>
          <p:cNvPr id="22532" name="AutoShape 10">
            <a:hlinkClick r:id="rId2" action="ppaction://hlinksldjump"/>
          </p:cNvPr>
          <p:cNvSpPr>
            <a:spLocks noChangeArrowheads="1"/>
          </p:cNvSpPr>
          <p:nvPr/>
        </p:nvSpPr>
        <p:spPr bwMode="auto">
          <a:xfrm rot="10800000">
            <a:off x="9052316" y="621083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823695" y="268760"/>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7" name="Rectangle 289"/>
          <p:cNvSpPr>
            <a:spLocks noGrp="1" noChangeArrowheads="1"/>
          </p:cNvSpPr>
          <p:nvPr>
            <p:ph type="title"/>
          </p:nvPr>
        </p:nvSpPr>
        <p:spPr>
          <a:xfrm>
            <a:off x="152400" y="987905"/>
            <a:ext cx="9325366" cy="609600"/>
          </a:xfrm>
          <a:ln>
            <a:solidFill>
              <a:schemeClr val="tx1"/>
            </a:solidFill>
          </a:ln>
        </p:spPr>
        <p:txBody>
          <a:bodyPr>
            <a:normAutofit fontScale="90000"/>
          </a:bodyPr>
          <a:lstStyle/>
          <a:p>
            <a:pPr algn="ctr"/>
            <a:r>
              <a:rPr lang="ro-RO" altLang="ro-RO" sz="2400" b="1" dirty="0">
                <a:latin typeface="Tahoma" pitchFamily="34" charset="0"/>
              </a:rPr>
              <a:t>EN 2016</a:t>
            </a:r>
            <a:r>
              <a:rPr lang="en-US" altLang="ro-RO" sz="2400" b="1" dirty="0">
                <a:latin typeface="Tahoma" pitchFamily="34" charset="0"/>
              </a:rPr>
              <a:t> </a:t>
            </a:r>
            <a:r>
              <a:rPr lang="ro-RO" altLang="ro-RO" sz="2400" b="1" dirty="0">
                <a:latin typeface="Tahoma" pitchFamily="34" charset="0"/>
              </a:rPr>
              <a:t>–</a:t>
            </a:r>
            <a:r>
              <a:rPr lang="en-US" altLang="ro-RO" sz="2400" b="1" dirty="0">
                <a:latin typeface="Tahoma" pitchFamily="34" charset="0"/>
              </a:rPr>
              <a:t> </a:t>
            </a:r>
            <a:r>
              <a:rPr lang="ro-RO" altLang="ro-RO" sz="2400" dirty="0">
                <a:latin typeface="Tahoma" pitchFamily="34" charset="0"/>
              </a:rPr>
              <a:t>Rezultate obținute în funcție de </a:t>
            </a:r>
            <a:r>
              <a:rPr lang="ro-RO" altLang="ro-RO" sz="2400" u="sng" dirty="0">
                <a:latin typeface="Tahoma" pitchFamily="34" charset="0"/>
              </a:rPr>
              <a:t>SECȚIA DE PREDARE</a:t>
            </a:r>
            <a:endParaRPr lang="ro-RO" altLang="ro-RO" sz="2400" b="1" u="sng" dirty="0">
              <a:latin typeface="Tahoma"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2584339869"/>
              </p:ext>
            </p:extLst>
          </p:nvPr>
        </p:nvGraphicFramePr>
        <p:xfrm>
          <a:off x="533400" y="1808398"/>
          <a:ext cx="8229599" cy="428760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C8FF93A6-BB08-4965-BF6A-B31729983993}" type="slidenum">
              <a:rPr lang="ro-RO" sz="1000">
                <a:solidFill>
                  <a:schemeClr val="tx2">
                    <a:shade val="50000"/>
                  </a:schemeClr>
                </a:solidFill>
              </a:rPr>
              <a:pPr algn="r" eaLnBrk="1" hangingPunct="1">
                <a:defRPr/>
              </a:pPr>
              <a:t>12</a:t>
            </a:fld>
            <a:endParaRPr lang="ro-RO" sz="1000">
              <a:solidFill>
                <a:schemeClr val="tx2">
                  <a:shade val="50000"/>
                </a:schemeClr>
              </a:solidFill>
            </a:endParaRPr>
          </a:p>
        </p:txBody>
      </p:sp>
      <p:sp>
        <p:nvSpPr>
          <p:cNvPr id="22532" name="AutoShape 10">
            <a:hlinkClick r:id="rId2" action="ppaction://hlinksldjump"/>
          </p:cNvPr>
          <p:cNvSpPr>
            <a:spLocks noChangeArrowheads="1"/>
          </p:cNvSpPr>
          <p:nvPr/>
        </p:nvSpPr>
        <p:spPr bwMode="auto">
          <a:xfrm rot="10800000">
            <a:off x="9052316" y="621083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823695" y="268760"/>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7" name="Rectangle 289"/>
          <p:cNvSpPr>
            <a:spLocks noGrp="1" noChangeArrowheads="1"/>
          </p:cNvSpPr>
          <p:nvPr>
            <p:ph type="title"/>
          </p:nvPr>
        </p:nvSpPr>
        <p:spPr>
          <a:xfrm>
            <a:off x="152400" y="987905"/>
            <a:ext cx="9753600" cy="609600"/>
          </a:xfrm>
          <a:ln>
            <a:solidFill>
              <a:schemeClr val="tx1"/>
            </a:solidFill>
          </a:ln>
        </p:spPr>
        <p:txBody>
          <a:bodyPr>
            <a:noAutofit/>
          </a:bodyPr>
          <a:lstStyle/>
          <a:p>
            <a:pPr algn="ctr"/>
            <a:r>
              <a:rPr lang="ro-RO" altLang="ro-RO" sz="2200" b="1" dirty="0">
                <a:latin typeface="Tahoma" pitchFamily="34" charset="0"/>
              </a:rPr>
              <a:t>EN 2016</a:t>
            </a:r>
            <a:r>
              <a:rPr lang="en-US" altLang="ro-RO" sz="2200" b="1" dirty="0">
                <a:latin typeface="Tahoma" pitchFamily="34" charset="0"/>
              </a:rPr>
              <a:t> </a:t>
            </a:r>
            <a:r>
              <a:rPr lang="ro-RO" altLang="ro-RO" sz="2200" b="1" dirty="0">
                <a:latin typeface="Tahoma" pitchFamily="34" charset="0"/>
              </a:rPr>
              <a:t>–</a:t>
            </a:r>
            <a:r>
              <a:rPr lang="en-US" altLang="ro-RO" sz="2200" b="1" dirty="0">
                <a:latin typeface="Tahoma" pitchFamily="34" charset="0"/>
              </a:rPr>
              <a:t> </a:t>
            </a:r>
            <a:r>
              <a:rPr lang="ro-RO" altLang="ro-RO" sz="2200" dirty="0">
                <a:latin typeface="Tahoma" pitchFamily="34" charset="0"/>
              </a:rPr>
              <a:t>Rezultate obținute în funcție de </a:t>
            </a:r>
            <a:r>
              <a:rPr lang="ro-RO" altLang="ro-RO" sz="2000" u="sng" dirty="0">
                <a:latin typeface="Tahoma" pitchFamily="34" charset="0"/>
              </a:rPr>
              <a:t>MEDIUL DE PROVENIENȚĂ</a:t>
            </a:r>
            <a:endParaRPr lang="ro-RO" altLang="ro-RO" sz="2000" b="1" u="sng" dirty="0">
              <a:latin typeface="Tahoma"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742398153"/>
              </p:ext>
            </p:extLst>
          </p:nvPr>
        </p:nvGraphicFramePr>
        <p:xfrm>
          <a:off x="152400" y="1808667"/>
          <a:ext cx="8382000" cy="44021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8001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89"/>
          <p:cNvSpPr>
            <a:spLocks noGrp="1" noChangeArrowheads="1"/>
          </p:cNvSpPr>
          <p:nvPr>
            <p:ph type="title"/>
          </p:nvPr>
        </p:nvSpPr>
        <p:spPr>
          <a:xfrm>
            <a:off x="482601" y="852396"/>
            <a:ext cx="8762999" cy="609600"/>
          </a:xfrm>
          <a:ln>
            <a:solidFill>
              <a:schemeClr val="tx1"/>
            </a:solidFill>
          </a:ln>
        </p:spPr>
        <p:txBody>
          <a:bodyPr/>
          <a:lstStyle/>
          <a:p>
            <a:pPr algn="ctr" eaLnBrk="1" hangingPunct="1"/>
            <a:r>
              <a:rPr lang="ro-RO" altLang="ro-RO" sz="2800" b="1" dirty="0">
                <a:latin typeface="Tahoma" pitchFamily="34" charset="0"/>
              </a:rPr>
              <a:t>EN 2016</a:t>
            </a:r>
            <a:r>
              <a:rPr lang="en-US" altLang="ro-RO" sz="2800" b="1" dirty="0">
                <a:latin typeface="Tahoma" pitchFamily="34" charset="0"/>
              </a:rPr>
              <a:t> </a:t>
            </a:r>
            <a:r>
              <a:rPr lang="ro-RO" altLang="ro-RO" sz="2800" b="1" dirty="0">
                <a:latin typeface="Tahoma" pitchFamily="34" charset="0"/>
              </a:rPr>
              <a:t>–</a:t>
            </a:r>
            <a:r>
              <a:rPr lang="en-US" altLang="ro-RO" sz="2800" b="1" dirty="0">
                <a:latin typeface="Tahoma" pitchFamily="34" charset="0"/>
              </a:rPr>
              <a:t> </a:t>
            </a:r>
            <a:r>
              <a:rPr lang="ro-RO" altLang="ro-RO" sz="2800" b="1" dirty="0">
                <a:latin typeface="Tahoma" pitchFamily="34" charset="0"/>
              </a:rPr>
              <a:t>Rezultate comparative pe discipline</a:t>
            </a:r>
          </a:p>
        </p:txBody>
      </p:sp>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13</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rot="10800000">
            <a:off x="8956675" y="6323492"/>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dirty="0"/>
          </a:p>
        </p:txBody>
      </p:sp>
      <p:sp>
        <p:nvSpPr>
          <p:cNvPr id="112519" name="Rectangle 903"/>
          <p:cNvSpPr>
            <a:spLocks noChangeArrowheads="1"/>
          </p:cNvSpPr>
          <p:nvPr/>
        </p:nvSpPr>
        <p:spPr bwMode="auto">
          <a:xfrm>
            <a:off x="794959" y="98502"/>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2611253381"/>
              </p:ext>
            </p:extLst>
          </p:nvPr>
        </p:nvGraphicFramePr>
        <p:xfrm>
          <a:off x="466253" y="1636452"/>
          <a:ext cx="7872506" cy="5068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3462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89"/>
          <p:cNvSpPr>
            <a:spLocks noGrp="1" noChangeArrowheads="1"/>
          </p:cNvSpPr>
          <p:nvPr>
            <p:ph type="title"/>
          </p:nvPr>
        </p:nvSpPr>
        <p:spPr>
          <a:xfrm>
            <a:off x="561975" y="228600"/>
            <a:ext cx="8229600" cy="685800"/>
          </a:xfrm>
          <a:ln>
            <a:solidFill>
              <a:schemeClr val="tx1"/>
            </a:solidFill>
          </a:ln>
        </p:spPr>
        <p:txBody>
          <a:bodyPr>
            <a:noAutofit/>
          </a:bodyPr>
          <a:lstStyle/>
          <a:p>
            <a:pPr algn="ctr" eaLnBrk="1" hangingPunct="1"/>
            <a:r>
              <a:rPr lang="ro-RO" altLang="ro-RO" sz="2800" b="1" dirty="0">
                <a:solidFill>
                  <a:schemeClr val="tx2">
                    <a:lumMod val="60000"/>
                    <a:lumOff val="40000"/>
                  </a:schemeClr>
                </a:solidFill>
                <a:latin typeface="Tahoma" pitchFamily="34" charset="0"/>
              </a:rPr>
              <a:t>EN MATEMATICĂ –</a:t>
            </a:r>
            <a:r>
              <a:rPr lang="en-US" altLang="ro-RO" sz="2800" b="1" dirty="0">
                <a:solidFill>
                  <a:schemeClr val="tx2">
                    <a:lumMod val="60000"/>
                    <a:lumOff val="40000"/>
                  </a:schemeClr>
                </a:solidFill>
                <a:latin typeface="Tahoma" pitchFamily="34" charset="0"/>
              </a:rPr>
              <a:t> </a:t>
            </a:r>
            <a:r>
              <a:rPr lang="ro-RO" altLang="ro-RO" sz="2800" b="1" dirty="0">
                <a:solidFill>
                  <a:schemeClr val="tx2">
                    <a:lumMod val="60000"/>
                    <a:lumOff val="40000"/>
                  </a:schemeClr>
                </a:solidFill>
                <a:latin typeface="Tahoma" pitchFamily="34" charset="0"/>
              </a:rPr>
              <a:t>Rezultate comparative</a:t>
            </a:r>
          </a:p>
        </p:txBody>
      </p:sp>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14</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rot="10800000">
            <a:off x="8956675" y="6376097"/>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7" name="Chart 6"/>
          <p:cNvGraphicFramePr>
            <a:graphicFrameLocks/>
          </p:cNvGraphicFramePr>
          <p:nvPr>
            <p:extLst>
              <p:ext uri="{D42A27DB-BD31-4B8C-83A1-F6EECF244321}">
                <p14:modId xmlns:p14="http://schemas.microsoft.com/office/powerpoint/2010/main" val="306600802"/>
              </p:ext>
            </p:extLst>
          </p:nvPr>
        </p:nvGraphicFramePr>
        <p:xfrm>
          <a:off x="561975" y="1143000"/>
          <a:ext cx="8121650"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707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89"/>
          <p:cNvSpPr>
            <a:spLocks noGrp="1" noChangeArrowheads="1"/>
          </p:cNvSpPr>
          <p:nvPr>
            <p:ph type="title"/>
          </p:nvPr>
        </p:nvSpPr>
        <p:spPr>
          <a:xfrm>
            <a:off x="2286000" y="914400"/>
            <a:ext cx="4419600" cy="609600"/>
          </a:xfrm>
        </p:spPr>
        <p:txBody>
          <a:bodyPr/>
          <a:lstStyle/>
          <a:p>
            <a:pPr eaLnBrk="1" hangingPunct="1"/>
            <a:r>
              <a:rPr lang="ro-RO" sz="2400" b="1" dirty="0">
                <a:latin typeface="Calibri"/>
              </a:rPr>
              <a:t>Rezultate pe </a:t>
            </a:r>
            <a:r>
              <a:rPr lang="ro-RO" sz="2400" b="1" u="sng" dirty="0">
                <a:latin typeface="Calibri"/>
              </a:rPr>
              <a:t>TRANȘE DE MEDII</a:t>
            </a:r>
            <a:endParaRPr lang="ro-RO" altLang="ro-RO" sz="2000" b="1" u="sng" dirty="0">
              <a:latin typeface="Tahoma" pitchFamily="34" charset="0"/>
            </a:endParaRPr>
          </a:p>
        </p:txBody>
      </p:sp>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C57ADF6E-0CE4-4849-BF52-92CC48C59676}" type="slidenum">
              <a:rPr lang="ro-RO" sz="1000">
                <a:solidFill>
                  <a:schemeClr val="tx2">
                    <a:shade val="50000"/>
                  </a:schemeClr>
                </a:solidFill>
              </a:rPr>
              <a:pPr algn="r" eaLnBrk="1" hangingPunct="1">
                <a:defRPr/>
              </a:pPr>
              <a:t>15</a:t>
            </a:fld>
            <a:endParaRPr lang="ro-RO" sz="1000">
              <a:solidFill>
                <a:schemeClr val="tx2">
                  <a:shade val="50000"/>
                </a:schemeClr>
              </a:solidFill>
            </a:endParaRPr>
          </a:p>
        </p:txBody>
      </p:sp>
      <p:sp>
        <p:nvSpPr>
          <p:cNvPr id="19460" name="AutoShape 10">
            <a:hlinkClick r:id="rId3" action="ppaction://hlinksldjump"/>
          </p:cNvPr>
          <p:cNvSpPr>
            <a:spLocks noChangeArrowheads="1"/>
          </p:cNvSpPr>
          <p:nvPr/>
        </p:nvSpPr>
        <p:spPr bwMode="auto">
          <a:xfrm rot="10800000">
            <a:off x="8832850" y="6405563"/>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838200" y="152400"/>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1520736297"/>
              </p:ext>
            </p:extLst>
          </p:nvPr>
        </p:nvGraphicFramePr>
        <p:xfrm>
          <a:off x="609600" y="1720132"/>
          <a:ext cx="8223250" cy="42234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6598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89"/>
          <p:cNvSpPr>
            <a:spLocks noGrp="1" noChangeArrowheads="1"/>
          </p:cNvSpPr>
          <p:nvPr>
            <p:ph type="title"/>
          </p:nvPr>
        </p:nvSpPr>
        <p:spPr>
          <a:xfrm>
            <a:off x="1600200" y="1145778"/>
            <a:ext cx="6553199" cy="741362"/>
          </a:xfrm>
        </p:spPr>
        <p:txBody>
          <a:bodyPr/>
          <a:lstStyle/>
          <a:p>
            <a:pPr algn="ctr" eaLnBrk="1" hangingPunct="1"/>
            <a:r>
              <a:rPr lang="ro-RO" sz="2800" b="1" dirty="0">
                <a:latin typeface="Calibri"/>
              </a:rPr>
              <a:t>Rezultate obținute pe </a:t>
            </a:r>
            <a:r>
              <a:rPr lang="ro-RO" sz="2800" b="1" u="sng" dirty="0">
                <a:latin typeface="Calibri"/>
              </a:rPr>
              <a:t>ZONE</a:t>
            </a:r>
            <a:endParaRPr lang="ro-RO" altLang="ro-RO" sz="2400" b="1" u="sng" dirty="0">
              <a:latin typeface="Tahoma" pitchFamily="34" charset="0"/>
            </a:endParaRPr>
          </a:p>
        </p:txBody>
      </p:sp>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C57ADF6E-0CE4-4849-BF52-92CC48C59676}" type="slidenum">
              <a:rPr lang="ro-RO" sz="1000">
                <a:solidFill>
                  <a:schemeClr val="tx2">
                    <a:shade val="50000"/>
                  </a:schemeClr>
                </a:solidFill>
              </a:rPr>
              <a:pPr algn="r" eaLnBrk="1" hangingPunct="1">
                <a:defRPr/>
              </a:pPr>
              <a:t>16</a:t>
            </a:fld>
            <a:endParaRPr lang="ro-RO" sz="1000">
              <a:solidFill>
                <a:schemeClr val="tx2">
                  <a:shade val="50000"/>
                </a:schemeClr>
              </a:solidFill>
            </a:endParaRPr>
          </a:p>
        </p:txBody>
      </p:sp>
      <p:sp>
        <p:nvSpPr>
          <p:cNvPr id="19460" name="AutoShape 10">
            <a:hlinkClick r:id="rId3" action="ppaction://hlinksldjump"/>
          </p:cNvPr>
          <p:cNvSpPr>
            <a:spLocks noChangeArrowheads="1"/>
          </p:cNvSpPr>
          <p:nvPr/>
        </p:nvSpPr>
        <p:spPr bwMode="auto">
          <a:xfrm rot="10800000">
            <a:off x="8956675" y="640079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949325" y="396081"/>
            <a:ext cx="7543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6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6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6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600" dirty="0">
              <a:solidFill>
                <a:schemeClr val="tx2">
                  <a:lumMod val="60000"/>
                  <a:lumOff val="40000"/>
                </a:schemeClr>
              </a:solidFill>
              <a:effectLst>
                <a:outerShdw blurRad="38100" dist="38100" dir="2700000" algn="tl">
                  <a:srgbClr val="000000"/>
                </a:outerShdw>
              </a:effectLst>
              <a:latin typeface="Tahoma"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4211732317"/>
              </p:ext>
            </p:extLst>
          </p:nvPr>
        </p:nvGraphicFramePr>
        <p:xfrm>
          <a:off x="609600" y="2057400"/>
          <a:ext cx="8223250" cy="3733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926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89"/>
          <p:cNvSpPr>
            <a:spLocks noGrp="1" noChangeArrowheads="1"/>
          </p:cNvSpPr>
          <p:nvPr>
            <p:ph type="title"/>
          </p:nvPr>
        </p:nvSpPr>
        <p:spPr>
          <a:xfrm>
            <a:off x="923795" y="961290"/>
            <a:ext cx="8016875" cy="929481"/>
          </a:xfrm>
          <a:ln>
            <a:solidFill>
              <a:schemeClr val="tx1"/>
            </a:solidFill>
          </a:ln>
        </p:spPr>
        <p:txBody>
          <a:bodyPr/>
          <a:lstStyle/>
          <a:p>
            <a:pPr algn="ctr"/>
            <a:r>
              <a:rPr lang="ro-RO" altLang="ro-RO" sz="2400" b="1" dirty="0">
                <a:latin typeface="Tahoma" pitchFamily="34" charset="0"/>
              </a:rPr>
              <a:t>Rezultate  - EN</a:t>
            </a:r>
            <a:r>
              <a:rPr lang="en-US" altLang="ro-RO" sz="2400" b="1" dirty="0">
                <a:latin typeface="Tahoma" pitchFamily="34" charset="0"/>
              </a:rPr>
              <a:t>_</a:t>
            </a:r>
            <a:r>
              <a:rPr lang="ro-RO" altLang="ro-RO" sz="2400" b="1" dirty="0">
                <a:latin typeface="Tahoma" pitchFamily="34" charset="0"/>
              </a:rPr>
              <a:t> </a:t>
            </a:r>
            <a:r>
              <a:rPr lang="ro-RO" altLang="ja-JP" sz="2400" b="1" dirty="0">
                <a:latin typeface="Tahoma" pitchFamily="34" charset="0"/>
              </a:rPr>
              <a:t>Matematică</a:t>
            </a:r>
            <a:br>
              <a:rPr lang="ro-RO" altLang="ja-JP" sz="2400" b="1" dirty="0">
                <a:latin typeface="Tahoma" pitchFamily="34" charset="0"/>
              </a:rPr>
            </a:br>
            <a:r>
              <a:rPr lang="ro-RO" sz="2400" dirty="0">
                <a:solidFill>
                  <a:schemeClr val="accent6">
                    <a:lumMod val="75000"/>
                  </a:schemeClr>
                </a:solidFill>
              </a:rPr>
              <a:t>Numărul notelor de 10 obținute pe școli (total 15)</a:t>
            </a:r>
            <a:endParaRPr lang="ro-RO" altLang="ro-RO" sz="2400" b="1" dirty="0">
              <a:latin typeface="Tahoma" pitchFamily="34" charset="0"/>
            </a:endParaRPr>
          </a:p>
        </p:txBody>
      </p:sp>
      <p:sp>
        <p:nvSpPr>
          <p:cNvPr id="23611" name="AutoShape 10">
            <a:hlinkClick r:id="rId2" action="ppaction://hlinksldjump"/>
          </p:cNvPr>
          <p:cNvSpPr>
            <a:spLocks noChangeArrowheads="1"/>
          </p:cNvSpPr>
          <p:nvPr/>
        </p:nvSpPr>
        <p:spPr bwMode="auto">
          <a:xfrm rot="10800000">
            <a:off x="9227507" y="6068476"/>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1066800" y="178436"/>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43727316"/>
              </p:ext>
            </p:extLst>
          </p:nvPr>
        </p:nvGraphicFramePr>
        <p:xfrm>
          <a:off x="845507" y="2438400"/>
          <a:ext cx="83820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4"/>
          <p:cNvSpPr>
            <a:spLocks noGrp="1"/>
          </p:cNvSpPr>
          <p:nvPr>
            <p:ph type="sldNum" sz="quarter" idx="12"/>
          </p:nvPr>
        </p:nvSpPr>
        <p:spPr>
          <a:xfrm>
            <a:off x="8852857" y="6399096"/>
            <a:ext cx="749300" cy="365125"/>
          </a:xfrm>
        </p:spPr>
        <p:txBody>
          <a:bodyPr/>
          <a:lstStyle/>
          <a:p>
            <a:pPr>
              <a:defRPr/>
            </a:pPr>
            <a:fld id="{50A31C15-5B32-407C-AB82-E66B2624B619}" type="slidenum">
              <a:rPr lang="ro-RO" smtClean="0"/>
              <a:pPr>
                <a:defRPr/>
              </a:pPr>
              <a:t>17</a:t>
            </a:fld>
            <a:endParaRPr lang="ro-RO" dirty="0"/>
          </a:p>
        </p:txBody>
      </p:sp>
    </p:spTree>
    <p:extLst>
      <p:ext uri="{BB962C8B-B14F-4D97-AF65-F5344CB8AC3E}">
        <p14:creationId xmlns:p14="http://schemas.microsoft.com/office/powerpoint/2010/main" val="5690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C57ADF6E-0CE4-4849-BF52-92CC48C59676}" type="slidenum">
              <a:rPr lang="ro-RO" sz="1000">
                <a:solidFill>
                  <a:schemeClr val="tx2">
                    <a:shade val="50000"/>
                  </a:schemeClr>
                </a:solidFill>
              </a:rPr>
              <a:pPr algn="r" eaLnBrk="1" hangingPunct="1">
                <a:defRPr/>
              </a:pPr>
              <a:t>18</a:t>
            </a:fld>
            <a:endParaRPr lang="ro-RO" sz="1000">
              <a:solidFill>
                <a:schemeClr val="tx2">
                  <a:shade val="50000"/>
                </a:schemeClr>
              </a:solidFill>
            </a:endParaRPr>
          </a:p>
        </p:txBody>
      </p:sp>
      <p:sp>
        <p:nvSpPr>
          <p:cNvPr id="19460" name="AutoShape 10">
            <a:hlinkClick r:id="rId2" action="ppaction://hlinksldjump"/>
          </p:cNvPr>
          <p:cNvSpPr>
            <a:spLocks noChangeArrowheads="1"/>
          </p:cNvSpPr>
          <p:nvPr/>
        </p:nvSpPr>
        <p:spPr bwMode="auto">
          <a:xfrm rot="10800000">
            <a:off x="9095114" y="6081423"/>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dirty="0"/>
          </a:p>
        </p:txBody>
      </p:sp>
      <p:sp>
        <p:nvSpPr>
          <p:cNvPr id="2" name="Title 1"/>
          <p:cNvSpPr>
            <a:spLocks noGrp="1"/>
          </p:cNvSpPr>
          <p:nvPr>
            <p:ph type="title"/>
          </p:nvPr>
        </p:nvSpPr>
        <p:spPr>
          <a:xfrm>
            <a:off x="0" y="241040"/>
            <a:ext cx="9169400" cy="1052736"/>
          </a:xfrm>
        </p:spPr>
        <p:txBody>
          <a:bodyPr/>
          <a:lstStyle/>
          <a:p>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6 - Matematică</a:t>
            </a:r>
            <a:endParaRPr lang="en-US" sz="3200" dirty="0"/>
          </a:p>
        </p:txBody>
      </p:sp>
      <p:graphicFrame>
        <p:nvGraphicFramePr>
          <p:cNvPr id="11" name="Table 10"/>
          <p:cNvGraphicFramePr>
            <a:graphicFrameLocks noGrp="1"/>
          </p:cNvGraphicFramePr>
          <p:nvPr>
            <p:extLst>
              <p:ext uri="{D42A27DB-BD31-4B8C-83A1-F6EECF244321}">
                <p14:modId xmlns:p14="http://schemas.microsoft.com/office/powerpoint/2010/main" val="2950126830"/>
              </p:ext>
            </p:extLst>
          </p:nvPr>
        </p:nvGraphicFramePr>
        <p:xfrm>
          <a:off x="388494" y="1205136"/>
          <a:ext cx="8444356" cy="5380491"/>
        </p:xfrm>
        <a:graphic>
          <a:graphicData uri="http://schemas.openxmlformats.org/drawingml/2006/table">
            <a:tbl>
              <a:tblPr firstRow="1" firstCol="1" bandRow="1">
                <a:tableStyleId>{5C22544A-7EE6-4342-B048-85BDC9FD1C3A}</a:tableStyleId>
              </a:tblPr>
              <a:tblGrid>
                <a:gridCol w="1745106">
                  <a:extLst>
                    <a:ext uri="{9D8B030D-6E8A-4147-A177-3AD203B41FA5}">
                      <a16:colId xmlns:a16="http://schemas.microsoft.com/office/drawing/2014/main" val="513105493"/>
                    </a:ext>
                  </a:extLst>
                </a:gridCol>
                <a:gridCol w="1029399">
                  <a:extLst>
                    <a:ext uri="{9D8B030D-6E8A-4147-A177-3AD203B41FA5}">
                      <a16:colId xmlns:a16="http://schemas.microsoft.com/office/drawing/2014/main" val="1463576504"/>
                    </a:ext>
                  </a:extLst>
                </a:gridCol>
                <a:gridCol w="1239097">
                  <a:extLst>
                    <a:ext uri="{9D8B030D-6E8A-4147-A177-3AD203B41FA5}">
                      <a16:colId xmlns:a16="http://schemas.microsoft.com/office/drawing/2014/main" val="3226965085"/>
                    </a:ext>
                  </a:extLst>
                </a:gridCol>
                <a:gridCol w="1298088">
                  <a:extLst>
                    <a:ext uri="{9D8B030D-6E8A-4147-A177-3AD203B41FA5}">
                      <a16:colId xmlns:a16="http://schemas.microsoft.com/office/drawing/2014/main" val="1145545364"/>
                    </a:ext>
                  </a:extLst>
                </a:gridCol>
                <a:gridCol w="797034">
                  <a:extLst>
                    <a:ext uri="{9D8B030D-6E8A-4147-A177-3AD203B41FA5}">
                      <a16:colId xmlns:a16="http://schemas.microsoft.com/office/drawing/2014/main" val="3486107896"/>
                    </a:ext>
                  </a:extLst>
                </a:gridCol>
                <a:gridCol w="1198982">
                  <a:extLst>
                    <a:ext uri="{9D8B030D-6E8A-4147-A177-3AD203B41FA5}">
                      <a16:colId xmlns:a16="http://schemas.microsoft.com/office/drawing/2014/main" val="1719262363"/>
                    </a:ext>
                  </a:extLst>
                </a:gridCol>
                <a:gridCol w="1136650">
                  <a:extLst>
                    <a:ext uri="{9D8B030D-6E8A-4147-A177-3AD203B41FA5}">
                      <a16:colId xmlns:a16="http://schemas.microsoft.com/office/drawing/2014/main" val="2354067471"/>
                    </a:ext>
                  </a:extLst>
                </a:gridCol>
              </a:tblGrid>
              <a:tr h="852264">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b"/>
                      <a:r>
                        <a:rPr lang="en-US" sz="1600" u="none" strike="noStrike" dirty="0">
                          <a:effectLst/>
                        </a:rPr>
                        <a:t>TIP DE EXAMEN</a:t>
                      </a:r>
                      <a:endParaRPr lang="en-US" sz="1600" b="1" i="0" u="none" strike="noStrike" dirty="0">
                        <a:solidFill>
                          <a:srgbClr val="FFFFFF"/>
                        </a:solidFill>
                        <a:effectLst/>
                        <a:latin typeface="Calibri" panose="020F0502020204030204" pitchFamily="34" charset="0"/>
                      </a:endParaRPr>
                    </a:p>
                  </a:txBody>
                  <a:tcPr marL="7567" marR="7567" marT="7567" marB="0"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b"/>
                      <a:r>
                        <a:rPr lang="en-US" sz="1600" u="none" strike="noStrike" dirty="0" err="1">
                          <a:effectLst/>
                        </a:rPr>
                        <a:t>Nr</a:t>
                      </a:r>
                      <a:r>
                        <a:rPr lang="en-US" sz="1600" u="none" strike="noStrike" dirty="0">
                          <a:effectLst/>
                        </a:rPr>
                        <a:t>. </a:t>
                      </a:r>
                      <a:r>
                        <a:rPr lang="en-US" sz="1600" u="none" strike="noStrike" dirty="0" err="1">
                          <a:effectLst/>
                        </a:rPr>
                        <a:t>elevi</a:t>
                      </a:r>
                      <a:r>
                        <a:rPr lang="en-US" sz="1600" u="none" strike="noStrike" dirty="0">
                          <a:effectLst/>
                        </a:rPr>
                        <a:t> </a:t>
                      </a:r>
                      <a:endParaRPr lang="ro-RO" sz="1600" u="none" strike="noStrike" dirty="0">
                        <a:effectLst/>
                      </a:endParaRPr>
                    </a:p>
                    <a:p>
                      <a:pPr algn="ctr" rtl="0" fontAlgn="b"/>
                      <a:r>
                        <a:rPr lang="en-US" sz="1600" u="none" strike="noStrike" dirty="0" err="1">
                          <a:effectLst/>
                        </a:rPr>
                        <a:t>înscriși</a:t>
                      </a:r>
                      <a:endParaRPr lang="en-US" sz="1600" b="1" i="0" u="none" strike="noStrike" dirty="0">
                        <a:solidFill>
                          <a:srgbClr val="FFFFFF"/>
                        </a:solidFill>
                        <a:effectLst/>
                        <a:latin typeface="Calibri" panose="020F0502020204030204" pitchFamily="34" charset="0"/>
                      </a:endParaRPr>
                    </a:p>
                  </a:txBody>
                  <a:tcPr marL="7567" marR="7567" marT="7567" marB="0"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b"/>
                      <a:r>
                        <a:rPr lang="en-US" sz="1600" u="none" strike="noStrike" dirty="0" err="1">
                          <a:effectLst/>
                        </a:rPr>
                        <a:t>Nr</a:t>
                      </a:r>
                      <a:r>
                        <a:rPr lang="en-US" sz="1600" u="none" strike="noStrike" dirty="0">
                          <a:effectLst/>
                        </a:rPr>
                        <a:t>. </a:t>
                      </a:r>
                      <a:r>
                        <a:rPr lang="en-US" sz="1600" u="none" strike="noStrike" dirty="0" err="1">
                          <a:effectLst/>
                        </a:rPr>
                        <a:t>elevi</a:t>
                      </a:r>
                      <a:r>
                        <a:rPr lang="en-US" sz="1600" u="none" strike="noStrike" dirty="0">
                          <a:effectLst/>
                        </a:rPr>
                        <a:t> </a:t>
                      </a:r>
                      <a:endParaRPr lang="ro-RO" sz="1600" u="none" strike="noStrike" dirty="0">
                        <a:effectLst/>
                      </a:endParaRPr>
                    </a:p>
                    <a:p>
                      <a:pPr algn="ctr" rtl="0" fontAlgn="b"/>
                      <a:r>
                        <a:rPr lang="en-US" sz="1600" u="none" strike="noStrike" dirty="0" err="1">
                          <a:effectLst/>
                        </a:rPr>
                        <a:t>absenți</a:t>
                      </a:r>
                      <a:endParaRPr lang="en-US" sz="1600" b="1" i="0" u="none" strike="noStrike" dirty="0">
                        <a:solidFill>
                          <a:srgbClr val="FFFFFF"/>
                        </a:solidFill>
                        <a:effectLst/>
                        <a:latin typeface="Calibri" panose="020F0502020204030204" pitchFamily="34" charset="0"/>
                      </a:endParaRPr>
                    </a:p>
                  </a:txBody>
                  <a:tcPr marL="7567" marR="7567" marT="7567" marB="0"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b"/>
                      <a:r>
                        <a:rPr lang="en-US" sz="1600" u="none" strike="noStrike" dirty="0" err="1">
                          <a:effectLst/>
                        </a:rPr>
                        <a:t>Nr</a:t>
                      </a:r>
                      <a:r>
                        <a:rPr lang="en-US" sz="1600" u="none" strike="noStrike" dirty="0">
                          <a:effectLst/>
                        </a:rPr>
                        <a:t>. </a:t>
                      </a:r>
                      <a:r>
                        <a:rPr lang="en-US" sz="1600" u="none" strike="noStrike" dirty="0" err="1">
                          <a:effectLst/>
                        </a:rPr>
                        <a:t>Elevi</a:t>
                      </a:r>
                      <a:endParaRPr lang="ro-RO" sz="1600" u="none" strike="noStrike" dirty="0">
                        <a:effectLst/>
                      </a:endParaRPr>
                    </a:p>
                    <a:p>
                      <a:pPr algn="ctr" rtl="0" fontAlgn="b"/>
                      <a:r>
                        <a:rPr lang="en-US" sz="1600" u="none" strike="noStrike" dirty="0">
                          <a:effectLst/>
                        </a:rPr>
                        <a:t> </a:t>
                      </a:r>
                      <a:r>
                        <a:rPr lang="en-US" sz="1600" u="none" strike="noStrike" dirty="0" err="1">
                          <a:effectLst/>
                        </a:rPr>
                        <a:t>prezenți</a:t>
                      </a:r>
                      <a:endParaRPr lang="en-US" sz="1600" b="1" i="0" u="none" strike="noStrike" dirty="0">
                        <a:solidFill>
                          <a:srgbClr val="FFFFFF"/>
                        </a:solidFill>
                        <a:effectLst/>
                        <a:latin typeface="Calibri" panose="020F0502020204030204" pitchFamily="34" charset="0"/>
                      </a:endParaRPr>
                    </a:p>
                  </a:txBody>
                  <a:tcPr marL="7567" marR="7567" marT="7567" marB="0"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b"/>
                      <a:r>
                        <a:rPr lang="ro-RO" sz="1600" u="none" strike="noStrike" dirty="0">
                          <a:effectLst/>
                        </a:rPr>
                        <a:t>Nr. Note</a:t>
                      </a:r>
                      <a:r>
                        <a:rPr lang="en-US" sz="1600" u="none" strike="noStrike" dirty="0">
                          <a:effectLst/>
                        </a:rPr>
                        <a:t> </a:t>
                      </a:r>
                      <a:endParaRPr lang="ro-RO" sz="1600" u="none" strike="noStrike" dirty="0">
                        <a:effectLst/>
                      </a:endParaRPr>
                    </a:p>
                    <a:p>
                      <a:pPr algn="ctr" rtl="0" fontAlgn="b"/>
                      <a:r>
                        <a:rPr lang="en-US" sz="1600" u="none" strike="noStrike" dirty="0">
                          <a:effectLst/>
                        </a:rPr>
                        <a:t>sub 5,00</a:t>
                      </a:r>
                      <a:endParaRPr lang="en-US" sz="1600" b="1" i="0" u="none" strike="noStrike" dirty="0">
                        <a:solidFill>
                          <a:srgbClr val="FFFFFF"/>
                        </a:solidFill>
                        <a:effectLst/>
                        <a:latin typeface="Calibri" panose="020F0502020204030204" pitchFamily="34" charset="0"/>
                      </a:endParaRPr>
                    </a:p>
                  </a:txBody>
                  <a:tcPr marL="7567" marR="7567" marT="7567" marB="0"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b"/>
                      <a:r>
                        <a:rPr lang="ro-RO" sz="1600" u="none" strike="noStrike" dirty="0">
                          <a:effectLst/>
                        </a:rPr>
                        <a:t>Nr. Note </a:t>
                      </a:r>
                    </a:p>
                    <a:p>
                      <a:pPr algn="ctr" rtl="0" fontAlgn="b"/>
                      <a:r>
                        <a:rPr lang="en-US" sz="1600" u="none" strike="noStrike" dirty="0" err="1">
                          <a:effectLst/>
                        </a:rPr>
                        <a:t>peste</a:t>
                      </a:r>
                      <a:r>
                        <a:rPr lang="en-US" sz="1600" u="none" strike="noStrike" dirty="0">
                          <a:effectLst/>
                        </a:rPr>
                        <a:t> 5,00</a:t>
                      </a:r>
                      <a:endParaRPr lang="en-US" sz="1600" b="1" i="0" u="none" strike="noStrike" dirty="0">
                        <a:solidFill>
                          <a:srgbClr val="FFFFFF"/>
                        </a:solidFill>
                        <a:effectLst/>
                        <a:latin typeface="Calibri" panose="020F0502020204030204" pitchFamily="34" charset="0"/>
                      </a:endParaRPr>
                    </a:p>
                  </a:txBody>
                  <a:tcPr marL="7567" marR="7567" marT="7567" marB="0"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b"/>
                      <a:r>
                        <a:rPr lang="ro-RO" sz="1600" u="none" strike="noStrike" dirty="0">
                          <a:effectLst/>
                        </a:rPr>
                        <a:t>Media </a:t>
                      </a:r>
                    </a:p>
                    <a:p>
                      <a:pPr algn="ctr" rtl="0" fontAlgn="b"/>
                      <a:r>
                        <a:rPr lang="ro-RO" sz="1600" u="none" strike="noStrike" dirty="0">
                          <a:effectLst/>
                        </a:rPr>
                        <a:t>notelor</a:t>
                      </a:r>
                      <a:endParaRPr lang="it-IT" sz="1600" b="1" i="0" u="none" strike="noStrike" dirty="0">
                        <a:solidFill>
                          <a:srgbClr val="FFFFFF"/>
                        </a:solidFill>
                        <a:effectLst/>
                        <a:latin typeface="Calibri" panose="020F0502020204030204" pitchFamily="34" charset="0"/>
                      </a:endParaRPr>
                    </a:p>
                  </a:txBody>
                  <a:tcPr marL="7567" marR="7567" marT="7567" marB="0" anchor="ctr"/>
                </a:tc>
                <a:extLst>
                  <a:ext uri="{0D108BD9-81ED-4DB2-BD59-A6C34878D82A}">
                    <a16:rowId xmlns:a16="http://schemas.microsoft.com/office/drawing/2014/main" val="3367535870"/>
                  </a:ext>
                </a:extLst>
              </a:tr>
              <a:tr h="1056686">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ctr"/>
                      <a:r>
                        <a:rPr lang="en-US" sz="1800" u="none" strike="noStrike" dirty="0">
                          <a:effectLst/>
                        </a:rPr>
                        <a:t>SIMULARE</a:t>
                      </a:r>
                      <a:endParaRPr lang="ro-RO" sz="1800" u="none" strike="noStrike" dirty="0">
                        <a:effectLst/>
                      </a:endParaRPr>
                    </a:p>
                    <a:p>
                      <a:pPr algn="ctr" rtl="0" fontAlgn="ctr"/>
                      <a:r>
                        <a:rPr lang="en-US" sz="1800" u="none" strike="noStrike" dirty="0">
                          <a:effectLst/>
                        </a:rPr>
                        <a:t> JUDEȚEANĂ </a:t>
                      </a:r>
                      <a:endParaRPr lang="ro-RO" sz="1800" u="none" strike="noStrike" dirty="0">
                        <a:effectLst/>
                      </a:endParaRPr>
                    </a:p>
                    <a:p>
                      <a:pPr algn="ctr" rtl="0" fontAlgn="ctr"/>
                      <a:r>
                        <a:rPr lang="en-US" sz="1800" u="none" strike="noStrike" dirty="0">
                          <a:effectLst/>
                        </a:rPr>
                        <a:t>NOIEMBRIE 2015</a:t>
                      </a:r>
                      <a:endParaRPr lang="en-US" sz="1800" b="1" i="0" u="none" strike="noStrike" dirty="0">
                        <a:solidFill>
                          <a:srgbClr val="FFFFFF"/>
                        </a:solidFill>
                        <a:effectLst/>
                        <a:latin typeface="Calibri" panose="020F0502020204030204" pitchFamily="34" charset="0"/>
                      </a:endParaRPr>
                    </a:p>
                  </a:txBody>
                  <a:tcPr marL="7567" marR="7567" marT="7567" marB="0" anchor="ctr"/>
                </a:tc>
                <a:tc>
                  <a:txBody>
                    <a:bodyPr/>
                    <a:lstStyle/>
                    <a:p>
                      <a:pPr algn="ctr" fontAlgn="b"/>
                      <a:r>
                        <a:rPr lang="en-US" sz="2000" b="0" i="0" u="none" strike="noStrike" dirty="0">
                          <a:solidFill>
                            <a:srgbClr val="000000"/>
                          </a:solidFill>
                          <a:effectLst/>
                          <a:latin typeface="Calibri" panose="020F0502020204030204" pitchFamily="34" charset="0"/>
                        </a:rPr>
                        <a:t>2023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170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1853</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1302</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551</a:t>
                      </a:r>
                    </a:p>
                  </a:txBody>
                  <a:tcPr marL="9525" marR="9525" marT="9525" marB="0" anchor="ct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fontAlgn="ctr"/>
                      <a:r>
                        <a:rPr lang="ro-RO" sz="2000" b="0" i="0" u="none" strike="noStrike" dirty="0">
                          <a:solidFill>
                            <a:srgbClr val="FF0000"/>
                          </a:solidFill>
                          <a:effectLst/>
                          <a:latin typeface="Arial" panose="020B0604020202020204" pitchFamily="34" charset="0"/>
                        </a:rPr>
                        <a:t>3,82</a:t>
                      </a:r>
                      <a:endParaRPr lang="en-US" sz="2000" b="0" i="0" u="none" strike="noStrike" dirty="0">
                        <a:solidFill>
                          <a:srgbClr val="FF0000"/>
                        </a:solidFill>
                        <a:effectLst/>
                        <a:latin typeface="Arial" panose="020B0604020202020204" pitchFamily="34" charset="0"/>
                      </a:endParaRPr>
                    </a:p>
                  </a:txBody>
                  <a:tcPr marL="7567" marR="7567" marT="7567" marB="0" anchor="ctr"/>
                </a:tc>
                <a:extLst>
                  <a:ext uri="{0D108BD9-81ED-4DB2-BD59-A6C34878D82A}">
                    <a16:rowId xmlns:a16="http://schemas.microsoft.com/office/drawing/2014/main" val="4272563960"/>
                  </a:ext>
                </a:extLst>
              </a:tr>
              <a:tr h="460913">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ctr"/>
                      <a:r>
                        <a:rPr lang="en-US" sz="1800" u="none" strike="noStrike" dirty="0">
                          <a:effectLst/>
                        </a:rPr>
                        <a:t> </a:t>
                      </a:r>
                      <a:endParaRPr lang="en-US" sz="1800" b="1" i="0" u="none" strike="noStrike" dirty="0">
                        <a:solidFill>
                          <a:srgbClr val="FFFFFF"/>
                        </a:solidFill>
                        <a:effectLst/>
                        <a:latin typeface="Calibri" panose="020F0502020204030204" pitchFamily="34" charset="0"/>
                      </a:endParaRPr>
                    </a:p>
                  </a:txBody>
                  <a:tcPr marL="7567" marR="7567" marT="7567" marB="0" anchor="ctr"/>
                </a:tc>
                <a:tc>
                  <a:txBody>
                    <a:bodyPr/>
                    <a:lstStyle/>
                    <a:p>
                      <a:pPr algn="ctr" fontAlgn="b"/>
                      <a:r>
                        <a:rPr lang="en-US" sz="2000" b="0" i="0" u="none" strike="noStrike">
                          <a:solidFill>
                            <a:srgbClr val="000000"/>
                          </a:solidFill>
                          <a:effectLst/>
                          <a:latin typeface="Calibri" panose="020F0502020204030204" pitchFamily="34" charset="0"/>
                        </a:rPr>
                        <a:t> </a:t>
                      </a:r>
                    </a:p>
                  </a:txBody>
                  <a:tcPr marL="9525" marR="9525" marT="9525" marB="0" anchor="ctr"/>
                </a:tc>
                <a:tc>
                  <a:txBody>
                    <a:bodyPr/>
                    <a:lstStyle/>
                    <a:p>
                      <a:pPr algn="ctr" fontAlgn="b"/>
                      <a:r>
                        <a:rPr lang="en-US" sz="2000" b="1" i="0" u="none" strike="noStrike" dirty="0">
                          <a:solidFill>
                            <a:srgbClr val="000000"/>
                          </a:solidFill>
                          <a:effectLst/>
                          <a:latin typeface="Calibri" panose="020F0502020204030204" pitchFamily="34" charset="0"/>
                        </a:rPr>
                        <a:t>8.40%</a:t>
                      </a:r>
                    </a:p>
                  </a:txBody>
                  <a:tcPr marL="9525" marR="9525" marT="9525" marB="0" anchor="ctr"/>
                </a:tc>
                <a:tc>
                  <a:txBody>
                    <a:bodyPr/>
                    <a:lstStyle/>
                    <a:p>
                      <a:pPr algn="ctr" fontAlgn="b"/>
                      <a:r>
                        <a:rPr lang="en-US" sz="2000" b="1" i="0" u="none" strike="noStrike" dirty="0">
                          <a:solidFill>
                            <a:srgbClr val="000000"/>
                          </a:solidFill>
                          <a:effectLst/>
                          <a:latin typeface="Calibri" panose="020F0502020204030204" pitchFamily="34" charset="0"/>
                        </a:rPr>
                        <a:t>91.60%</a:t>
                      </a:r>
                    </a:p>
                  </a:txBody>
                  <a:tcPr marL="9525" marR="9525" marT="9525" marB="0" anchor="ctr"/>
                </a:tc>
                <a:tc>
                  <a:txBody>
                    <a:bodyPr/>
                    <a:lstStyle/>
                    <a:p>
                      <a:pPr algn="ctr" fontAlgn="b"/>
                      <a:r>
                        <a:rPr lang="en-US" sz="2000" b="1" i="0" u="none" strike="noStrike">
                          <a:solidFill>
                            <a:srgbClr val="000000"/>
                          </a:solidFill>
                          <a:effectLst/>
                          <a:latin typeface="Calibri" panose="020F0502020204030204" pitchFamily="34" charset="0"/>
                        </a:rPr>
                        <a:t>70.26%</a:t>
                      </a:r>
                    </a:p>
                  </a:txBody>
                  <a:tcPr marL="9525" marR="9525" marT="9525" marB="0" anchor="ctr"/>
                </a:tc>
                <a:tc>
                  <a:txBody>
                    <a:bodyPr/>
                    <a:lstStyle/>
                    <a:p>
                      <a:pPr algn="ctr" fontAlgn="b"/>
                      <a:r>
                        <a:rPr lang="en-US" sz="2000" b="1" i="0" u="none" strike="noStrike" dirty="0">
                          <a:solidFill>
                            <a:srgbClr val="FF0000"/>
                          </a:solidFill>
                          <a:effectLst/>
                          <a:latin typeface="Calibri" panose="020F0502020204030204" pitchFamily="34" charset="0"/>
                        </a:rPr>
                        <a:t>29.74%</a:t>
                      </a:r>
                    </a:p>
                  </a:txBody>
                  <a:tcPr marL="9525" marR="9525" marT="9525" marB="0" anchor="ct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fontAlgn="ctr"/>
                      <a:endParaRPr lang="en-US" sz="2400" b="1" i="0" u="none" strike="noStrike" dirty="0">
                        <a:solidFill>
                          <a:srgbClr val="FF0000"/>
                        </a:solidFill>
                        <a:effectLst/>
                        <a:latin typeface="Arial" panose="020B0604020202020204" pitchFamily="34" charset="0"/>
                      </a:endParaRPr>
                    </a:p>
                  </a:txBody>
                  <a:tcPr marL="7567" marR="7567" marT="7567" marB="0" anchor="ctr"/>
                </a:tc>
                <a:extLst>
                  <a:ext uri="{0D108BD9-81ED-4DB2-BD59-A6C34878D82A}">
                    <a16:rowId xmlns:a16="http://schemas.microsoft.com/office/drawing/2014/main" val="1553931733"/>
                  </a:ext>
                </a:extLst>
              </a:tr>
              <a:tr h="1044401">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ctr"/>
                      <a:r>
                        <a:rPr lang="en-US" sz="1800" u="none" strike="noStrike" dirty="0">
                          <a:effectLst/>
                        </a:rPr>
                        <a:t>SIMULARE </a:t>
                      </a:r>
                      <a:endParaRPr lang="ro-RO" sz="1800" u="none" strike="noStrike" dirty="0">
                        <a:effectLst/>
                      </a:endParaRPr>
                    </a:p>
                    <a:p>
                      <a:pPr algn="ctr" rtl="0" fontAlgn="ctr"/>
                      <a:r>
                        <a:rPr lang="en-US" sz="1800" u="none" strike="noStrike" dirty="0">
                          <a:effectLst/>
                        </a:rPr>
                        <a:t>NAȚIONALĂ</a:t>
                      </a:r>
                      <a:endParaRPr lang="ro-RO" sz="1800" u="none" strike="noStrike" dirty="0">
                        <a:effectLst/>
                      </a:endParaRPr>
                    </a:p>
                    <a:p>
                      <a:pPr algn="ctr" rtl="0" fontAlgn="ctr"/>
                      <a:r>
                        <a:rPr lang="en-US" sz="1800" u="none" strike="noStrike" dirty="0">
                          <a:effectLst/>
                        </a:rPr>
                        <a:t> FEBRUARIE 2016</a:t>
                      </a:r>
                      <a:endParaRPr lang="en-US" sz="1800" b="1" i="0" u="none" strike="noStrike" dirty="0">
                        <a:solidFill>
                          <a:srgbClr val="FFFFFF"/>
                        </a:solidFill>
                        <a:effectLst/>
                        <a:latin typeface="Calibri" panose="020F0502020204030204" pitchFamily="34" charset="0"/>
                      </a:endParaRPr>
                    </a:p>
                  </a:txBody>
                  <a:tcPr marL="7567" marR="7567" marT="7567" marB="0" anchor="ctr"/>
                </a:tc>
                <a:tc>
                  <a:txBody>
                    <a:bodyPr/>
                    <a:lstStyle/>
                    <a:p>
                      <a:pPr algn="ctr" fontAlgn="b"/>
                      <a:r>
                        <a:rPr lang="en-US" sz="2000" b="0" i="0" u="none" strike="noStrike">
                          <a:solidFill>
                            <a:srgbClr val="000000"/>
                          </a:solidFill>
                          <a:effectLst/>
                          <a:latin typeface="Calibri" panose="020F0502020204030204" pitchFamily="34" charset="0"/>
                        </a:rPr>
                        <a:t>2041</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188</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1853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1243</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610</a:t>
                      </a:r>
                    </a:p>
                  </a:txBody>
                  <a:tcPr marL="9525" marR="9525" marT="9525" marB="0" anchor="ct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fontAlgn="ctr"/>
                      <a:r>
                        <a:rPr lang="ro-RO" sz="2000" b="0" i="0" u="none" strike="noStrike" dirty="0">
                          <a:solidFill>
                            <a:srgbClr val="FF0000"/>
                          </a:solidFill>
                          <a:effectLst/>
                          <a:latin typeface="Arial" panose="020B0604020202020204" pitchFamily="34" charset="0"/>
                        </a:rPr>
                        <a:t>4,09</a:t>
                      </a:r>
                      <a:endParaRPr lang="en-US" sz="2000" b="0" i="0" u="none" strike="noStrike" dirty="0">
                        <a:solidFill>
                          <a:srgbClr val="FF0000"/>
                        </a:solidFill>
                        <a:effectLst/>
                        <a:latin typeface="Arial" panose="020B0604020202020204" pitchFamily="34" charset="0"/>
                      </a:endParaRPr>
                    </a:p>
                  </a:txBody>
                  <a:tcPr marL="7567" marR="7567" marT="7567" marB="0" anchor="ctr"/>
                </a:tc>
                <a:extLst>
                  <a:ext uri="{0D108BD9-81ED-4DB2-BD59-A6C34878D82A}">
                    <a16:rowId xmlns:a16="http://schemas.microsoft.com/office/drawing/2014/main" val="3077679548"/>
                  </a:ext>
                </a:extLst>
              </a:tr>
              <a:tr h="460913">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ctr"/>
                      <a:r>
                        <a:rPr lang="en-US" sz="1800" u="none" strike="noStrike" dirty="0">
                          <a:effectLst/>
                        </a:rPr>
                        <a:t> </a:t>
                      </a:r>
                      <a:endParaRPr lang="en-US" sz="1800" b="1" i="0" u="none" strike="noStrike" dirty="0">
                        <a:solidFill>
                          <a:srgbClr val="FFFFFF"/>
                        </a:solidFill>
                        <a:effectLst/>
                        <a:latin typeface="Calibri" panose="020F0502020204030204" pitchFamily="34" charset="0"/>
                      </a:endParaRPr>
                    </a:p>
                  </a:txBody>
                  <a:tcPr marL="7567" marR="7567" marT="7567" marB="0" anchor="ctr"/>
                </a:tc>
                <a:tc>
                  <a:txBody>
                    <a:bodyPr/>
                    <a:lstStyle/>
                    <a:p>
                      <a:pPr algn="ctr" fontAlgn="b"/>
                      <a:r>
                        <a:rPr lang="en-US" sz="2000" b="0" i="0" u="none" strike="noStrike">
                          <a:solidFill>
                            <a:srgbClr val="000000"/>
                          </a:solidFill>
                          <a:effectLst/>
                          <a:latin typeface="Calibri" panose="020F0502020204030204" pitchFamily="34" charset="0"/>
                        </a:rPr>
                        <a:t> </a:t>
                      </a:r>
                    </a:p>
                  </a:txBody>
                  <a:tcPr marL="9525" marR="9525" marT="9525" marB="0" anchor="ctr"/>
                </a:tc>
                <a:tc>
                  <a:txBody>
                    <a:bodyPr/>
                    <a:lstStyle/>
                    <a:p>
                      <a:pPr algn="ctr" fontAlgn="b"/>
                      <a:r>
                        <a:rPr lang="en-US" sz="2000" b="1" i="0" u="none" strike="noStrike">
                          <a:solidFill>
                            <a:srgbClr val="000000"/>
                          </a:solidFill>
                          <a:effectLst/>
                          <a:latin typeface="Calibri" panose="020F0502020204030204" pitchFamily="34" charset="0"/>
                        </a:rPr>
                        <a:t>9.21%</a:t>
                      </a:r>
                    </a:p>
                  </a:txBody>
                  <a:tcPr marL="9525" marR="9525" marT="9525" marB="0" anchor="ctr"/>
                </a:tc>
                <a:tc>
                  <a:txBody>
                    <a:bodyPr/>
                    <a:lstStyle/>
                    <a:p>
                      <a:pPr algn="ctr" fontAlgn="b"/>
                      <a:r>
                        <a:rPr lang="en-US" sz="2000" b="1" i="0" u="none" strike="noStrike">
                          <a:solidFill>
                            <a:srgbClr val="000000"/>
                          </a:solidFill>
                          <a:effectLst/>
                          <a:latin typeface="Calibri" panose="020F0502020204030204" pitchFamily="34" charset="0"/>
                        </a:rPr>
                        <a:t>90.79%</a:t>
                      </a:r>
                    </a:p>
                  </a:txBody>
                  <a:tcPr marL="9525" marR="9525" marT="9525" marB="0" anchor="ctr"/>
                </a:tc>
                <a:tc>
                  <a:txBody>
                    <a:bodyPr/>
                    <a:lstStyle/>
                    <a:p>
                      <a:pPr algn="ctr" fontAlgn="b"/>
                      <a:r>
                        <a:rPr lang="en-US" sz="2000" b="1" i="0" u="none" strike="noStrike" dirty="0">
                          <a:solidFill>
                            <a:srgbClr val="000000"/>
                          </a:solidFill>
                          <a:effectLst/>
                          <a:latin typeface="Calibri" panose="020F0502020204030204" pitchFamily="34" charset="0"/>
                        </a:rPr>
                        <a:t>67.08%</a:t>
                      </a:r>
                    </a:p>
                  </a:txBody>
                  <a:tcPr marL="9525" marR="9525" marT="9525" marB="0" anchor="ctr"/>
                </a:tc>
                <a:tc>
                  <a:txBody>
                    <a:bodyPr/>
                    <a:lstStyle/>
                    <a:p>
                      <a:pPr algn="ctr" fontAlgn="b"/>
                      <a:r>
                        <a:rPr lang="en-US" sz="2000" b="1" i="0" u="none" strike="noStrike" dirty="0">
                          <a:solidFill>
                            <a:srgbClr val="FF0000"/>
                          </a:solidFill>
                          <a:effectLst/>
                          <a:latin typeface="Calibri" panose="020F0502020204030204" pitchFamily="34" charset="0"/>
                        </a:rPr>
                        <a:t>32.92%</a:t>
                      </a:r>
                    </a:p>
                  </a:txBody>
                  <a:tcPr marL="9525" marR="9525" marT="9525" marB="0" anchor="ct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fontAlgn="ctr"/>
                      <a:endParaRPr lang="en-US" sz="2400" b="1" i="0" u="none" strike="noStrike" dirty="0">
                        <a:solidFill>
                          <a:srgbClr val="FF0000"/>
                        </a:solidFill>
                        <a:effectLst/>
                        <a:latin typeface="Arial" panose="020B0604020202020204" pitchFamily="34" charset="0"/>
                      </a:endParaRPr>
                    </a:p>
                  </a:txBody>
                  <a:tcPr marL="7567" marR="7567" marT="7567" marB="0" anchor="ctr"/>
                </a:tc>
                <a:extLst>
                  <a:ext uri="{0D108BD9-81ED-4DB2-BD59-A6C34878D82A}">
                    <a16:rowId xmlns:a16="http://schemas.microsoft.com/office/drawing/2014/main" val="2556490003"/>
                  </a:ext>
                </a:extLst>
              </a:tr>
              <a:tr h="1044401">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ctr"/>
                      <a:r>
                        <a:rPr lang="en-US" sz="1800" u="none" strike="noStrike" dirty="0">
                          <a:effectLst/>
                        </a:rPr>
                        <a:t>EVALUARE </a:t>
                      </a:r>
                      <a:endParaRPr lang="ro-RO" sz="1800" u="none" strike="noStrike" dirty="0">
                        <a:effectLst/>
                      </a:endParaRPr>
                    </a:p>
                    <a:p>
                      <a:pPr algn="ctr" rtl="0" fontAlgn="ctr"/>
                      <a:r>
                        <a:rPr lang="en-US" sz="1800" u="none" strike="noStrike" dirty="0">
                          <a:effectLst/>
                        </a:rPr>
                        <a:t>NAȚIONALĂ </a:t>
                      </a:r>
                      <a:endParaRPr lang="ro-RO" sz="1800" u="none" strike="noStrike" dirty="0">
                        <a:effectLst/>
                      </a:endParaRPr>
                    </a:p>
                    <a:p>
                      <a:pPr algn="ctr" rtl="0" fontAlgn="ctr"/>
                      <a:r>
                        <a:rPr lang="en-US" sz="1800" u="none" strike="noStrike" dirty="0">
                          <a:effectLst/>
                        </a:rPr>
                        <a:t>IUNIE 2016</a:t>
                      </a:r>
                      <a:endParaRPr lang="en-US" sz="1800" b="1" i="0" u="none" strike="noStrike" dirty="0">
                        <a:solidFill>
                          <a:srgbClr val="FFFFFF"/>
                        </a:solidFill>
                        <a:effectLst/>
                        <a:latin typeface="Calibri" panose="020F0502020204030204" pitchFamily="34" charset="0"/>
                      </a:endParaRPr>
                    </a:p>
                  </a:txBody>
                  <a:tcPr marL="7567" marR="7567" marT="7567" marB="0" anchor="ctr"/>
                </a:tc>
                <a:tc>
                  <a:txBody>
                    <a:bodyPr/>
                    <a:lstStyle/>
                    <a:p>
                      <a:pPr algn="ctr" fontAlgn="b"/>
                      <a:r>
                        <a:rPr lang="en-US" sz="2000" b="0" i="0" u="none" strike="noStrike">
                          <a:solidFill>
                            <a:srgbClr val="000000"/>
                          </a:solidFill>
                          <a:effectLst/>
                          <a:latin typeface="Calibri" panose="020F0502020204030204" pitchFamily="34" charset="0"/>
                        </a:rPr>
                        <a:t>1532</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42</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1490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448</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1042</a:t>
                      </a:r>
                    </a:p>
                  </a:txBody>
                  <a:tcPr marL="9525" marR="9525" marT="9525" marB="0" anchor="ct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fontAlgn="ctr"/>
                      <a:r>
                        <a:rPr lang="ro-RO" sz="2000" b="0" i="0" u="none" strike="noStrike" dirty="0">
                          <a:solidFill>
                            <a:srgbClr val="FF0000"/>
                          </a:solidFill>
                          <a:effectLst/>
                          <a:latin typeface="Arial" panose="020B0604020202020204" pitchFamily="34" charset="0"/>
                        </a:rPr>
                        <a:t>6,01</a:t>
                      </a:r>
                      <a:endParaRPr lang="en-US" sz="2000" b="0" i="0" u="none" strike="noStrike" dirty="0">
                        <a:solidFill>
                          <a:srgbClr val="FF0000"/>
                        </a:solidFill>
                        <a:effectLst/>
                        <a:latin typeface="Arial" panose="020B0604020202020204" pitchFamily="34" charset="0"/>
                      </a:endParaRPr>
                    </a:p>
                  </a:txBody>
                  <a:tcPr marL="7567" marR="7567" marT="7567" marB="0" anchor="ctr"/>
                </a:tc>
                <a:extLst>
                  <a:ext uri="{0D108BD9-81ED-4DB2-BD59-A6C34878D82A}">
                    <a16:rowId xmlns:a16="http://schemas.microsoft.com/office/drawing/2014/main" val="2521482686"/>
                  </a:ext>
                </a:extLst>
              </a:tr>
              <a:tr h="460913">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rtl="0" fontAlgn="ctr"/>
                      <a:r>
                        <a:rPr lang="en-US" sz="1800" u="none" strike="noStrike" dirty="0">
                          <a:effectLst/>
                        </a:rPr>
                        <a:t> </a:t>
                      </a:r>
                      <a:endParaRPr lang="en-US" sz="1800" b="1" i="0" u="none" strike="noStrike" dirty="0">
                        <a:solidFill>
                          <a:srgbClr val="FFFFFF"/>
                        </a:solidFill>
                        <a:effectLst/>
                        <a:latin typeface="Calibri" panose="020F0502020204030204" pitchFamily="34" charset="0"/>
                      </a:endParaRPr>
                    </a:p>
                  </a:txBody>
                  <a:tcPr marL="7567" marR="7567" marT="7567" marB="0" anchor="ct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r>
                        <a:rPr lang="en-US" sz="2000" b="1" i="0" u="none" strike="noStrike">
                          <a:solidFill>
                            <a:srgbClr val="000000"/>
                          </a:solidFill>
                          <a:effectLst/>
                          <a:latin typeface="Calibri" panose="020F0502020204030204" pitchFamily="34" charset="0"/>
                        </a:rPr>
                        <a:t>2.74%</a:t>
                      </a:r>
                    </a:p>
                  </a:txBody>
                  <a:tcPr marL="9525" marR="9525" marT="9525" marB="0" anchor="ctr"/>
                </a:tc>
                <a:tc>
                  <a:txBody>
                    <a:bodyPr/>
                    <a:lstStyle/>
                    <a:p>
                      <a:pPr algn="ctr" fontAlgn="b"/>
                      <a:r>
                        <a:rPr lang="en-US" sz="2000" b="1" i="0" u="none" strike="noStrike">
                          <a:solidFill>
                            <a:srgbClr val="000000"/>
                          </a:solidFill>
                          <a:effectLst/>
                          <a:latin typeface="Calibri" panose="020F0502020204030204" pitchFamily="34" charset="0"/>
                        </a:rPr>
                        <a:t>97.26%</a:t>
                      </a:r>
                    </a:p>
                  </a:txBody>
                  <a:tcPr marL="9525" marR="9525" marT="9525" marB="0" anchor="ctr"/>
                </a:tc>
                <a:tc>
                  <a:txBody>
                    <a:bodyPr/>
                    <a:lstStyle/>
                    <a:p>
                      <a:pPr algn="ctr" fontAlgn="b"/>
                      <a:r>
                        <a:rPr lang="en-US" sz="2000" b="1" i="0" u="none" strike="noStrike">
                          <a:solidFill>
                            <a:srgbClr val="000000"/>
                          </a:solidFill>
                          <a:effectLst/>
                          <a:latin typeface="Calibri" panose="020F0502020204030204" pitchFamily="34" charset="0"/>
                        </a:rPr>
                        <a:t>30.07%</a:t>
                      </a:r>
                    </a:p>
                  </a:txBody>
                  <a:tcPr marL="9525" marR="9525" marT="9525" marB="0" anchor="ctr"/>
                </a:tc>
                <a:tc>
                  <a:txBody>
                    <a:bodyPr/>
                    <a:lstStyle/>
                    <a:p>
                      <a:pPr algn="ctr" fontAlgn="b"/>
                      <a:r>
                        <a:rPr lang="en-US" sz="2000" b="1" i="0" u="none" strike="noStrike" dirty="0">
                          <a:solidFill>
                            <a:srgbClr val="FF0000"/>
                          </a:solidFill>
                          <a:effectLst/>
                          <a:latin typeface="Calibri" panose="020F0502020204030204" pitchFamily="34" charset="0"/>
                        </a:rPr>
                        <a:t>69.93%</a:t>
                      </a:r>
                    </a:p>
                  </a:txBody>
                  <a:tcPr marL="9525" marR="9525" marT="9525" marB="0" anchor="ct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fontAlgn="ctr"/>
                      <a:endParaRPr lang="en-US" sz="2400" b="1" i="0" u="none" strike="noStrike" dirty="0">
                        <a:solidFill>
                          <a:srgbClr val="C00000"/>
                        </a:solidFill>
                        <a:effectLst/>
                        <a:latin typeface="Arial" panose="020B0604020202020204" pitchFamily="34" charset="0"/>
                      </a:endParaRPr>
                    </a:p>
                  </a:txBody>
                  <a:tcPr marL="7567" marR="7567" marT="7567" marB="0" anchor="ctr"/>
                </a:tc>
                <a:extLst>
                  <a:ext uri="{0D108BD9-81ED-4DB2-BD59-A6C34878D82A}">
                    <a16:rowId xmlns:a16="http://schemas.microsoft.com/office/drawing/2014/main" val="24664241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48700" cy="609600"/>
          </a:xfrm>
        </p:spPr>
        <p:txBody>
          <a:bodyPr/>
          <a:lstStyle/>
          <a:p>
            <a:pPr algn="ctr"/>
            <a:r>
              <a:rPr lang="ro-RO" sz="3200" b="1"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b="1"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b="1" dirty="0">
                <a:solidFill>
                  <a:schemeClr val="tx2">
                    <a:lumMod val="60000"/>
                    <a:lumOff val="40000"/>
                  </a:schemeClr>
                </a:solidFill>
                <a:effectLst>
                  <a:outerShdw blurRad="38100" dist="38100" dir="2700000" algn="tl">
                    <a:srgbClr val="000000"/>
                  </a:outerShdw>
                </a:effectLst>
                <a:latin typeface="Tahoma" pitchFamily="34" charset="0"/>
              </a:rPr>
              <a:t>6</a:t>
            </a:r>
            <a:endParaRPr lang="ro-RO" sz="3200"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pPr>
              <a:defRPr/>
            </a:pPr>
            <a:fld id="{50A31C15-5B32-407C-AB82-E66B2624B619}" type="slidenum">
              <a:rPr lang="ro-RO" smtClean="0"/>
              <a:pPr>
                <a:defRPr/>
              </a:pPr>
              <a:t>19</a:t>
            </a:fld>
            <a:endParaRPr lang="ro-RO"/>
          </a:p>
        </p:txBody>
      </p:sp>
      <p:sp>
        <p:nvSpPr>
          <p:cNvPr id="9" name="AutoShape 10">
            <a:hlinkClick r:id="rId2" action="ppaction://hlinksldjump"/>
          </p:cNvPr>
          <p:cNvSpPr>
            <a:spLocks noChangeArrowheads="1"/>
          </p:cNvSpPr>
          <p:nvPr/>
        </p:nvSpPr>
        <p:spPr bwMode="auto">
          <a:xfrm rot="10800000">
            <a:off x="8566150" y="6476999"/>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3" name="TextBox 2"/>
          <p:cNvSpPr txBox="1"/>
          <p:nvPr/>
        </p:nvSpPr>
        <p:spPr>
          <a:xfrm>
            <a:off x="0" y="660248"/>
            <a:ext cx="9540875" cy="830997"/>
          </a:xfrm>
          <a:prstGeom prst="rect">
            <a:avLst/>
          </a:prstGeom>
          <a:noFill/>
        </p:spPr>
        <p:txBody>
          <a:bodyPr wrap="square" rtlCol="0">
            <a:spAutoFit/>
          </a:bodyPr>
          <a:lstStyle/>
          <a:p>
            <a:pPr algn="ctr"/>
            <a:r>
              <a:rPr lang="ro-RO" sz="2400" dirty="0">
                <a:latin typeface="Calibri"/>
              </a:rPr>
              <a:t>ANALIZĂ COMPARATIVĂ </a:t>
            </a:r>
          </a:p>
          <a:p>
            <a:pPr algn="ctr"/>
            <a:r>
              <a:rPr lang="en-US" sz="2400" dirty="0">
                <a:latin typeface="Calibri"/>
              </a:rPr>
              <a:t>SIMULARE  JUDEȚEANĂ/SIMULARE NAȚIONALĂ / EVALUARE NAȚIONALĂ</a:t>
            </a:r>
            <a:endParaRPr lang="hu-HU" sz="2400" dirty="0"/>
          </a:p>
        </p:txBody>
      </p:sp>
      <p:graphicFrame>
        <p:nvGraphicFramePr>
          <p:cNvPr id="11" name="Chart 10"/>
          <p:cNvGraphicFramePr>
            <a:graphicFrameLocks/>
          </p:cNvGraphicFramePr>
          <p:nvPr>
            <p:extLst>
              <p:ext uri="{D42A27DB-BD31-4B8C-83A1-F6EECF244321}">
                <p14:modId xmlns:p14="http://schemas.microsoft.com/office/powerpoint/2010/main" val="329471706"/>
              </p:ext>
            </p:extLst>
          </p:nvPr>
        </p:nvGraphicFramePr>
        <p:xfrm>
          <a:off x="195197" y="1634361"/>
          <a:ext cx="9601200" cy="45854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2559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397314"/>
            <a:ext cx="7581900" cy="938096"/>
          </a:xfrm>
        </p:spPr>
        <p:txBody>
          <a:bodyPr/>
          <a:lstStyle/>
          <a:p>
            <a:pPr algn="ctr" eaLnBrk="1" hangingPunct="1"/>
            <a:r>
              <a:rPr lang="ro-RO" altLang="ro-RO" b="1" dirty="0">
                <a:solidFill>
                  <a:schemeClr val="tx2">
                    <a:lumMod val="60000"/>
                    <a:lumOff val="40000"/>
                  </a:schemeClr>
                </a:solidFill>
              </a:rPr>
              <a:t>ORDINEA DE ZI</a:t>
            </a:r>
            <a:endParaRPr lang="en-US" altLang="ro-RO" b="1" dirty="0">
              <a:solidFill>
                <a:schemeClr val="tx2">
                  <a:lumMod val="60000"/>
                  <a:lumOff val="40000"/>
                </a:schemeClr>
              </a:solidFill>
            </a:endParaRPr>
          </a:p>
        </p:txBody>
      </p:sp>
      <p:sp>
        <p:nvSpPr>
          <p:cNvPr id="353283" name="Rectangle 3"/>
          <p:cNvSpPr>
            <a:spLocks noGrp="1" noChangeArrowheads="1"/>
          </p:cNvSpPr>
          <p:nvPr>
            <p:ph idx="1"/>
          </p:nvPr>
        </p:nvSpPr>
        <p:spPr>
          <a:xfrm>
            <a:off x="228600" y="1447800"/>
            <a:ext cx="9525000" cy="5562600"/>
          </a:xfrm>
        </p:spPr>
        <p:txBody>
          <a:bodyPr>
            <a:noAutofit/>
          </a:bodyPr>
          <a:lstStyle/>
          <a:p>
            <a:pPr marL="514350" indent="-514350">
              <a:lnSpc>
                <a:spcPts val="3000"/>
              </a:lnSpc>
              <a:spcBef>
                <a:spcPts val="1200"/>
              </a:spcBef>
              <a:spcAft>
                <a:spcPts val="1200"/>
              </a:spcAft>
              <a:buClr>
                <a:schemeClr val="tx2">
                  <a:lumMod val="60000"/>
                  <a:lumOff val="40000"/>
                </a:schemeClr>
              </a:buClr>
              <a:buSzPct val="110000"/>
              <a:buFont typeface="+mj-lt"/>
              <a:buAutoNum type="romanUcPeriod"/>
              <a:defRPr/>
            </a:pPr>
            <a:r>
              <a:rPr lang="ro-RO" sz="2400" dirty="0">
                <a:solidFill>
                  <a:schemeClr val="tx2">
                    <a:lumMod val="75000"/>
                  </a:schemeClr>
                </a:solidFill>
                <a:latin typeface="Tahoma" pitchFamily="34" charset="0"/>
                <a:cs typeface="Tahoma" pitchFamily="34" charset="0"/>
              </a:rPr>
              <a:t>Diagnoza procesului educațional, pentru disciplina matematică la nivelul județului, pentru anul școlar 2016-2017: </a:t>
            </a:r>
          </a:p>
          <a:p>
            <a:pPr marL="857250" lvl="1" indent="-457200">
              <a:lnSpc>
                <a:spcPts val="3000"/>
              </a:lnSpc>
              <a:spcBef>
                <a:spcPts val="1200"/>
              </a:spcBef>
              <a:buClr>
                <a:schemeClr val="tx2">
                  <a:lumMod val="60000"/>
                  <a:lumOff val="40000"/>
                </a:schemeClr>
              </a:buClr>
              <a:buSzPct val="110000"/>
              <a:buFont typeface="+mj-lt"/>
              <a:buAutoNum type="arabicPeriod"/>
              <a:defRPr/>
            </a:pPr>
            <a:r>
              <a:rPr lang="ro-RO" sz="2000" dirty="0">
                <a:latin typeface="Tahoma" pitchFamily="34" charset="0"/>
                <a:cs typeface="Tahoma" pitchFamily="34" charset="0"/>
              </a:rPr>
              <a:t>Analiza calității educației, din perspectiva monitorizării externe realizate </a:t>
            </a:r>
          </a:p>
          <a:p>
            <a:pPr marL="400050" lvl="1" indent="0">
              <a:lnSpc>
                <a:spcPts val="3000"/>
              </a:lnSpc>
              <a:spcBef>
                <a:spcPts val="1200"/>
              </a:spcBef>
              <a:buClr>
                <a:schemeClr val="tx2">
                  <a:lumMod val="60000"/>
                  <a:lumOff val="40000"/>
                </a:schemeClr>
              </a:buClr>
              <a:buSzPct val="110000"/>
              <a:buNone/>
              <a:defRPr/>
            </a:pPr>
            <a:r>
              <a:rPr lang="ro-RO" sz="2000" dirty="0">
                <a:latin typeface="Tahoma" pitchFamily="34" charset="0"/>
                <a:cs typeface="Tahoma" pitchFamily="34" charset="0"/>
              </a:rPr>
              <a:t>	prin inspecția școlară</a:t>
            </a:r>
          </a:p>
          <a:p>
            <a:pPr marL="857250" lvl="1" indent="-457200">
              <a:lnSpc>
                <a:spcPts val="3000"/>
              </a:lnSpc>
              <a:spcBef>
                <a:spcPts val="1200"/>
              </a:spcBef>
              <a:buClr>
                <a:schemeClr val="tx2">
                  <a:lumMod val="60000"/>
                  <a:lumOff val="40000"/>
                </a:schemeClr>
              </a:buClr>
              <a:buSzPct val="110000"/>
              <a:buFont typeface="+mj-lt"/>
              <a:buAutoNum type="arabicPeriod" startAt="2"/>
              <a:defRPr/>
            </a:pPr>
            <a:r>
              <a:rPr lang="ro-RO" sz="2000" dirty="0">
                <a:latin typeface="Tahoma" pitchFamily="34" charset="0"/>
                <a:cs typeface="Tahoma" pitchFamily="34" charset="0"/>
              </a:rPr>
              <a:t>Analiza rezultatelor obținute de elevi în cadrul examenelor naționale</a:t>
            </a:r>
          </a:p>
          <a:p>
            <a:pPr marL="1257300" lvl="2" indent="-457200">
              <a:lnSpc>
                <a:spcPts val="3000"/>
              </a:lnSpc>
              <a:spcBef>
                <a:spcPts val="1200"/>
              </a:spcBef>
              <a:buClr>
                <a:schemeClr val="tx2">
                  <a:lumMod val="60000"/>
                  <a:lumOff val="40000"/>
                </a:schemeClr>
              </a:buClr>
              <a:buSzPct val="110000"/>
              <a:buFont typeface="+mj-lt"/>
              <a:buAutoNum type="alphaLcParenR"/>
              <a:defRPr/>
            </a:pPr>
            <a:r>
              <a:rPr lang="ro-RO" sz="2000" dirty="0">
                <a:latin typeface="Tahoma" pitchFamily="34" charset="0"/>
                <a:cs typeface="Tahoma" pitchFamily="34" charset="0"/>
              </a:rPr>
              <a:t>Examenul de evaluare al elevilor de clasa  a VIII-a</a:t>
            </a:r>
          </a:p>
          <a:p>
            <a:pPr marL="1257300" lvl="2" indent="-457200">
              <a:lnSpc>
                <a:spcPts val="3000"/>
              </a:lnSpc>
              <a:spcBef>
                <a:spcPts val="1200"/>
              </a:spcBef>
              <a:buClr>
                <a:schemeClr val="tx2">
                  <a:lumMod val="60000"/>
                  <a:lumOff val="40000"/>
                </a:schemeClr>
              </a:buClr>
              <a:buSzPct val="110000"/>
              <a:buFont typeface="+mj-lt"/>
              <a:buAutoNum type="alphaLcParenR"/>
              <a:defRPr/>
            </a:pPr>
            <a:r>
              <a:rPr lang="ro-RO" sz="2000" dirty="0">
                <a:latin typeface="Tahoma" pitchFamily="34" charset="0"/>
                <a:cs typeface="Tahoma" pitchFamily="34" charset="0"/>
              </a:rPr>
              <a:t>Examenul de bacalaureat sesiunea iunie-iulie 2016</a:t>
            </a:r>
          </a:p>
          <a:p>
            <a:pPr marL="857250" lvl="1" indent="-457200">
              <a:lnSpc>
                <a:spcPts val="3000"/>
              </a:lnSpc>
              <a:spcBef>
                <a:spcPts val="1200"/>
              </a:spcBef>
              <a:buClr>
                <a:schemeClr val="tx2">
                  <a:lumMod val="60000"/>
                  <a:lumOff val="40000"/>
                </a:schemeClr>
              </a:buClr>
              <a:buSzPct val="110000"/>
              <a:buFont typeface="+mj-lt"/>
              <a:buAutoNum type="arabicPeriod" startAt="2"/>
              <a:defRPr/>
            </a:pPr>
            <a:r>
              <a:rPr lang="ro-RO" sz="2000" dirty="0">
                <a:latin typeface="Tahoma" pitchFamily="34" charset="0"/>
                <a:cs typeface="Tahoma" pitchFamily="34" charset="0"/>
              </a:rPr>
              <a:t>Analiza rezultatelor elevilor la olimpiadele și concursurile școlare</a:t>
            </a:r>
          </a:p>
          <a:p>
            <a:pPr marL="857250" lvl="1" indent="-457200">
              <a:lnSpc>
                <a:spcPts val="3000"/>
              </a:lnSpc>
              <a:spcBef>
                <a:spcPts val="1200"/>
              </a:spcBef>
              <a:buClr>
                <a:schemeClr val="tx2">
                  <a:lumMod val="60000"/>
                  <a:lumOff val="40000"/>
                </a:schemeClr>
              </a:buClr>
              <a:buSzPct val="110000"/>
              <a:buFont typeface="+mj-lt"/>
              <a:buAutoNum type="arabicPeriod" startAt="2"/>
              <a:defRPr/>
            </a:pPr>
            <a:r>
              <a:rPr lang="ro-RO" altLang="ro-RO" sz="2000" dirty="0">
                <a:latin typeface="Tahoma" pitchFamily="34" charset="0"/>
                <a:cs typeface="Tahoma" pitchFamily="34" charset="0"/>
              </a:rPr>
              <a:t>Resurse umane; </a:t>
            </a:r>
            <a:r>
              <a:rPr lang="en-US" sz="2000" dirty="0" err="1">
                <a:latin typeface="Tahoma" pitchFamily="34" charset="0"/>
                <a:cs typeface="Tahoma" pitchFamily="34" charset="0"/>
              </a:rPr>
              <a:t>Examenul</a:t>
            </a:r>
            <a:r>
              <a:rPr lang="en-US" sz="2000" dirty="0">
                <a:latin typeface="Tahoma" pitchFamily="34" charset="0"/>
                <a:cs typeface="Tahoma" pitchFamily="34" charset="0"/>
              </a:rPr>
              <a:t> de </a:t>
            </a:r>
            <a:r>
              <a:rPr lang="en-US" sz="2000" dirty="0" err="1">
                <a:latin typeface="Tahoma" pitchFamily="34" charset="0"/>
                <a:cs typeface="Tahoma" pitchFamily="34" charset="0"/>
              </a:rPr>
              <a:t>definitivare</a:t>
            </a:r>
            <a:r>
              <a:rPr lang="en-US" sz="2000" dirty="0">
                <a:latin typeface="Tahoma" pitchFamily="34" charset="0"/>
                <a:cs typeface="Tahoma" pitchFamily="34" charset="0"/>
              </a:rPr>
              <a:t> / </a:t>
            </a:r>
            <a:r>
              <a:rPr lang="hu-HU" sz="2000" dirty="0" err="1">
                <a:latin typeface="Tahoma" pitchFamily="34" charset="0"/>
                <a:cs typeface="Tahoma" pitchFamily="34" charset="0"/>
              </a:rPr>
              <a:t>titularizare</a:t>
            </a:r>
            <a:endParaRPr lang="ro-RO" altLang="ro-RO" sz="2000" dirty="0">
              <a:latin typeface="Tahoma" pitchFamily="34" charset="0"/>
              <a:cs typeface="Tahoma" pitchFamily="34" charset="0"/>
            </a:endParaRPr>
          </a:p>
          <a:p>
            <a:pPr marL="609600" indent="-609600" eaLnBrk="1" hangingPunct="1">
              <a:lnSpc>
                <a:spcPct val="80000"/>
              </a:lnSpc>
              <a:buClr>
                <a:srgbClr val="FFFF99"/>
              </a:buClr>
              <a:buFont typeface="Wingdings" pitchFamily="2" charset="2"/>
              <a:buNone/>
              <a:defRPr/>
            </a:pPr>
            <a:endParaRPr lang="ro-RO" sz="2000" dirty="0">
              <a:latin typeface="Tahoma" pitchFamily="34" charset="0"/>
              <a:cs typeface="Tahoma" pitchFamily="34" charset="0"/>
            </a:endParaRPr>
          </a:p>
        </p:txBody>
      </p:sp>
      <p:sp>
        <p:nvSpPr>
          <p:cNvPr id="15" name="Rectangle 5"/>
          <p:cNvSpPr>
            <a:spLocks noGrp="1" noChangeArrowheads="1"/>
          </p:cNvSpPr>
          <p:nvPr>
            <p:ph type="sldNum" sz="quarter" idx="12"/>
          </p:nvPr>
        </p:nvSpPr>
        <p:spPr/>
        <p:txBody>
          <a:bodyPr/>
          <a:lstStyle/>
          <a:p>
            <a:pPr>
              <a:defRPr/>
            </a:pPr>
            <a:fld id="{DF1354FE-D8AB-4B5E-B5C8-FFFEE75CF73A}" type="slidenum">
              <a:rPr lang="ro-RO" smtClean="0"/>
              <a:pPr>
                <a:defRPr/>
              </a:pPr>
              <a:t>2</a:t>
            </a:fld>
            <a:endParaRPr lang="ro-RO" dirty="0"/>
          </a:p>
        </p:txBody>
      </p:sp>
      <p:sp>
        <p:nvSpPr>
          <p:cNvPr id="18438" name="AutoShape 4">
            <a:hlinkClick r:id="rId2" action="ppaction://hlinksldjump"/>
          </p:cNvPr>
          <p:cNvSpPr>
            <a:spLocks noChangeArrowheads="1"/>
          </p:cNvSpPr>
          <p:nvPr/>
        </p:nvSpPr>
        <p:spPr bwMode="auto">
          <a:xfrm>
            <a:off x="7489825" y="4281278"/>
            <a:ext cx="412750" cy="228600"/>
          </a:xfrm>
          <a:prstGeom prst="rightArrow">
            <a:avLst>
              <a:gd name="adj1" fmla="val 50000"/>
              <a:gd name="adj2" fmla="val 45139"/>
            </a:avLst>
          </a:prstGeom>
          <a:solidFill>
            <a:schemeClr val="accent6">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2" name="AutoShape 4">
            <a:hlinkClick r:id="rId3" action="ppaction://hlinksldjump"/>
          </p:cNvPr>
          <p:cNvSpPr>
            <a:spLocks noChangeArrowheads="1"/>
          </p:cNvSpPr>
          <p:nvPr/>
        </p:nvSpPr>
        <p:spPr bwMode="auto">
          <a:xfrm>
            <a:off x="7493000" y="4810746"/>
            <a:ext cx="412750" cy="228600"/>
          </a:xfrm>
          <a:prstGeom prst="rightArrow">
            <a:avLst>
              <a:gd name="adj1" fmla="val 50000"/>
              <a:gd name="adj2" fmla="val 45139"/>
            </a:avLst>
          </a:prstGeom>
          <a:solidFill>
            <a:schemeClr val="accent6">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3" name="AutoShape 4">
            <a:hlinkClick r:id="rId4" action="ppaction://hlinksldjump"/>
          </p:cNvPr>
          <p:cNvSpPr>
            <a:spLocks noChangeArrowheads="1"/>
          </p:cNvSpPr>
          <p:nvPr/>
        </p:nvSpPr>
        <p:spPr bwMode="auto">
          <a:xfrm>
            <a:off x="7493000" y="5900739"/>
            <a:ext cx="412750" cy="228600"/>
          </a:xfrm>
          <a:prstGeom prst="rightArrow">
            <a:avLst>
              <a:gd name="adj1" fmla="val 50000"/>
              <a:gd name="adj2" fmla="val 45139"/>
            </a:avLst>
          </a:prstGeom>
          <a:solidFill>
            <a:schemeClr val="accent6">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6" name="AutoShape 4">
            <a:hlinkClick r:id="rId5" action="ppaction://hlinksldjump"/>
          </p:cNvPr>
          <p:cNvSpPr>
            <a:spLocks noChangeArrowheads="1"/>
          </p:cNvSpPr>
          <p:nvPr/>
        </p:nvSpPr>
        <p:spPr bwMode="auto">
          <a:xfrm>
            <a:off x="8435975" y="5303756"/>
            <a:ext cx="412750" cy="228600"/>
          </a:xfrm>
          <a:prstGeom prst="rightArrow">
            <a:avLst>
              <a:gd name="adj1" fmla="val 50000"/>
              <a:gd name="adj2" fmla="val 45139"/>
            </a:avLst>
          </a:prstGeom>
          <a:solidFill>
            <a:schemeClr val="accent6">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AutoShape 10">
            <a:hlinkClick r:id="rId6" action="ppaction://hlinksldjump"/>
          </p:cNvPr>
          <p:cNvSpPr>
            <a:spLocks noChangeArrowheads="1"/>
          </p:cNvSpPr>
          <p:nvPr/>
        </p:nvSpPr>
        <p:spPr bwMode="auto">
          <a:xfrm rot="10800000">
            <a:off x="9175750" y="6067427"/>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0" name="AutoShape 4">
            <a:hlinkClick r:id="rId7" action="ppaction://hlinksldjump"/>
          </p:cNvPr>
          <p:cNvSpPr>
            <a:spLocks noChangeArrowheads="1"/>
          </p:cNvSpPr>
          <p:nvPr/>
        </p:nvSpPr>
        <p:spPr bwMode="auto">
          <a:xfrm>
            <a:off x="3733800" y="3200400"/>
            <a:ext cx="412750" cy="228600"/>
          </a:xfrm>
          <a:prstGeom prst="rightArrow">
            <a:avLst>
              <a:gd name="adj1" fmla="val 50000"/>
              <a:gd name="adj2" fmla="val 45139"/>
            </a:avLst>
          </a:prstGeom>
          <a:solidFill>
            <a:schemeClr val="accent6">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239067"/>
            <a:ext cx="8648700" cy="609600"/>
          </a:xfrm>
        </p:spPr>
        <p:txBody>
          <a:bodyPr/>
          <a:lstStyle/>
          <a:p>
            <a:pPr algn="ctr"/>
            <a:r>
              <a:rPr lang="ro-RO" sz="3200" b="1"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b="1"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b="1" dirty="0">
                <a:solidFill>
                  <a:schemeClr val="tx2">
                    <a:lumMod val="60000"/>
                    <a:lumOff val="40000"/>
                  </a:schemeClr>
                </a:solidFill>
                <a:effectLst>
                  <a:outerShdw blurRad="38100" dist="38100" dir="2700000" algn="tl">
                    <a:srgbClr val="000000"/>
                  </a:outerShdw>
                </a:effectLst>
                <a:latin typeface="Tahoma" pitchFamily="34" charset="0"/>
              </a:rPr>
              <a:t>6</a:t>
            </a:r>
            <a:endParaRPr lang="ro-RO" sz="3200"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pPr>
              <a:defRPr/>
            </a:pPr>
            <a:fld id="{50A31C15-5B32-407C-AB82-E66B2624B619}" type="slidenum">
              <a:rPr lang="ro-RO" smtClean="0"/>
              <a:pPr>
                <a:defRPr/>
              </a:pPr>
              <a:t>20</a:t>
            </a:fld>
            <a:endParaRPr lang="ro-RO" dirty="0"/>
          </a:p>
        </p:txBody>
      </p:sp>
      <p:sp>
        <p:nvSpPr>
          <p:cNvPr id="9" name="AutoShape 10">
            <a:hlinkClick r:id="rId2" action="ppaction://hlinksldjump"/>
          </p:cNvPr>
          <p:cNvSpPr>
            <a:spLocks noChangeArrowheads="1"/>
          </p:cNvSpPr>
          <p:nvPr/>
        </p:nvSpPr>
        <p:spPr bwMode="auto">
          <a:xfrm rot="10800000">
            <a:off x="8566150" y="6476999"/>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3" name="TextBox 2"/>
          <p:cNvSpPr txBox="1"/>
          <p:nvPr/>
        </p:nvSpPr>
        <p:spPr>
          <a:xfrm>
            <a:off x="152400" y="889072"/>
            <a:ext cx="9540875" cy="830997"/>
          </a:xfrm>
          <a:prstGeom prst="rect">
            <a:avLst/>
          </a:prstGeom>
          <a:noFill/>
        </p:spPr>
        <p:txBody>
          <a:bodyPr wrap="square" rtlCol="0">
            <a:spAutoFit/>
          </a:bodyPr>
          <a:lstStyle/>
          <a:p>
            <a:pPr algn="ctr"/>
            <a:r>
              <a:rPr lang="ro-RO" sz="2400" dirty="0">
                <a:latin typeface="Calibri"/>
              </a:rPr>
              <a:t>ANALIZĂ COMPARATIVĂ A REZULTATELOR LA EVALUARE NAȚIONALĂ/ </a:t>
            </a:r>
          </a:p>
          <a:p>
            <a:pPr algn="ctr"/>
            <a:r>
              <a:rPr lang="ro-RO" sz="2400" dirty="0">
                <a:latin typeface="Calibri"/>
              </a:rPr>
              <a:t>2010 - 2016</a:t>
            </a:r>
          </a:p>
        </p:txBody>
      </p:sp>
      <p:graphicFrame>
        <p:nvGraphicFramePr>
          <p:cNvPr id="7" name="Chart 6"/>
          <p:cNvGraphicFramePr>
            <a:graphicFrameLocks/>
          </p:cNvGraphicFramePr>
          <p:nvPr>
            <p:extLst>
              <p:ext uri="{D42A27DB-BD31-4B8C-83A1-F6EECF244321}">
                <p14:modId xmlns:p14="http://schemas.microsoft.com/office/powerpoint/2010/main" val="3080952678"/>
              </p:ext>
            </p:extLst>
          </p:nvPr>
        </p:nvGraphicFramePr>
        <p:xfrm>
          <a:off x="762000" y="1856593"/>
          <a:ext cx="7924800" cy="44189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7365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58159380"/>
              </p:ext>
            </p:extLst>
          </p:nvPr>
        </p:nvGraphicFramePr>
        <p:xfrm>
          <a:off x="152400" y="1600200"/>
          <a:ext cx="9601200" cy="4663436"/>
        </p:xfrm>
        <a:graphic>
          <a:graphicData uri="http://schemas.openxmlformats.org/drawingml/2006/table">
            <a:tbl>
              <a:tblPr>
                <a:tableStyleId>{5C22544A-7EE6-4342-B048-85BDC9FD1C3A}</a:tableStyleId>
              </a:tblPr>
              <a:tblGrid>
                <a:gridCol w="280763">
                  <a:extLst>
                    <a:ext uri="{9D8B030D-6E8A-4147-A177-3AD203B41FA5}">
                      <a16:colId xmlns:a16="http://schemas.microsoft.com/office/drawing/2014/main" val="20000"/>
                    </a:ext>
                  </a:extLst>
                </a:gridCol>
                <a:gridCol w="3757837">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462273">
                  <a:extLst>
                    <a:ext uri="{9D8B030D-6E8A-4147-A177-3AD203B41FA5}">
                      <a16:colId xmlns:a16="http://schemas.microsoft.com/office/drawing/2014/main" val="20004"/>
                    </a:ext>
                  </a:extLst>
                </a:gridCol>
                <a:gridCol w="777140">
                  <a:extLst>
                    <a:ext uri="{9D8B030D-6E8A-4147-A177-3AD203B41FA5}">
                      <a16:colId xmlns:a16="http://schemas.microsoft.com/office/drawing/2014/main" val="20005"/>
                    </a:ext>
                  </a:extLst>
                </a:gridCol>
                <a:gridCol w="617738">
                  <a:extLst>
                    <a:ext uri="{9D8B030D-6E8A-4147-A177-3AD203B41FA5}">
                      <a16:colId xmlns:a16="http://schemas.microsoft.com/office/drawing/2014/main" val="20006"/>
                    </a:ext>
                  </a:extLst>
                </a:gridCol>
                <a:gridCol w="814161">
                  <a:extLst>
                    <a:ext uri="{9D8B030D-6E8A-4147-A177-3AD203B41FA5}">
                      <a16:colId xmlns:a16="http://schemas.microsoft.com/office/drawing/2014/main" val="20007"/>
                    </a:ext>
                  </a:extLst>
                </a:gridCol>
                <a:gridCol w="529088">
                  <a:extLst>
                    <a:ext uri="{9D8B030D-6E8A-4147-A177-3AD203B41FA5}">
                      <a16:colId xmlns:a16="http://schemas.microsoft.com/office/drawing/2014/main" val="20008"/>
                    </a:ext>
                  </a:extLst>
                </a:gridCol>
                <a:gridCol w="988212">
                  <a:extLst>
                    <a:ext uri="{9D8B030D-6E8A-4147-A177-3AD203B41FA5}">
                      <a16:colId xmlns:a16="http://schemas.microsoft.com/office/drawing/2014/main" val="20009"/>
                    </a:ext>
                  </a:extLst>
                </a:gridCol>
                <a:gridCol w="611988">
                  <a:extLst>
                    <a:ext uri="{9D8B030D-6E8A-4147-A177-3AD203B41FA5}">
                      <a16:colId xmlns:a16="http://schemas.microsoft.com/office/drawing/2014/main" val="20010"/>
                    </a:ext>
                  </a:extLst>
                </a:gridCol>
              </a:tblGrid>
              <a:tr h="736078">
                <a:tc>
                  <a:txBody>
                    <a:bodyPr/>
                    <a:lstStyle/>
                    <a:p>
                      <a:pPr algn="l" fontAlgn="b">
                        <a:spcBef>
                          <a:spcPts val="600"/>
                        </a:spcBef>
                        <a:spcAft>
                          <a:spcPts val="600"/>
                        </a:spcAft>
                      </a:pP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spcBef>
                          <a:spcPts val="600"/>
                        </a:spcBef>
                        <a:spcAft>
                          <a:spcPts val="600"/>
                        </a:spcAft>
                      </a:pP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spcBef>
                          <a:spcPts val="600"/>
                        </a:spcBef>
                        <a:spcAft>
                          <a:spcPts val="60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PARTICIPARE</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hu-HU"/>
                    </a:p>
                  </a:txBody>
                  <a:tcPr/>
                </a:tc>
                <a:tc hMerge="1">
                  <a:txBody>
                    <a:bodyPr/>
                    <a:lstStyle/>
                    <a:p>
                      <a:endParaRPr lang="hu-HU"/>
                    </a:p>
                  </a:txBody>
                  <a:tcPr/>
                </a:tc>
                <a:tc gridSpan="2">
                  <a:txBody>
                    <a:bodyPr/>
                    <a:lstStyle/>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NOIEMBRIE 2015</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hu-HU"/>
                    </a:p>
                  </a:txBody>
                  <a:tcPr/>
                </a:tc>
                <a:tc gridSpan="2">
                  <a:txBody>
                    <a:bodyPr/>
                    <a:lstStyle/>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FEBRUARIE 2016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EVALUARE NAȚIONALĂ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IUNIE 2016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hu-HU"/>
                    </a:p>
                  </a:txBody>
                  <a:tcPr/>
                </a:tc>
                <a:extLst>
                  <a:ext uri="{0D108BD9-81ED-4DB2-BD59-A6C34878D82A}">
                    <a16:rowId xmlns:a16="http://schemas.microsoft.com/office/drawing/2014/main" val="10000"/>
                  </a:ext>
                </a:extLst>
              </a:tr>
              <a:tr h="1173201">
                <a:tc>
                  <a:txBody>
                    <a:bodyPr/>
                    <a:lstStyle/>
                    <a:p>
                      <a:pPr algn="ctr" fontAlgn="ctr">
                        <a:spcBef>
                          <a:spcPts val="600"/>
                        </a:spcBef>
                        <a:spcAft>
                          <a:spcPts val="60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Nr.crt</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b="1" i="0" u="none" strike="noStrike" dirty="0" err="1">
                          <a:solidFill>
                            <a:srgbClr val="000000"/>
                          </a:solidFill>
                          <a:effectLst/>
                          <a:latin typeface="Calibri" panose="020F0502020204030204" pitchFamily="34" charset="0"/>
                        </a:rPr>
                        <a:t>Unitatea</a:t>
                      </a:r>
                      <a:r>
                        <a:rPr lang="en-US" sz="1800" b="1" i="0" u="none" strike="noStrike" dirty="0">
                          <a:solidFill>
                            <a:srgbClr val="000000"/>
                          </a:solidFill>
                          <a:effectLst/>
                          <a:latin typeface="Calibri" panose="020F0502020204030204" pitchFamily="34" charset="0"/>
                        </a:rPr>
                        <a:t> de </a:t>
                      </a:r>
                      <a:r>
                        <a:rPr lang="en-US" sz="1800" b="1" i="0" u="none" strike="noStrike" dirty="0" err="1">
                          <a:solidFill>
                            <a:srgbClr val="000000"/>
                          </a:solidFill>
                          <a:effectLst/>
                          <a:latin typeface="Calibri" panose="020F0502020204030204" pitchFamily="34" charset="0"/>
                        </a:rPr>
                        <a:t>învățământ</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Calibri" panose="020F0502020204030204" pitchFamily="34" charset="0"/>
                        </a:rPr>
                        <a:t>NOIEMBRIE 2015</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FEBRUARIE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IUNIE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200" b="1" i="0" u="none" strike="noStrike" dirty="0" err="1">
                          <a:solidFill>
                            <a:srgbClr val="000000"/>
                          </a:solidFill>
                          <a:effectLst/>
                          <a:latin typeface="Calibri" panose="020F0502020204030204" pitchFamily="34" charset="0"/>
                        </a:rPr>
                        <a:t>Promovare</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Media</a:t>
                      </a:r>
                      <a:endParaRPr lang="ro-RO" sz="1200" b="1" i="0" u="none" strike="noStrike" dirty="0">
                        <a:solidFill>
                          <a:srgbClr val="000000"/>
                        </a:solidFill>
                        <a:effectLst/>
                        <a:latin typeface="Calibri" panose="020F0502020204030204" pitchFamily="34" charset="0"/>
                      </a:endParaRPr>
                    </a:p>
                    <a:p>
                      <a:pPr algn="ctr" fontAlgn="ctr"/>
                      <a:r>
                        <a:rPr lang="en-US" sz="1200" b="1" i="0" u="none" strike="noStrike" dirty="0">
                          <a:solidFill>
                            <a:srgbClr val="000000"/>
                          </a:solidFill>
                          <a:effectLst/>
                          <a:latin typeface="Calibri" panose="020F0502020204030204" pitchFamily="34" charset="0"/>
                        </a:rPr>
                        <a:t> </a:t>
                      </a:r>
                      <a:r>
                        <a:rPr lang="en-US" sz="1200" b="1" i="0" u="none" strike="noStrike" dirty="0" err="1">
                          <a:solidFill>
                            <a:srgbClr val="000000"/>
                          </a:solidFill>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i="0" u="none" strike="noStrike" dirty="0" err="1">
                          <a:solidFill>
                            <a:srgbClr val="000000"/>
                          </a:solidFill>
                          <a:effectLst/>
                          <a:latin typeface="Calibri" panose="020F0502020204030204" pitchFamily="34" charset="0"/>
                        </a:rPr>
                        <a:t>Promovare</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Media </a:t>
                      </a:r>
                      <a:endParaRPr lang="ro-RO" sz="1200" b="1" i="0" u="none" strike="noStrike" dirty="0">
                        <a:solidFill>
                          <a:srgbClr val="000000"/>
                        </a:solidFill>
                        <a:effectLst/>
                        <a:latin typeface="Calibri" panose="020F0502020204030204" pitchFamily="34" charset="0"/>
                      </a:endParaRPr>
                    </a:p>
                    <a:p>
                      <a:pPr algn="ctr" fontAlgn="ctr"/>
                      <a:r>
                        <a:rPr lang="en-US" sz="1200" b="1" i="0" u="none" strike="noStrike" dirty="0" err="1">
                          <a:solidFill>
                            <a:srgbClr val="000000"/>
                          </a:solidFill>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err="1">
                          <a:solidFill>
                            <a:srgbClr val="000000"/>
                          </a:solidFill>
                          <a:effectLst/>
                          <a:latin typeface="Calibri" panose="020F0502020204030204" pitchFamily="34" charset="0"/>
                        </a:rPr>
                        <a:t>Promovare</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Media</a:t>
                      </a:r>
                      <a:endParaRPr lang="ro-RO" sz="1200" b="1" i="0" u="none" strike="noStrike" dirty="0">
                        <a:solidFill>
                          <a:srgbClr val="000000"/>
                        </a:solidFill>
                        <a:effectLst/>
                        <a:latin typeface="Calibri" panose="020F0502020204030204" pitchFamily="34" charset="0"/>
                      </a:endParaRPr>
                    </a:p>
                    <a:p>
                      <a:pPr algn="ctr" fontAlgn="ctr"/>
                      <a:r>
                        <a:rPr lang="en-US" sz="1200" b="1" i="0" u="none" strike="noStrike" dirty="0">
                          <a:solidFill>
                            <a:srgbClr val="000000"/>
                          </a:solidFill>
                          <a:effectLst/>
                          <a:latin typeface="Calibri" panose="020F0502020204030204" pitchFamily="34" charset="0"/>
                        </a:rPr>
                        <a:t> </a:t>
                      </a:r>
                      <a:r>
                        <a:rPr lang="en-US" sz="1200" b="1" i="0" u="none" strike="noStrike" dirty="0" err="1">
                          <a:solidFill>
                            <a:srgbClr val="000000"/>
                          </a:solidFill>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Colegiul</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Național</a:t>
                      </a:r>
                      <a:r>
                        <a:rPr lang="en-US" sz="1300" b="0" i="0" u="none" strike="noStrike" dirty="0">
                          <a:solidFill>
                            <a:srgbClr val="000000"/>
                          </a:solidFill>
                          <a:effectLst/>
                          <a:latin typeface="Calibri" panose="020F0502020204030204" pitchFamily="34" charset="0"/>
                        </a:rPr>
                        <a:t> "Mihai </a:t>
                      </a:r>
                      <a:r>
                        <a:rPr lang="en-US" sz="1300" b="0" i="0" u="none" strike="noStrike" dirty="0" err="1">
                          <a:solidFill>
                            <a:srgbClr val="000000"/>
                          </a:solidFill>
                          <a:effectLst/>
                          <a:latin typeface="Calibri" panose="020F0502020204030204" pitchFamily="34" charset="0"/>
                        </a:rPr>
                        <a:t>Viteazul</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51.39%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59.72%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0" i="0" u="none" strike="noStrike">
                          <a:solidFill>
                            <a:srgbClr val="000000"/>
                          </a:solidFill>
                          <a:effectLst/>
                          <a:latin typeface="Calibri" panose="020F0502020204030204" pitchFamily="34" charset="0"/>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2</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Colegiul</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Național</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Székely</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Mikó</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71.57%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78.64%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93.07%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3</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Liceul</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Teoretic</a:t>
                      </a:r>
                      <a:r>
                        <a:rPr lang="en-US" sz="1300" b="0" i="0" u="none" strike="noStrike" dirty="0">
                          <a:solidFill>
                            <a:srgbClr val="000000"/>
                          </a:solidFill>
                          <a:effectLst/>
                          <a:latin typeface="Calibri" panose="020F0502020204030204" pitchFamily="34" charset="0"/>
                        </a:rPr>
                        <a:t> "Mikes </a:t>
                      </a:r>
                      <a:r>
                        <a:rPr lang="en-US" sz="1300" b="0" i="0" u="none" strike="noStrike" dirty="0" err="1">
                          <a:solidFill>
                            <a:srgbClr val="000000"/>
                          </a:solidFill>
                          <a:effectLst/>
                          <a:latin typeface="Calibri" panose="020F0502020204030204" pitchFamily="34" charset="0"/>
                        </a:rPr>
                        <a:t>Kelemen</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51.52%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92.31%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4</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Váradi</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József</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43.56%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90.48%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5"/>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5</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Nicolae</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Colan</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69.23%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6"/>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pl-PL" sz="1300" b="0" i="0" u="none" strike="noStrike" dirty="0">
                          <a:solidFill>
                            <a:srgbClr val="000000"/>
                          </a:solidFill>
                          <a:effectLst/>
                          <a:latin typeface="Calibri" panose="020F0502020204030204" pitchFamily="34" charset="0"/>
                        </a:rPr>
                        <a:t>Liceul Teologic Reformat Sfântu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64.71%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7</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Liceul</a:t>
                      </a:r>
                      <a:r>
                        <a:rPr lang="en-US" sz="1300" b="0" i="0" u="none" strike="noStrike" dirty="0">
                          <a:solidFill>
                            <a:srgbClr val="000000"/>
                          </a:solidFill>
                          <a:effectLst/>
                          <a:latin typeface="Calibri" panose="020F0502020204030204" pitchFamily="34" charset="0"/>
                        </a:rPr>
                        <a:t> de </a:t>
                      </a:r>
                      <a:r>
                        <a:rPr lang="en-US" sz="1300" b="0" i="0" u="none" strike="noStrike" dirty="0" err="1">
                          <a:solidFill>
                            <a:srgbClr val="000000"/>
                          </a:solidFill>
                          <a:effectLst/>
                          <a:latin typeface="Calibri" panose="020F0502020204030204" pitchFamily="34" charset="0"/>
                        </a:rPr>
                        <a:t>Arte</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Plugor</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Sándor</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15.79%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13.16%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51.35%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8</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Ady</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Endre</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9"/>
                  </a:ext>
                </a:extLst>
              </a:tr>
              <a:tr h="273834">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9</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Gödri</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Ferenc</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0"/>
                  </a:ext>
                </a:extLst>
              </a:tr>
              <a:tr h="289651">
                <a:tc>
                  <a:txBody>
                    <a:bodyPr/>
                    <a:lstStyle/>
                    <a:p>
                      <a:pPr algn="ctr" fontAlgn="b">
                        <a:spcBef>
                          <a:spcPts val="600"/>
                        </a:spcBef>
                        <a:spcAft>
                          <a:spcPts val="600"/>
                        </a:spcAft>
                      </a:pPr>
                      <a:r>
                        <a:rPr lang="ro-RO"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10</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Néri</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Szent</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Fülöp</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Sfântu</a:t>
                      </a:r>
                      <a:r>
                        <a:rPr lang="en-US" sz="1300" b="0" i="0" u="none" strike="noStrike" dirty="0">
                          <a:solidFill>
                            <a:srgbClr val="000000"/>
                          </a:solidFill>
                          <a:effectLst/>
                          <a:latin typeface="Calibri" panose="020F0502020204030204" pitchFamily="34" charset="0"/>
                        </a:rPr>
                        <a:t> Gheorghe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1"/>
                  </a:ext>
                </a:extLst>
              </a:tr>
            </a:tbl>
          </a:graphicData>
        </a:graphic>
      </p:graphicFrame>
      <p:sp>
        <p:nvSpPr>
          <p:cNvPr id="23554" name="Rectangle 289"/>
          <p:cNvSpPr>
            <a:spLocks noGrp="1" noChangeArrowheads="1"/>
          </p:cNvSpPr>
          <p:nvPr>
            <p:ph type="title"/>
          </p:nvPr>
        </p:nvSpPr>
        <p:spPr>
          <a:xfrm>
            <a:off x="1066800" y="853679"/>
            <a:ext cx="7543800" cy="472281"/>
          </a:xfrm>
          <a:ln>
            <a:solidFill>
              <a:schemeClr val="tx1"/>
            </a:solidFill>
          </a:ln>
        </p:spPr>
        <p:txBody>
          <a:bodyPr>
            <a:normAutofit/>
          </a:bodyPr>
          <a:lstStyle/>
          <a:p>
            <a:pPr algn="ctr" eaLnBrk="1" hangingPunct="1"/>
            <a:r>
              <a:rPr lang="ro-RO" altLang="ro-RO" sz="2400" b="1" dirty="0">
                <a:latin typeface="Tahoma" pitchFamily="34" charset="0"/>
              </a:rPr>
              <a:t>Rezultate </a:t>
            </a:r>
            <a:r>
              <a:rPr lang="en-US" altLang="ro-RO" sz="2400" b="1" dirty="0" err="1">
                <a:latin typeface="Tahoma" pitchFamily="34" charset="0"/>
              </a:rPr>
              <a:t>pe</a:t>
            </a:r>
            <a:r>
              <a:rPr lang="en-US" altLang="ro-RO" sz="2400" b="1" dirty="0">
                <a:latin typeface="Tahoma" pitchFamily="34" charset="0"/>
              </a:rPr>
              <a:t> </a:t>
            </a:r>
            <a:r>
              <a:rPr lang="ro-RO" altLang="ro-RO" sz="2400" b="1" dirty="0">
                <a:latin typeface="Tahoma" pitchFamily="34" charset="0"/>
              </a:rPr>
              <a:t>ş</a:t>
            </a:r>
            <a:r>
              <a:rPr lang="en-US" altLang="ro-RO" sz="2400" b="1" dirty="0">
                <a:latin typeface="Tahoma" pitchFamily="34" charset="0"/>
              </a:rPr>
              <a:t>coli</a:t>
            </a:r>
            <a:r>
              <a:rPr lang="ro-RO" altLang="ro-RO" sz="2400" b="1" dirty="0">
                <a:latin typeface="Tahoma" pitchFamily="34" charset="0"/>
              </a:rPr>
              <a:t> -  </a:t>
            </a:r>
            <a:r>
              <a:rPr lang="ro-RO" altLang="ja-JP" sz="2400" b="1" dirty="0">
                <a:latin typeface="Tahoma" pitchFamily="34" charset="0"/>
              </a:rPr>
              <a:t>Matematică (69,93%)</a:t>
            </a:r>
            <a:endParaRPr lang="ro-RO" altLang="ro-RO" sz="2400" b="1" dirty="0">
              <a:latin typeface="Tahoma" pitchFamily="34" charset="0"/>
            </a:endParaRPr>
          </a:p>
        </p:txBody>
      </p:sp>
      <p:sp>
        <p:nvSpPr>
          <p:cNvPr id="23611" name="AutoShape 10">
            <a:hlinkClick r:id="rId2" action="ppaction://hlinksldjump"/>
          </p:cNvPr>
          <p:cNvSpPr>
            <a:spLocks noChangeArrowheads="1"/>
          </p:cNvSpPr>
          <p:nvPr/>
        </p:nvSpPr>
        <p:spPr bwMode="auto">
          <a:xfrm rot="10800000">
            <a:off x="9175750" y="6347376"/>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838200" y="129464"/>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4" name="Rectangle 3"/>
          <p:cNvSpPr/>
          <p:nvPr/>
        </p:nvSpPr>
        <p:spPr>
          <a:xfrm>
            <a:off x="685800" y="1676400"/>
            <a:ext cx="2819400" cy="461665"/>
          </a:xfrm>
          <a:prstGeom prst="rect">
            <a:avLst/>
          </a:prstGeom>
          <a:solidFill>
            <a:schemeClr val="tx2">
              <a:lumMod val="40000"/>
              <a:lumOff val="60000"/>
            </a:schemeClr>
          </a:solidFill>
          <a:ln>
            <a:solidFill>
              <a:schemeClr val="tx1"/>
            </a:solidFill>
          </a:ln>
        </p:spPr>
        <p:txBody>
          <a:bodyPr wrap="square">
            <a:spAutoFit/>
          </a:bodyPr>
          <a:lstStyle/>
          <a:p>
            <a:pPr fontAlgn="b"/>
            <a:r>
              <a:rPr lang="en-US" sz="2400" dirty="0">
                <a:latin typeface="Calibri"/>
              </a:rPr>
              <a:t>SF</a:t>
            </a:r>
            <a:r>
              <a:rPr lang="ro-RO" sz="2400" dirty="0">
                <a:latin typeface="Calibri"/>
              </a:rPr>
              <a:t>Â</a:t>
            </a:r>
            <a:r>
              <a:rPr lang="en-US" sz="2400" dirty="0">
                <a:latin typeface="Calibri"/>
              </a:rPr>
              <a:t>NTU GHEORGHE</a:t>
            </a:r>
          </a:p>
        </p:txBody>
      </p:sp>
      <p:sp>
        <p:nvSpPr>
          <p:cNvPr id="7" name="Slide Number Placeholder 4"/>
          <p:cNvSpPr>
            <a:spLocks noGrp="1"/>
          </p:cNvSpPr>
          <p:nvPr>
            <p:ph type="sldNum" sz="quarter" idx="12"/>
          </p:nvPr>
        </p:nvSpPr>
        <p:spPr>
          <a:xfrm>
            <a:off x="8610600" y="6420813"/>
            <a:ext cx="520700" cy="307564"/>
          </a:xfrm>
        </p:spPr>
        <p:txBody>
          <a:bodyPr/>
          <a:lstStyle/>
          <a:p>
            <a:pPr>
              <a:defRPr/>
            </a:pPr>
            <a:fld id="{50A31C15-5B32-407C-AB82-E66B2624B619}" type="slidenum">
              <a:rPr lang="ro-RO" smtClean="0"/>
              <a:pPr>
                <a:defRPr/>
              </a:pPr>
              <a:t>21</a:t>
            </a:fld>
            <a:endParaRPr lang="ro-RO" dirty="0"/>
          </a:p>
        </p:txBody>
      </p:sp>
    </p:spTree>
    <p:extLst>
      <p:ext uri="{BB962C8B-B14F-4D97-AF65-F5344CB8AC3E}">
        <p14:creationId xmlns:p14="http://schemas.microsoft.com/office/powerpoint/2010/main" val="40358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8474648"/>
              </p:ext>
            </p:extLst>
          </p:nvPr>
        </p:nvGraphicFramePr>
        <p:xfrm>
          <a:off x="369624" y="1140249"/>
          <a:ext cx="9448803" cy="5381625"/>
        </p:xfrm>
        <a:graphic>
          <a:graphicData uri="http://schemas.openxmlformats.org/drawingml/2006/table">
            <a:tbl>
              <a:tblPr>
                <a:tableStyleId>{5C22544A-7EE6-4342-B048-85BDC9FD1C3A}</a:tableStyleId>
              </a:tblPr>
              <a:tblGrid>
                <a:gridCol w="273853">
                  <a:extLst>
                    <a:ext uri="{9D8B030D-6E8A-4147-A177-3AD203B41FA5}">
                      <a16:colId xmlns:a16="http://schemas.microsoft.com/office/drawing/2014/main" val="20000"/>
                    </a:ext>
                  </a:extLst>
                </a:gridCol>
                <a:gridCol w="3519003">
                  <a:extLst>
                    <a:ext uri="{9D8B030D-6E8A-4147-A177-3AD203B41FA5}">
                      <a16:colId xmlns:a16="http://schemas.microsoft.com/office/drawing/2014/main" val="20001"/>
                    </a:ext>
                  </a:extLst>
                </a:gridCol>
                <a:gridCol w="369702">
                  <a:extLst>
                    <a:ext uri="{9D8B030D-6E8A-4147-A177-3AD203B41FA5}">
                      <a16:colId xmlns:a16="http://schemas.microsoft.com/office/drawing/2014/main" val="20002"/>
                    </a:ext>
                  </a:extLst>
                </a:gridCol>
                <a:gridCol w="383393">
                  <a:extLst>
                    <a:ext uri="{9D8B030D-6E8A-4147-A177-3AD203B41FA5}">
                      <a16:colId xmlns:a16="http://schemas.microsoft.com/office/drawing/2014/main" val="20003"/>
                    </a:ext>
                  </a:extLst>
                </a:gridCol>
                <a:gridCol w="575090">
                  <a:extLst>
                    <a:ext uri="{9D8B030D-6E8A-4147-A177-3AD203B41FA5}">
                      <a16:colId xmlns:a16="http://schemas.microsoft.com/office/drawing/2014/main" val="20004"/>
                    </a:ext>
                  </a:extLst>
                </a:gridCol>
                <a:gridCol w="852367">
                  <a:extLst>
                    <a:ext uri="{9D8B030D-6E8A-4147-A177-3AD203B41FA5}">
                      <a16:colId xmlns:a16="http://schemas.microsoft.com/office/drawing/2014/main" val="20005"/>
                    </a:ext>
                  </a:extLst>
                </a:gridCol>
                <a:gridCol w="579795">
                  <a:extLst>
                    <a:ext uri="{9D8B030D-6E8A-4147-A177-3AD203B41FA5}">
                      <a16:colId xmlns:a16="http://schemas.microsoft.com/office/drawing/2014/main" val="20006"/>
                    </a:ext>
                  </a:extLst>
                </a:gridCol>
                <a:gridCol w="816853">
                  <a:extLst>
                    <a:ext uri="{9D8B030D-6E8A-4147-A177-3AD203B41FA5}">
                      <a16:colId xmlns:a16="http://schemas.microsoft.com/office/drawing/2014/main" val="20007"/>
                    </a:ext>
                  </a:extLst>
                </a:gridCol>
                <a:gridCol w="605898">
                  <a:extLst>
                    <a:ext uri="{9D8B030D-6E8A-4147-A177-3AD203B41FA5}">
                      <a16:colId xmlns:a16="http://schemas.microsoft.com/office/drawing/2014/main" val="20008"/>
                    </a:ext>
                  </a:extLst>
                </a:gridCol>
                <a:gridCol w="848943">
                  <a:extLst>
                    <a:ext uri="{9D8B030D-6E8A-4147-A177-3AD203B41FA5}">
                      <a16:colId xmlns:a16="http://schemas.microsoft.com/office/drawing/2014/main" val="20009"/>
                    </a:ext>
                  </a:extLst>
                </a:gridCol>
                <a:gridCol w="623906">
                  <a:extLst>
                    <a:ext uri="{9D8B030D-6E8A-4147-A177-3AD203B41FA5}">
                      <a16:colId xmlns:a16="http://schemas.microsoft.com/office/drawing/2014/main" val="20010"/>
                    </a:ext>
                  </a:extLst>
                </a:gridCol>
              </a:tblGrid>
              <a:tr h="466725">
                <a:tc>
                  <a:txBody>
                    <a:bodyPr/>
                    <a:lstStyle/>
                    <a:p>
                      <a:pPr algn="l" fontAlgn="b"/>
                      <a:endParaRPr lang="hu-HU" sz="1200" b="0"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hu-HU" sz="1200" b="0"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PARTICIPARE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hu-HU"/>
                    </a:p>
                  </a:txBody>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NOIEMBRIE 2015</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FEBRUARIE 2016</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hu-HU"/>
                    </a:p>
                  </a:txBody>
                  <a:tcPr/>
                </a:tc>
                <a:tc gridSpan="2">
                  <a:txBody>
                    <a:bodyPr/>
                    <a:lstStyle/>
                    <a:p>
                      <a:pPr algn="ctr" fontAlgn="ctr">
                        <a:spcBef>
                          <a:spcPts val="0"/>
                        </a:spcBef>
                        <a:spcAft>
                          <a:spcPts val="0"/>
                        </a:spcAft>
                      </a:pP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EVALUARE NAȚIONALĂ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IUNIE 2016</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hu-HU"/>
                    </a:p>
                  </a:txBody>
                  <a:tcPr/>
                </a:tc>
                <a:extLst>
                  <a:ext uri="{0D108BD9-81ED-4DB2-BD59-A6C34878D82A}">
                    <a16:rowId xmlns:a16="http://schemas.microsoft.com/office/drawing/2014/main" val="10000"/>
                  </a:ext>
                </a:extLst>
              </a:tr>
              <a:tr h="762000">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Nr.crt.</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UNITATEA DE ÎNVĂȚĂMÂNT</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Calibri" panose="020F0502020204030204" pitchFamily="34" charset="0"/>
                        </a:rPr>
                        <a:t>NOIEMBRIE 2015</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FEBRUARIE </a:t>
                      </a:r>
                      <a:endParaRPr lang="ro-RO" sz="1100" b="1" i="0" u="none" strike="noStrike" dirty="0">
                        <a:solidFill>
                          <a:srgbClr val="000000"/>
                        </a:solidFill>
                        <a:effectLst/>
                        <a:latin typeface="Calibri" panose="020F0502020204030204" pitchFamily="34" charset="0"/>
                      </a:endParaRPr>
                    </a:p>
                    <a:p>
                      <a:pPr algn="ctr" fontAlgn="ctr"/>
                      <a:r>
                        <a:rPr lang="en-US" sz="1100" b="1" i="0" u="none" strike="noStrike" dirty="0">
                          <a:solidFill>
                            <a:srgbClr val="000000"/>
                          </a:solidFill>
                          <a:effectLst/>
                          <a:latin typeface="Calibri" panose="020F0502020204030204" pitchFamily="34" charset="0"/>
                        </a:rPr>
                        <a:t>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IUNIE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Darkó</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Jenő</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Dalnic</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12.50%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2</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"Czetz János" Ghidfalău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33.33%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3</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Dobârlău</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57.89%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4</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"Dr. </a:t>
                      </a:r>
                      <a:r>
                        <a:rPr lang="en-US" sz="1300" b="0" i="0" u="none" strike="noStrike" dirty="0" err="1">
                          <a:solidFill>
                            <a:srgbClr val="000000"/>
                          </a:solidFill>
                          <a:effectLst/>
                          <a:latin typeface="Calibri" panose="020F0502020204030204" pitchFamily="34" charset="0"/>
                        </a:rPr>
                        <a:t>Gelei</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József</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Arcuș</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5"/>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5</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"Tőkés József" Malnaș</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6"/>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6</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Antos</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János</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Reci</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27.78%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44.44%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64.71%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7</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it-IT" sz="1300" b="0" i="0" u="none" strike="noStrike">
                          <a:solidFill>
                            <a:srgbClr val="000000"/>
                          </a:solidFill>
                          <a:effectLst/>
                          <a:latin typeface="Calibri" panose="020F0502020204030204" pitchFamily="34" charset="0"/>
                        </a:rPr>
                        <a:t>Școala Gimnazială "Mihai Eminescu" Valea Mare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8</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"Fejér Ákos" Micfalău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19.05%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9"/>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9</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Henter</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Károly</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Bodoc</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0"/>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10</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Băcel</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1"/>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11</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"Tatrangi Sándor" Ozun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4.76%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2"/>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12</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"László Lukács" Ilieni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3"/>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13</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Kálnoky</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Ludmilla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Valea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Crișului</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11.11%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4"/>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14</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"Mikes Ármin" Bixad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15.38%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5"/>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15</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Vâlcele</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6"/>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16</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Gábor</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Áron</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Chichiș</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7"/>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17</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Orbán</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Balázs</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Moacșa</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8"/>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18</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Hăghig</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12.50%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9"/>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16</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"Bartha </a:t>
                      </a:r>
                      <a:r>
                        <a:rPr lang="en-US" sz="1300" b="0" i="0" u="none" strike="noStrike" dirty="0" err="1">
                          <a:solidFill>
                            <a:srgbClr val="000000"/>
                          </a:solidFill>
                          <a:effectLst/>
                          <a:latin typeface="Calibri" panose="020F0502020204030204" pitchFamily="34" charset="0"/>
                        </a:rPr>
                        <a:t>Károly</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Boroșneu</a:t>
                      </a:r>
                      <a:r>
                        <a:rPr lang="en-US" sz="1300" b="0" i="0" u="none" strike="noStrike" dirty="0">
                          <a:solidFill>
                            <a:srgbClr val="000000"/>
                          </a:solidFill>
                          <a:effectLst/>
                          <a:latin typeface="Calibri" panose="020F0502020204030204" pitchFamily="34" charset="0"/>
                        </a:rPr>
                        <a:t> Mare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20"/>
                  </a:ext>
                </a:extLst>
              </a:tr>
              <a:tr h="194929">
                <a:tc>
                  <a:txBody>
                    <a:bodyPr/>
                    <a:lstStyle/>
                    <a:p>
                      <a:pPr algn="ctr" fontAlgn="b"/>
                      <a:r>
                        <a:rPr lang="ro-RO"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rPr>
                        <a:t>20</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"Romulus </a:t>
                      </a:r>
                      <a:r>
                        <a:rPr lang="en-US" sz="1300" b="0" i="0" u="none" strike="noStrike" dirty="0" err="1">
                          <a:solidFill>
                            <a:srgbClr val="000000"/>
                          </a:solidFill>
                          <a:effectLst/>
                          <a:latin typeface="Calibri" panose="020F0502020204030204" pitchFamily="34" charset="0"/>
                        </a:rPr>
                        <a:t>Cioflec</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Araci</a:t>
                      </a:r>
                      <a:endParaRPr lang="en-US"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21"/>
                  </a:ext>
                </a:extLst>
              </a:tr>
            </a:tbl>
          </a:graphicData>
        </a:graphic>
      </p:graphicFrame>
      <p:sp>
        <p:nvSpPr>
          <p:cNvPr id="23611" name="AutoShape 10">
            <a:hlinkClick r:id="rId2" action="ppaction://hlinksldjump"/>
          </p:cNvPr>
          <p:cNvSpPr>
            <a:spLocks noChangeArrowheads="1"/>
          </p:cNvSpPr>
          <p:nvPr/>
        </p:nvSpPr>
        <p:spPr bwMode="auto">
          <a:xfrm rot="10800000">
            <a:off x="9256499" y="122665"/>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693977" y="23446"/>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6" name="Rectangle 5"/>
          <p:cNvSpPr/>
          <p:nvPr/>
        </p:nvSpPr>
        <p:spPr>
          <a:xfrm>
            <a:off x="710821" y="1138408"/>
            <a:ext cx="3275961" cy="430887"/>
          </a:xfrm>
          <a:prstGeom prst="rect">
            <a:avLst/>
          </a:prstGeom>
          <a:solidFill>
            <a:schemeClr val="tx2">
              <a:lumMod val="40000"/>
              <a:lumOff val="60000"/>
            </a:schemeClr>
          </a:solidFill>
          <a:ln>
            <a:solidFill>
              <a:schemeClr val="tx1"/>
            </a:solidFill>
          </a:ln>
        </p:spPr>
        <p:txBody>
          <a:bodyPr wrap="none">
            <a:spAutoFit/>
          </a:bodyPr>
          <a:lstStyle/>
          <a:p>
            <a:pPr fontAlgn="b"/>
            <a:r>
              <a:rPr lang="ro-RO" sz="2200" dirty="0">
                <a:latin typeface="Calibri"/>
              </a:rPr>
              <a:t>Zona   </a:t>
            </a:r>
            <a:r>
              <a:rPr lang="en-US" sz="2200" dirty="0">
                <a:latin typeface="Calibri"/>
              </a:rPr>
              <a:t>SF</a:t>
            </a:r>
            <a:r>
              <a:rPr lang="ro-RO" sz="2200" dirty="0">
                <a:latin typeface="Calibri"/>
              </a:rPr>
              <a:t>Â</a:t>
            </a:r>
            <a:r>
              <a:rPr lang="en-US" sz="2200" dirty="0">
                <a:latin typeface="Calibri"/>
              </a:rPr>
              <a:t>NTU GHEORGHE</a:t>
            </a:r>
          </a:p>
        </p:txBody>
      </p:sp>
      <p:sp>
        <p:nvSpPr>
          <p:cNvPr id="8" name="Rectangle 289"/>
          <p:cNvSpPr>
            <a:spLocks noGrp="1" noChangeArrowheads="1"/>
          </p:cNvSpPr>
          <p:nvPr>
            <p:ph type="title"/>
          </p:nvPr>
        </p:nvSpPr>
        <p:spPr>
          <a:xfrm>
            <a:off x="990600" y="615472"/>
            <a:ext cx="7696200" cy="476026"/>
          </a:xfrm>
          <a:ln>
            <a:solidFill>
              <a:schemeClr val="tx1"/>
            </a:solidFill>
          </a:ln>
        </p:spPr>
        <p:txBody>
          <a:bodyPr>
            <a:normAutofit/>
          </a:bodyPr>
          <a:lstStyle/>
          <a:p>
            <a:pPr algn="ctr"/>
            <a:r>
              <a:rPr lang="ro-RO" altLang="ro-RO" sz="2200" b="1" dirty="0">
                <a:latin typeface="Tahoma" pitchFamily="34" charset="0"/>
              </a:rPr>
              <a:t>Rezultate </a:t>
            </a:r>
            <a:r>
              <a:rPr lang="en-US" altLang="ro-RO" sz="2200" b="1" dirty="0" err="1">
                <a:latin typeface="Tahoma" pitchFamily="34" charset="0"/>
              </a:rPr>
              <a:t>pe</a:t>
            </a:r>
            <a:r>
              <a:rPr lang="en-US" altLang="ro-RO" sz="2200" b="1" dirty="0">
                <a:latin typeface="Tahoma" pitchFamily="34" charset="0"/>
              </a:rPr>
              <a:t> </a:t>
            </a:r>
            <a:r>
              <a:rPr lang="ro-RO" altLang="ro-RO" sz="2200" b="1" dirty="0">
                <a:latin typeface="Tahoma" pitchFamily="34" charset="0"/>
              </a:rPr>
              <a:t>ş</a:t>
            </a:r>
            <a:r>
              <a:rPr lang="en-US" altLang="ro-RO" sz="2200" b="1" dirty="0">
                <a:latin typeface="Tahoma" pitchFamily="34" charset="0"/>
              </a:rPr>
              <a:t>coli</a:t>
            </a:r>
            <a:r>
              <a:rPr lang="ro-RO" altLang="ro-RO" sz="2200" b="1" dirty="0">
                <a:latin typeface="Tahoma" pitchFamily="34" charset="0"/>
              </a:rPr>
              <a:t> -  </a:t>
            </a:r>
            <a:r>
              <a:rPr lang="ro-RO" altLang="ja-JP" sz="2200" b="1" dirty="0">
                <a:latin typeface="Tahoma" pitchFamily="34" charset="0"/>
              </a:rPr>
              <a:t>Matematică (</a:t>
            </a:r>
            <a:r>
              <a:rPr lang="ro-RO" altLang="ja-JP" sz="2000" dirty="0">
                <a:latin typeface="Tahoma" pitchFamily="34" charset="0"/>
              </a:rPr>
              <a:t>69,93%</a:t>
            </a:r>
            <a:r>
              <a:rPr lang="ro-RO" altLang="ja-JP" sz="2200" b="1" dirty="0">
                <a:latin typeface="Tahoma" pitchFamily="34" charset="0"/>
              </a:rPr>
              <a:t>)</a:t>
            </a:r>
            <a:endParaRPr lang="ro-RO" altLang="ro-RO" sz="2200" b="1" dirty="0">
              <a:latin typeface="Tahoma" pitchFamily="34" charset="0"/>
            </a:endParaRPr>
          </a:p>
        </p:txBody>
      </p:sp>
      <p:sp>
        <p:nvSpPr>
          <p:cNvPr id="7" name="Slide Number Placeholder 4"/>
          <p:cNvSpPr>
            <a:spLocks noGrp="1"/>
          </p:cNvSpPr>
          <p:nvPr>
            <p:ph type="sldNum" sz="quarter" idx="12"/>
          </p:nvPr>
        </p:nvSpPr>
        <p:spPr>
          <a:xfrm>
            <a:off x="9256499" y="6532759"/>
            <a:ext cx="596900" cy="349249"/>
          </a:xfrm>
        </p:spPr>
        <p:txBody>
          <a:bodyPr/>
          <a:lstStyle/>
          <a:p>
            <a:pPr>
              <a:defRPr/>
            </a:pPr>
            <a:fld id="{50A31C15-5B32-407C-AB82-E66B2624B619}" type="slidenum">
              <a:rPr lang="ro-RO" smtClean="0"/>
              <a:pPr>
                <a:defRPr/>
              </a:pPr>
              <a:t>22</a:t>
            </a:fld>
            <a:endParaRPr lang="ro-RO" dirty="0"/>
          </a:p>
        </p:txBody>
      </p:sp>
    </p:spTree>
    <p:extLst>
      <p:ext uri="{BB962C8B-B14F-4D97-AF65-F5344CB8AC3E}">
        <p14:creationId xmlns:p14="http://schemas.microsoft.com/office/powerpoint/2010/main" val="4017133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55958063"/>
              </p:ext>
            </p:extLst>
          </p:nvPr>
        </p:nvGraphicFramePr>
        <p:xfrm>
          <a:off x="152401" y="990600"/>
          <a:ext cx="9620249" cy="5633147"/>
        </p:xfrm>
        <a:graphic>
          <a:graphicData uri="http://schemas.openxmlformats.org/drawingml/2006/table">
            <a:tbl>
              <a:tblPr>
                <a:tableStyleId>{5C22544A-7EE6-4342-B048-85BDC9FD1C3A}</a:tableStyleId>
              </a:tblPr>
              <a:tblGrid>
                <a:gridCol w="281088">
                  <a:extLst>
                    <a:ext uri="{9D8B030D-6E8A-4147-A177-3AD203B41FA5}">
                      <a16:colId xmlns:a16="http://schemas.microsoft.com/office/drawing/2014/main" val="20000"/>
                    </a:ext>
                  </a:extLst>
                </a:gridCol>
                <a:gridCol w="3611986">
                  <a:extLst>
                    <a:ext uri="{9D8B030D-6E8A-4147-A177-3AD203B41FA5}">
                      <a16:colId xmlns:a16="http://schemas.microsoft.com/office/drawing/2014/main" val="20001"/>
                    </a:ext>
                  </a:extLst>
                </a:gridCol>
                <a:gridCol w="379470">
                  <a:extLst>
                    <a:ext uri="{9D8B030D-6E8A-4147-A177-3AD203B41FA5}">
                      <a16:colId xmlns:a16="http://schemas.microsoft.com/office/drawing/2014/main" val="20002"/>
                    </a:ext>
                  </a:extLst>
                </a:gridCol>
                <a:gridCol w="393523">
                  <a:extLst>
                    <a:ext uri="{9D8B030D-6E8A-4147-A177-3AD203B41FA5}">
                      <a16:colId xmlns:a16="http://schemas.microsoft.com/office/drawing/2014/main" val="20003"/>
                    </a:ext>
                  </a:extLst>
                </a:gridCol>
                <a:gridCol w="590285">
                  <a:extLst>
                    <a:ext uri="{9D8B030D-6E8A-4147-A177-3AD203B41FA5}">
                      <a16:colId xmlns:a16="http://schemas.microsoft.com/office/drawing/2014/main" val="20004"/>
                    </a:ext>
                  </a:extLst>
                </a:gridCol>
                <a:gridCol w="874888">
                  <a:extLst>
                    <a:ext uri="{9D8B030D-6E8A-4147-A177-3AD203B41FA5}">
                      <a16:colId xmlns:a16="http://schemas.microsoft.com/office/drawing/2014/main" val="20005"/>
                    </a:ext>
                  </a:extLst>
                </a:gridCol>
                <a:gridCol w="562177">
                  <a:extLst>
                    <a:ext uri="{9D8B030D-6E8A-4147-A177-3AD203B41FA5}">
                      <a16:colId xmlns:a16="http://schemas.microsoft.com/office/drawing/2014/main" val="20006"/>
                    </a:ext>
                  </a:extLst>
                </a:gridCol>
                <a:gridCol w="774182">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1057073">
                  <a:extLst>
                    <a:ext uri="{9D8B030D-6E8A-4147-A177-3AD203B41FA5}">
                      <a16:colId xmlns:a16="http://schemas.microsoft.com/office/drawing/2014/main" val="20009"/>
                    </a:ext>
                  </a:extLst>
                </a:gridCol>
                <a:gridCol w="562177">
                  <a:extLst>
                    <a:ext uri="{9D8B030D-6E8A-4147-A177-3AD203B41FA5}">
                      <a16:colId xmlns:a16="http://schemas.microsoft.com/office/drawing/2014/main" val="20010"/>
                    </a:ext>
                  </a:extLst>
                </a:gridCol>
              </a:tblGrid>
              <a:tr h="533400">
                <a:tc>
                  <a:txBody>
                    <a:bodyPr/>
                    <a:lstStyle/>
                    <a:p>
                      <a:pPr algn="l" fontAlgn="b"/>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hu-HU" sz="1200" b="1" i="0" u="none" strike="noStrike" dirty="0">
                        <a:solidFill>
                          <a:srgbClr val="000000"/>
                        </a:solidFill>
                        <a:effectLst/>
                        <a:latin typeface="Calibri" panose="020F0502020204030204" pitchFamily="34" charset="0"/>
                      </a:endParaRPr>
                    </a:p>
                  </a:txBody>
                  <a:tcPr marL="7373" marR="7373" marT="7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hu-HU" sz="1200" b="1" u="none" strike="noStrike" dirty="0">
                          <a:effectLst/>
                          <a:latin typeface="Calibri" panose="020F0502020204030204" pitchFamily="34" charset="0"/>
                        </a:rPr>
                        <a:t>PARTICIPARE</a:t>
                      </a:r>
                      <a:endParaRPr lang="hu-HU" sz="1200" b="1" i="0" u="none" strike="noStrike" dirty="0">
                        <a:solidFill>
                          <a:srgbClr val="000000"/>
                        </a:solidFill>
                        <a:effectLst/>
                        <a:latin typeface="Calibri" panose="020F0502020204030204" pitchFamily="34" charset="0"/>
                      </a:endParaRPr>
                    </a:p>
                  </a:txBody>
                  <a:tcPr marL="7373" marR="7373" marT="7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hu-HU"/>
                    </a:p>
                  </a:txBody>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NOIEMBRIE 2015</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FEBRUARIE 2016</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hu-HU"/>
                    </a:p>
                  </a:txBody>
                  <a:tcPr/>
                </a:tc>
                <a:tc gridSpan="2">
                  <a:txBody>
                    <a:bodyPr/>
                    <a:lstStyle/>
                    <a:p>
                      <a:pPr algn="ctr" fontAlgn="ctr">
                        <a:spcBef>
                          <a:spcPts val="0"/>
                        </a:spcBef>
                        <a:spcAft>
                          <a:spcPts val="0"/>
                        </a:spcAft>
                      </a:pP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EVALUARE NAȚIONALĂ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IUNIE 2016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hu-HU"/>
                    </a:p>
                  </a:txBody>
                  <a:tcPr/>
                </a:tc>
                <a:extLst>
                  <a:ext uri="{0D108BD9-81ED-4DB2-BD59-A6C34878D82A}">
                    <a16:rowId xmlns:a16="http://schemas.microsoft.com/office/drawing/2014/main" val="10000"/>
                  </a:ext>
                </a:extLst>
              </a:tr>
              <a:tr h="769867">
                <a:tc>
                  <a:txBody>
                    <a:bodyPr/>
                    <a:lstStyle/>
                    <a:p>
                      <a:pPr algn="ctr" fontAlgn="ctr"/>
                      <a:r>
                        <a:rPr lang="hu-HU" sz="1200" b="1" u="none" strike="noStrike">
                          <a:effectLst/>
                          <a:latin typeface="Calibri" panose="020F0502020204030204" pitchFamily="34" charset="0"/>
                        </a:rPr>
                        <a:t>Nr.crt.</a:t>
                      </a:r>
                      <a:endParaRPr lang="hu-HU" sz="1200" b="1" i="0" u="none" strike="noStrike">
                        <a:solidFill>
                          <a:srgbClr val="000000"/>
                        </a:solidFill>
                        <a:effectLst/>
                        <a:latin typeface="Calibri" panose="020F0502020204030204" pitchFamily="34" charset="0"/>
                      </a:endParaRPr>
                    </a:p>
                  </a:txBody>
                  <a:tcPr marL="7373" marR="7373" marT="7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200" b="1" u="none" strike="noStrike" dirty="0">
                          <a:effectLst/>
                          <a:latin typeface="Calibri" panose="020F0502020204030204" pitchFamily="34" charset="0"/>
                        </a:rPr>
                        <a:t>UNITATEA DE ÎNVĂȚĂMÂNT</a:t>
                      </a:r>
                      <a:endParaRPr lang="hu-HU" sz="1200" b="1" i="0" u="none" strike="noStrike" dirty="0">
                        <a:solidFill>
                          <a:srgbClr val="000000"/>
                        </a:solidFill>
                        <a:effectLst/>
                        <a:latin typeface="Calibri" panose="020F0502020204030204" pitchFamily="34" charset="0"/>
                      </a:endParaRPr>
                    </a:p>
                  </a:txBody>
                  <a:tcPr marL="7373" marR="7373" marT="7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Calibri" panose="020F0502020204030204" pitchFamily="34" charset="0"/>
                        </a:rPr>
                        <a:t>NOIEMBRIE 2015</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FEBRUARIE </a:t>
                      </a:r>
                      <a:endParaRPr lang="ro-RO" sz="1100" b="1" i="0" u="none" strike="noStrike" dirty="0">
                        <a:solidFill>
                          <a:srgbClr val="000000"/>
                        </a:solidFill>
                        <a:effectLst/>
                        <a:latin typeface="Calibri" panose="020F0502020204030204" pitchFamily="34" charset="0"/>
                      </a:endParaRPr>
                    </a:p>
                    <a:p>
                      <a:pPr algn="ctr" fontAlgn="ctr"/>
                      <a:r>
                        <a:rPr lang="en-US" sz="1100" b="1" i="0" u="none" strike="noStrike" dirty="0">
                          <a:solidFill>
                            <a:srgbClr val="000000"/>
                          </a:solidFill>
                          <a:effectLst/>
                          <a:latin typeface="Calibri" panose="020F0502020204030204" pitchFamily="34" charset="0"/>
                        </a:rPr>
                        <a:t>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IUNIE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216494">
                <a:tc>
                  <a:txBody>
                    <a:bodyPr/>
                    <a:lstStyle/>
                    <a:p>
                      <a:pPr algn="ctr" fontAlgn="b"/>
                      <a:r>
                        <a:rPr lang="ro-RO" sz="1200" b="1" i="0" u="none" strike="noStrike" dirty="0">
                          <a:solidFill>
                            <a:srgbClr val="000000"/>
                          </a:solidFill>
                          <a:effectLst/>
                          <a:latin typeface="Calibri" panose="020F0502020204030204" pitchFamily="34" charset="0"/>
                        </a:rPr>
                        <a:t>1</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"Petőfi Sándor" Târgu Secuiesc</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dirty="0">
                          <a:solidFill>
                            <a:srgbClr val="000000"/>
                          </a:solidFill>
                          <a:effectLst/>
                          <a:latin typeface="Calibri" panose="020F0502020204030204" pitchFamily="34"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48.15%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49.09%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89.13%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216494">
                <a:tc>
                  <a:txBody>
                    <a:bodyPr/>
                    <a:lstStyle/>
                    <a:p>
                      <a:pPr algn="ctr" fontAlgn="b"/>
                      <a:r>
                        <a:rPr lang="ro-RO" sz="1200" b="1" i="0" u="none" strike="noStrike" dirty="0">
                          <a:solidFill>
                            <a:srgbClr val="000000"/>
                          </a:solidFill>
                          <a:effectLst/>
                          <a:latin typeface="Calibri" panose="020F0502020204030204" pitchFamily="34" charset="0"/>
                        </a:rPr>
                        <a:t>2</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"Turóczi Mózes" Târgu Secuiesc</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dirty="0">
                          <a:solidFill>
                            <a:srgbClr val="000000"/>
                          </a:solidFill>
                          <a:effectLst/>
                          <a:latin typeface="Calibri" panose="020F05020202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dirty="0">
                          <a:solidFill>
                            <a:srgbClr val="000000"/>
                          </a:solidFill>
                          <a:effectLst/>
                          <a:latin typeface="Calibri" panose="020F0502020204030204"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31.88%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87.72%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216494">
                <a:tc>
                  <a:txBody>
                    <a:bodyPr/>
                    <a:lstStyle/>
                    <a:p>
                      <a:pPr algn="ctr" fontAlgn="b"/>
                      <a:r>
                        <a:rPr lang="ro-RO" sz="1200" b="1" i="0" u="none" strike="noStrike" dirty="0">
                          <a:solidFill>
                            <a:srgbClr val="000000"/>
                          </a:solidFill>
                          <a:effectLst/>
                          <a:latin typeface="Calibri" panose="020F0502020204030204" pitchFamily="34" charset="0"/>
                        </a:rPr>
                        <a:t>3</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pt-BR" sz="1300" b="0" i="0" u="none" strike="noStrike" dirty="0">
                          <a:solidFill>
                            <a:srgbClr val="000000"/>
                          </a:solidFill>
                          <a:effectLst/>
                          <a:latin typeface="Calibri" panose="020F0502020204030204" pitchFamily="34" charset="0"/>
                        </a:rPr>
                        <a:t>Liceul Teoretic "Nagy Mózes" Târgu Secuiesc</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dirty="0">
                          <a:solidFill>
                            <a:srgbClr val="000000"/>
                          </a:solidFill>
                          <a:effectLst/>
                          <a:latin typeface="Calibri" panose="020F0502020204030204"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51.02%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53.06%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85.11%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216494">
                <a:tc>
                  <a:txBody>
                    <a:bodyPr/>
                    <a:lstStyle/>
                    <a:p>
                      <a:pPr algn="ctr" fontAlgn="b"/>
                      <a:r>
                        <a:rPr lang="ro-RO" sz="1200" b="1" i="0" u="none" strike="noStrike" dirty="0">
                          <a:solidFill>
                            <a:srgbClr val="000000"/>
                          </a:solidFill>
                          <a:effectLst/>
                          <a:latin typeface="Calibri" panose="020F0502020204030204" pitchFamily="34" charset="0"/>
                        </a:rPr>
                        <a:t>4</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Molnár</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Józsiás</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Târgu</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Secuiesc</a:t>
                      </a:r>
                      <a:endParaRPr lang="en-US" sz="13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dirty="0">
                          <a:solidFill>
                            <a:srgbClr val="000000"/>
                          </a:solidFill>
                          <a:effectLst/>
                          <a:latin typeface="Calibri" panose="020F0502020204030204" pitchFamily="34"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dirty="0">
                          <a:solidFill>
                            <a:srgbClr val="000000"/>
                          </a:solidFill>
                          <a:effectLst/>
                          <a:latin typeface="Calibri" panose="020F0502020204030204" pitchFamily="34"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dirty="0">
                          <a:solidFill>
                            <a:srgbClr val="000000"/>
                          </a:solidFill>
                          <a:effectLst/>
                          <a:latin typeface="Calibri" panose="020F0502020204030204" pitchFamily="34" charset="0"/>
                        </a:rPr>
                        <a:t>32.35%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4.08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4.42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78.13%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6.18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5"/>
                  </a:ext>
                </a:extLst>
              </a:tr>
              <a:tr h="216494">
                <a:tc>
                  <a:txBody>
                    <a:bodyPr/>
                    <a:lstStyle/>
                    <a:p>
                      <a:pPr algn="ctr" fontAlgn="b"/>
                      <a:r>
                        <a:rPr lang="ro-RO" sz="1200" b="1" i="0" u="none" strike="noStrike" dirty="0">
                          <a:solidFill>
                            <a:srgbClr val="000000"/>
                          </a:solidFill>
                          <a:effectLst/>
                          <a:latin typeface="Calibri" panose="020F0502020204030204" pitchFamily="34" charset="0"/>
                        </a:rPr>
                        <a:t>5</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dirty="0" err="1">
                          <a:solidFill>
                            <a:srgbClr val="000000"/>
                          </a:solidFill>
                          <a:effectLst/>
                          <a:latin typeface="Calibri" panose="020F0502020204030204" pitchFamily="34" charset="0"/>
                        </a:rPr>
                        <a:t>Școala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Gimnazială</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Opra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Benedek</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Valea</a:t>
                      </a:r>
                      <a:r>
                        <a:rPr lang="en-US" sz="1300" b="0" i="0" u="none" strike="noStrike" dirty="0">
                          <a:solidFill>
                            <a:srgbClr val="000000"/>
                          </a:solidFill>
                          <a:effectLst/>
                          <a:latin typeface="Calibri" panose="020F0502020204030204" pitchFamily="34" charset="0"/>
                        </a:rPr>
                        <a:t> </a:t>
                      </a:r>
                      <a:r>
                        <a:rPr lang="en-US" sz="1300" b="0" i="0" u="none" strike="noStrike" dirty="0" err="1">
                          <a:solidFill>
                            <a:srgbClr val="000000"/>
                          </a:solidFill>
                          <a:effectLst/>
                          <a:latin typeface="Calibri" panose="020F0502020204030204" pitchFamily="34" charset="0"/>
                        </a:rPr>
                        <a:t>Seacă</a:t>
                      </a:r>
                      <a:endParaRPr lang="en-US" sz="13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6"/>
                  </a:ext>
                </a:extLst>
              </a:tr>
              <a:tr h="216494">
                <a:tc>
                  <a:txBody>
                    <a:bodyPr/>
                    <a:lstStyle/>
                    <a:p>
                      <a:pPr algn="ctr" fontAlgn="b"/>
                      <a:r>
                        <a:rPr lang="ro-RO" sz="1200" b="1" i="0" u="none" strike="noStrike" dirty="0">
                          <a:solidFill>
                            <a:srgbClr val="000000"/>
                          </a:solidFill>
                          <a:effectLst/>
                          <a:latin typeface="Calibri" panose="020F0502020204030204" pitchFamily="34" charset="0"/>
                        </a:rPr>
                        <a:t>6</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"Nagy Mózes" Estelnic</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70.00%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216494">
                <a:tc>
                  <a:txBody>
                    <a:bodyPr/>
                    <a:lstStyle/>
                    <a:p>
                      <a:pPr algn="ctr" fontAlgn="b"/>
                      <a:r>
                        <a:rPr lang="ro-RO" sz="1200" b="1" i="0" u="none" strike="noStrike" dirty="0">
                          <a:solidFill>
                            <a:srgbClr val="000000"/>
                          </a:solidFill>
                          <a:effectLst/>
                          <a:latin typeface="Calibri" panose="020F0502020204030204" pitchFamily="34" charset="0"/>
                        </a:rPr>
                        <a:t>7</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"Trefán Leonárd" Poian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9.52%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19.05%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216494">
                <a:tc>
                  <a:txBody>
                    <a:bodyPr/>
                    <a:lstStyle/>
                    <a:p>
                      <a:pPr algn="ctr" fontAlgn="b"/>
                      <a:r>
                        <a:rPr lang="ro-RO" sz="1200" b="1" i="0" u="none" strike="noStrike" dirty="0">
                          <a:solidFill>
                            <a:srgbClr val="000000"/>
                          </a:solidFill>
                          <a:effectLst/>
                          <a:latin typeface="Calibri" panose="020F0502020204030204" pitchFamily="34" charset="0"/>
                        </a:rPr>
                        <a:t>8</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Petriceni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9"/>
                  </a:ext>
                </a:extLst>
              </a:tr>
              <a:tr h="216494">
                <a:tc>
                  <a:txBody>
                    <a:bodyPr/>
                    <a:lstStyle/>
                    <a:p>
                      <a:pPr algn="ctr" fontAlgn="b"/>
                      <a:r>
                        <a:rPr lang="ro-RO" sz="1200" b="1" i="0" u="none" strike="noStrike" dirty="0">
                          <a:solidFill>
                            <a:srgbClr val="000000"/>
                          </a:solidFill>
                          <a:effectLst/>
                          <a:latin typeface="Calibri" panose="020F0502020204030204" pitchFamily="34" charset="0"/>
                        </a:rPr>
                        <a:t>9</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"Jancsó Benedek" Ghelința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15.79%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71.43%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0"/>
                  </a:ext>
                </a:extLst>
              </a:tr>
              <a:tr h="216494">
                <a:tc>
                  <a:txBody>
                    <a:bodyPr/>
                    <a:lstStyle/>
                    <a:p>
                      <a:pPr algn="ctr" fontAlgn="b"/>
                      <a:r>
                        <a:rPr lang="ro-RO" sz="1200" b="1" i="0" u="none" strike="noStrike" dirty="0">
                          <a:solidFill>
                            <a:srgbClr val="000000"/>
                          </a:solidFill>
                          <a:effectLst/>
                          <a:latin typeface="Calibri" panose="020F0502020204030204" pitchFamily="34" charset="0"/>
                        </a:rPr>
                        <a:t>10</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"Bod Péter" Cernat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69.23%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1"/>
                  </a:ext>
                </a:extLst>
              </a:tr>
              <a:tr h="216494">
                <a:tc>
                  <a:txBody>
                    <a:bodyPr/>
                    <a:lstStyle/>
                    <a:p>
                      <a:pPr algn="ctr" fontAlgn="b"/>
                      <a:r>
                        <a:rPr lang="ro-RO" sz="1200" b="1" i="0" u="none" strike="noStrike" dirty="0">
                          <a:solidFill>
                            <a:srgbClr val="000000"/>
                          </a:solidFill>
                          <a:effectLst/>
                          <a:latin typeface="Calibri" panose="020F0502020204030204" pitchFamily="34" charset="0"/>
                        </a:rPr>
                        <a:t>11</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"Apor István" Sânzieni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22.22%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3.73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2"/>
                  </a:ext>
                </a:extLst>
              </a:tr>
              <a:tr h="216494">
                <a:tc>
                  <a:txBody>
                    <a:bodyPr/>
                    <a:lstStyle/>
                    <a:p>
                      <a:pPr algn="ctr" fontAlgn="b"/>
                      <a:r>
                        <a:rPr lang="ro-RO" sz="1200" b="1" i="0" u="none" strike="noStrike" dirty="0">
                          <a:solidFill>
                            <a:srgbClr val="000000"/>
                          </a:solidFill>
                          <a:effectLst/>
                          <a:latin typeface="Calibri" panose="020F0502020204030204" pitchFamily="34" charset="0"/>
                        </a:rPr>
                        <a:t>12</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"Bem József" Lemnia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dirty="0">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3"/>
                  </a:ext>
                </a:extLst>
              </a:tr>
              <a:tr h="216494">
                <a:tc>
                  <a:txBody>
                    <a:bodyPr/>
                    <a:lstStyle/>
                    <a:p>
                      <a:pPr algn="ctr" fontAlgn="b"/>
                      <a:r>
                        <a:rPr lang="ro-RO" sz="1200" b="1" i="0" u="none" strike="noStrike" dirty="0">
                          <a:solidFill>
                            <a:srgbClr val="000000"/>
                          </a:solidFill>
                          <a:effectLst/>
                          <a:latin typeface="Calibri" panose="020F0502020204030204" pitchFamily="34" charset="0"/>
                        </a:rPr>
                        <a:t>13</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"Kelemen Didák" Mereni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58.33%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4.63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4"/>
                  </a:ext>
                </a:extLst>
              </a:tr>
              <a:tr h="216494">
                <a:tc>
                  <a:txBody>
                    <a:bodyPr/>
                    <a:lstStyle/>
                    <a:p>
                      <a:pPr algn="ctr" fontAlgn="b"/>
                      <a:r>
                        <a:rPr lang="ro-RO" sz="1200" b="1" i="0" u="none" strike="noStrike" dirty="0">
                          <a:solidFill>
                            <a:srgbClr val="000000"/>
                          </a:solidFill>
                          <a:effectLst/>
                          <a:latin typeface="Calibri" panose="020F0502020204030204" pitchFamily="34" charset="0"/>
                        </a:rPr>
                        <a:t>14</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"Comenius" Brețcu</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31.03%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46.67%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4.39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60.71%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5"/>
                  </a:ext>
                </a:extLst>
              </a:tr>
              <a:tr h="216494">
                <a:tc>
                  <a:txBody>
                    <a:bodyPr/>
                    <a:lstStyle/>
                    <a:p>
                      <a:pPr algn="ctr" fontAlgn="b"/>
                      <a:r>
                        <a:rPr lang="ro-RO" sz="1200" b="1" i="0" u="none" strike="noStrike" dirty="0">
                          <a:solidFill>
                            <a:srgbClr val="000000"/>
                          </a:solidFill>
                          <a:effectLst/>
                          <a:latin typeface="Calibri" panose="020F0502020204030204" pitchFamily="34" charset="0"/>
                        </a:rPr>
                        <a:t>15</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"Végh Antal" Cernat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5.18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6"/>
                  </a:ext>
                </a:extLst>
              </a:tr>
              <a:tr h="216494">
                <a:tc>
                  <a:txBody>
                    <a:bodyPr/>
                    <a:lstStyle/>
                    <a:p>
                      <a:pPr algn="ctr" fontAlgn="b"/>
                      <a:r>
                        <a:rPr lang="ro-RO" sz="1200" b="1" i="0" u="none" strike="noStrike" dirty="0">
                          <a:solidFill>
                            <a:srgbClr val="000000"/>
                          </a:solidFill>
                          <a:effectLst/>
                          <a:latin typeface="Calibri" panose="020F0502020204030204" pitchFamily="34" charset="0"/>
                        </a:rPr>
                        <a:t>16</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"Karatna" Turia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5.26%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5.26%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38.89%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7"/>
                  </a:ext>
                </a:extLst>
              </a:tr>
              <a:tr h="216494">
                <a:tc>
                  <a:txBody>
                    <a:bodyPr/>
                    <a:lstStyle/>
                    <a:p>
                      <a:pPr algn="ctr" fontAlgn="b"/>
                      <a:r>
                        <a:rPr lang="ro-RO" sz="1200" b="1" i="0" u="none" strike="noStrike" dirty="0">
                          <a:solidFill>
                            <a:srgbClr val="000000"/>
                          </a:solidFill>
                          <a:effectLst/>
                          <a:latin typeface="Calibri" panose="020F0502020204030204" pitchFamily="34" charset="0"/>
                        </a:rPr>
                        <a:t>17</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"Kun Kocsárd" Ojdula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000000"/>
                          </a:solidFill>
                          <a:effectLst/>
                          <a:latin typeface="Calibri" panose="020F0502020204030204" pitchFamily="34" charset="0"/>
                        </a:rPr>
                        <a:t>15.00%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36.84%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8"/>
                  </a:ext>
                </a:extLst>
              </a:tr>
              <a:tr h="216494">
                <a:tc>
                  <a:txBody>
                    <a:bodyPr/>
                    <a:lstStyle/>
                    <a:p>
                      <a:pPr algn="ctr" fontAlgn="b"/>
                      <a:r>
                        <a:rPr lang="ro-RO" sz="1200" b="1" i="0" u="none" strike="noStrike" dirty="0">
                          <a:solidFill>
                            <a:srgbClr val="000000"/>
                          </a:solidFill>
                          <a:effectLst/>
                          <a:latin typeface="Calibri" panose="020F0502020204030204" pitchFamily="34" charset="0"/>
                        </a:rPr>
                        <a:t>18</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"Bálint Gábor" Cătălina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33.33%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4.49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9"/>
                  </a:ext>
                </a:extLst>
              </a:tr>
              <a:tr h="216494">
                <a:tc>
                  <a:txBody>
                    <a:bodyPr/>
                    <a:lstStyle/>
                    <a:p>
                      <a:pPr algn="ctr" fontAlgn="b"/>
                      <a:r>
                        <a:rPr lang="ro-RO" sz="1200" b="1" i="0" u="none" strike="noStrike" dirty="0">
                          <a:solidFill>
                            <a:srgbClr val="000000"/>
                          </a:solidFill>
                          <a:effectLst/>
                          <a:latin typeface="Calibri" panose="020F0502020204030204" pitchFamily="34" charset="0"/>
                        </a:rPr>
                        <a:t>19</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Mărtineni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1.63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1.84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20"/>
                  </a:ext>
                </a:extLst>
              </a:tr>
              <a:tr h="216494">
                <a:tc>
                  <a:txBody>
                    <a:bodyPr/>
                    <a:lstStyle/>
                    <a:p>
                      <a:pPr algn="ctr" fontAlgn="b"/>
                      <a:r>
                        <a:rPr lang="ro-RO" sz="1200" b="1" i="0" u="none" strike="noStrike" dirty="0">
                          <a:solidFill>
                            <a:srgbClr val="000000"/>
                          </a:solidFill>
                          <a:effectLst/>
                          <a:latin typeface="Calibri" panose="020F0502020204030204" pitchFamily="34" charset="0"/>
                        </a:rPr>
                        <a:t>20</a:t>
                      </a:r>
                      <a:endParaRPr lang="hu-HU" sz="1200" b="1" i="0" u="none" strike="noStrike" dirty="0">
                        <a:solidFill>
                          <a:srgbClr val="000000"/>
                        </a:solidFill>
                        <a:effectLst/>
                        <a:latin typeface="Calibri" panose="020F0502020204030204" pitchFamily="34" charset="0"/>
                      </a:endParaRPr>
                    </a:p>
                  </a:txBody>
                  <a:tcPr marL="7373" marR="7373" marT="73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Școala Gimnazială Oituz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000000"/>
                          </a:solidFill>
                          <a:effectLst/>
                          <a:latin typeface="Calibri" panose="020F0502020204030204" pitchFamily="34" charset="0"/>
                        </a:rPr>
                        <a:t>2.12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3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a:solidFill>
                            <a:srgbClr val="000000"/>
                          </a:solidFill>
                          <a:effectLst/>
                          <a:latin typeface="Calibri" panose="020F0502020204030204" pitchFamily="34" charset="0"/>
                        </a:rPr>
                        <a:t>2.23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300" b="1" i="0" u="none" strike="noStrike" dirty="0">
                          <a:solidFill>
                            <a:srgbClr val="000000"/>
                          </a:solidFill>
                          <a:effectLst/>
                          <a:latin typeface="Calibri" panose="020F0502020204030204" pitchFamily="34" charset="0"/>
                        </a:rPr>
                        <a:t>2.95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21"/>
                  </a:ext>
                </a:extLst>
              </a:tr>
            </a:tbl>
          </a:graphicData>
        </a:graphic>
      </p:graphicFrame>
      <p:sp>
        <p:nvSpPr>
          <p:cNvPr id="23554" name="Rectangle 289"/>
          <p:cNvSpPr>
            <a:spLocks noGrp="1" noChangeArrowheads="1"/>
          </p:cNvSpPr>
          <p:nvPr>
            <p:ph type="title"/>
          </p:nvPr>
        </p:nvSpPr>
        <p:spPr>
          <a:xfrm>
            <a:off x="838200" y="587865"/>
            <a:ext cx="7543800" cy="396081"/>
          </a:xfrm>
          <a:ln>
            <a:solidFill>
              <a:schemeClr val="tx1"/>
            </a:solidFill>
          </a:ln>
        </p:spPr>
        <p:txBody>
          <a:bodyPr/>
          <a:lstStyle/>
          <a:p>
            <a:pPr algn="ctr"/>
            <a:r>
              <a:rPr lang="ro-RO" altLang="ro-RO" sz="1800" b="1" dirty="0">
                <a:latin typeface="Tahoma" pitchFamily="34" charset="0"/>
              </a:rPr>
              <a:t>Rezultate </a:t>
            </a:r>
            <a:r>
              <a:rPr lang="en-US" altLang="ro-RO" sz="1800" b="1" dirty="0" err="1">
                <a:latin typeface="Tahoma" pitchFamily="34" charset="0"/>
              </a:rPr>
              <a:t>pe</a:t>
            </a:r>
            <a:r>
              <a:rPr lang="en-US" altLang="ro-RO" sz="1800" b="1" dirty="0">
                <a:latin typeface="Tahoma" pitchFamily="34" charset="0"/>
              </a:rPr>
              <a:t> </a:t>
            </a:r>
            <a:r>
              <a:rPr lang="ro-RO" altLang="ro-RO" sz="1800" b="1" dirty="0">
                <a:latin typeface="Tahoma" pitchFamily="34" charset="0"/>
              </a:rPr>
              <a:t>ş</a:t>
            </a:r>
            <a:r>
              <a:rPr lang="en-US" altLang="ro-RO" sz="1800" b="1" dirty="0">
                <a:latin typeface="Tahoma" pitchFamily="34" charset="0"/>
              </a:rPr>
              <a:t>coli</a:t>
            </a:r>
            <a:r>
              <a:rPr lang="ro-RO" altLang="ro-RO" sz="1800" b="1" dirty="0">
                <a:latin typeface="Tahoma" pitchFamily="34" charset="0"/>
              </a:rPr>
              <a:t> -  </a:t>
            </a:r>
            <a:r>
              <a:rPr lang="ro-RO" altLang="ja-JP" sz="1800" b="1" dirty="0">
                <a:latin typeface="Tahoma" pitchFamily="34" charset="0"/>
              </a:rPr>
              <a:t>Matematică </a:t>
            </a:r>
            <a:r>
              <a:rPr lang="ro-RO" altLang="ja-JP" sz="1800" dirty="0">
                <a:latin typeface="Tahoma" pitchFamily="34" charset="0"/>
              </a:rPr>
              <a:t>(69,93%)</a:t>
            </a:r>
            <a:endParaRPr lang="ro-RO" altLang="ro-RO" sz="1800" b="1" dirty="0">
              <a:latin typeface="Tahoma" pitchFamily="34" charset="0"/>
            </a:endParaRPr>
          </a:p>
        </p:txBody>
      </p:sp>
      <p:sp>
        <p:nvSpPr>
          <p:cNvPr id="23611" name="AutoShape 10">
            <a:hlinkClick r:id="rId3" action="ppaction://hlinksldjump"/>
          </p:cNvPr>
          <p:cNvSpPr>
            <a:spLocks noChangeArrowheads="1"/>
          </p:cNvSpPr>
          <p:nvPr/>
        </p:nvSpPr>
        <p:spPr bwMode="auto">
          <a:xfrm rot="10800000">
            <a:off x="9194800" y="146276"/>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685800" y="8427"/>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6" name="Rectangle 5"/>
          <p:cNvSpPr/>
          <p:nvPr/>
        </p:nvSpPr>
        <p:spPr>
          <a:xfrm>
            <a:off x="838200" y="1057624"/>
            <a:ext cx="2417970" cy="369332"/>
          </a:xfrm>
          <a:prstGeom prst="rect">
            <a:avLst/>
          </a:prstGeom>
          <a:solidFill>
            <a:schemeClr val="tx2">
              <a:lumMod val="40000"/>
              <a:lumOff val="60000"/>
            </a:schemeClr>
          </a:solidFill>
          <a:ln>
            <a:solidFill>
              <a:schemeClr val="tx1"/>
            </a:solidFill>
          </a:ln>
        </p:spPr>
        <p:txBody>
          <a:bodyPr wrap="none">
            <a:spAutoFit/>
          </a:bodyPr>
          <a:lstStyle/>
          <a:p>
            <a:pPr fontAlgn="b"/>
            <a:r>
              <a:rPr lang="ro-RO" dirty="0">
                <a:latin typeface="Calibri"/>
              </a:rPr>
              <a:t>Zona   TÂRGU SECUIESC</a:t>
            </a:r>
            <a:endParaRPr lang="en-US" dirty="0">
              <a:latin typeface="Calibri"/>
            </a:endParaRPr>
          </a:p>
        </p:txBody>
      </p:sp>
      <p:sp>
        <p:nvSpPr>
          <p:cNvPr id="7" name="Slide Number Placeholder 4"/>
          <p:cNvSpPr>
            <a:spLocks noGrp="1"/>
          </p:cNvSpPr>
          <p:nvPr>
            <p:ph type="sldNum" sz="quarter" idx="12"/>
          </p:nvPr>
        </p:nvSpPr>
        <p:spPr>
          <a:xfrm>
            <a:off x="9362336" y="6553200"/>
            <a:ext cx="596900" cy="365125"/>
          </a:xfrm>
        </p:spPr>
        <p:txBody>
          <a:bodyPr/>
          <a:lstStyle/>
          <a:p>
            <a:pPr>
              <a:defRPr/>
            </a:pPr>
            <a:fld id="{50A31C15-5B32-407C-AB82-E66B2624B619}" type="slidenum">
              <a:rPr lang="ro-RO" smtClean="0"/>
              <a:pPr>
                <a:defRPr/>
              </a:pPr>
              <a:t>23</a:t>
            </a:fld>
            <a:endParaRPr lang="ro-RO" dirty="0"/>
          </a:p>
        </p:txBody>
      </p:sp>
    </p:spTree>
    <p:extLst>
      <p:ext uri="{BB962C8B-B14F-4D97-AF65-F5344CB8AC3E}">
        <p14:creationId xmlns:p14="http://schemas.microsoft.com/office/powerpoint/2010/main" val="4017133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31484543"/>
              </p:ext>
            </p:extLst>
          </p:nvPr>
        </p:nvGraphicFramePr>
        <p:xfrm>
          <a:off x="219075" y="1905000"/>
          <a:ext cx="9534525" cy="3931920"/>
        </p:xfrm>
        <a:graphic>
          <a:graphicData uri="http://schemas.openxmlformats.org/drawingml/2006/table">
            <a:tbl>
              <a:tblPr>
                <a:tableStyleId>{5C22544A-7EE6-4342-B048-85BDC9FD1C3A}</a:tableStyleId>
              </a:tblPr>
              <a:tblGrid>
                <a:gridCol w="314325">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15290">
                  <a:extLst>
                    <a:ext uri="{9D8B030D-6E8A-4147-A177-3AD203B41FA5}">
                      <a16:colId xmlns:a16="http://schemas.microsoft.com/office/drawing/2014/main" val="20002"/>
                    </a:ext>
                  </a:extLst>
                </a:gridCol>
                <a:gridCol w="355340">
                  <a:extLst>
                    <a:ext uri="{9D8B030D-6E8A-4147-A177-3AD203B41FA5}">
                      <a16:colId xmlns:a16="http://schemas.microsoft.com/office/drawing/2014/main" val="20003"/>
                    </a:ext>
                  </a:extLst>
                </a:gridCol>
                <a:gridCol w="533010">
                  <a:extLst>
                    <a:ext uri="{9D8B030D-6E8A-4147-A177-3AD203B41FA5}">
                      <a16:colId xmlns:a16="http://schemas.microsoft.com/office/drawing/2014/main" val="20004"/>
                    </a:ext>
                  </a:extLst>
                </a:gridCol>
                <a:gridCol w="789998">
                  <a:extLst>
                    <a:ext uri="{9D8B030D-6E8A-4147-A177-3AD203B41FA5}">
                      <a16:colId xmlns:a16="http://schemas.microsoft.com/office/drawing/2014/main" val="20005"/>
                    </a:ext>
                  </a:extLst>
                </a:gridCol>
                <a:gridCol w="645397">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613765">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tblGrid>
              <a:tr h="484662">
                <a:tc>
                  <a:txBody>
                    <a:bodyPr/>
                    <a:lstStyle/>
                    <a:p>
                      <a:pPr algn="l" fontAlgn="b"/>
                      <a:endParaRPr lang="hu-HU"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hu-H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hu-HU" sz="1300" b="1" u="none" strike="noStrike" dirty="0">
                          <a:effectLst/>
                          <a:latin typeface="Calibri" panose="020F0502020204030204" pitchFamily="34" charset="0"/>
                        </a:rPr>
                        <a:t>PARTICIPARE</a:t>
                      </a:r>
                      <a:endParaRPr lang="hu-HU" sz="13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hu-HU"/>
                    </a:p>
                  </a:txBody>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NOIEMBRIE 2015</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FEBRUARIE 2016</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hu-HU"/>
                    </a:p>
                  </a:txBody>
                  <a:tcPr/>
                </a:tc>
                <a:tc gridSpan="2">
                  <a:txBody>
                    <a:bodyPr/>
                    <a:lstStyle/>
                    <a:p>
                      <a:pPr algn="ctr" fontAlgn="ctr">
                        <a:spcBef>
                          <a:spcPts val="0"/>
                        </a:spcBef>
                        <a:spcAft>
                          <a:spcPts val="0"/>
                        </a:spcAft>
                      </a:pP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EVALUARE NAȚIONALĂ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IUNIE 2016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hu-HU"/>
                    </a:p>
                  </a:txBody>
                  <a:tcPr/>
                </a:tc>
                <a:extLst>
                  <a:ext uri="{0D108BD9-81ED-4DB2-BD59-A6C34878D82A}">
                    <a16:rowId xmlns:a16="http://schemas.microsoft.com/office/drawing/2014/main" val="10000"/>
                  </a:ext>
                </a:extLst>
              </a:tr>
              <a:tr h="1026210">
                <a:tc>
                  <a:txBody>
                    <a:bodyPr/>
                    <a:lstStyle/>
                    <a:p>
                      <a:pPr algn="ctr" fontAlgn="ctr"/>
                      <a:r>
                        <a:rPr lang="hu-HU" sz="1600" b="1" u="none" strike="noStrike" dirty="0">
                          <a:effectLst/>
                          <a:latin typeface="Calibri" panose="020F0502020204030204" pitchFamily="34" charset="0"/>
                        </a:rPr>
                        <a:t>Nr.crt.</a:t>
                      </a:r>
                      <a:endParaRPr lang="hu-HU"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600" b="1" u="none" strike="noStrike" dirty="0">
                          <a:effectLst/>
                          <a:latin typeface="Calibri" panose="020F0502020204030204" pitchFamily="34" charset="0"/>
                        </a:rPr>
                        <a:t>UNITATEA DE ÎNVĂȚĂMÂNT</a:t>
                      </a:r>
                      <a:endParaRPr lang="hu-HU"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Calibri" panose="020F0502020204030204" pitchFamily="34" charset="0"/>
                        </a:rPr>
                        <a:t>NOIEMBRIE 2015</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FEBRUARIE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IUNIE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302631">
                <a:tc>
                  <a:txBody>
                    <a:bodyPr/>
                    <a:lstStyle/>
                    <a:p>
                      <a:pPr algn="ctr" fontAlgn="b"/>
                      <a:r>
                        <a:rPr lang="ro-RO" sz="1600" b="1" i="0" u="none" strike="noStrike" dirty="0">
                          <a:solidFill>
                            <a:srgbClr val="000000"/>
                          </a:solidFill>
                          <a:effectLst/>
                          <a:latin typeface="Calibri" panose="020F0502020204030204" pitchFamily="34" charset="0"/>
                        </a:rPr>
                        <a:t>1</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Liceul "Kőrösi Csoma Sándor" Covasna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51.14%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4.94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47.73%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94.03%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302631">
                <a:tc>
                  <a:txBody>
                    <a:bodyPr/>
                    <a:lstStyle/>
                    <a:p>
                      <a:pPr algn="ctr" fontAlgn="b"/>
                      <a:r>
                        <a:rPr lang="ro-RO" sz="1600" b="1" i="0" u="none" strike="noStrike" dirty="0">
                          <a:solidFill>
                            <a:srgbClr val="000000"/>
                          </a:solidFill>
                          <a:effectLst/>
                          <a:latin typeface="Calibri" panose="020F0502020204030204" pitchFamily="34" charset="0"/>
                        </a:rPr>
                        <a:t>2</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Păpăuți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302631">
                <a:tc>
                  <a:txBody>
                    <a:bodyPr/>
                    <a:lstStyle/>
                    <a:p>
                      <a:pPr algn="ctr" fontAlgn="b"/>
                      <a:r>
                        <a:rPr lang="ro-RO" sz="1600" b="1" i="0" u="none" strike="noStrike" dirty="0">
                          <a:solidFill>
                            <a:srgbClr val="000000"/>
                          </a:solidFill>
                          <a:effectLst/>
                          <a:latin typeface="Calibri" panose="020F0502020204030204" pitchFamily="34" charset="0"/>
                        </a:rPr>
                        <a:t>3</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"Bibó József" Brateș</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4.35%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80.00%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302631">
                <a:tc>
                  <a:txBody>
                    <a:bodyPr/>
                    <a:lstStyle/>
                    <a:p>
                      <a:pPr algn="ctr" fontAlgn="b"/>
                      <a:r>
                        <a:rPr lang="ro-RO" sz="1600" b="1" i="0" u="none" strike="noStrike" dirty="0">
                          <a:solidFill>
                            <a:srgbClr val="000000"/>
                          </a:solidFill>
                          <a:effectLst/>
                          <a:latin typeface="Calibri" panose="020F0502020204030204" pitchFamily="34" charset="0"/>
                        </a:rPr>
                        <a:t>4</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err="1">
                          <a:solidFill>
                            <a:srgbClr val="000000"/>
                          </a:solidFill>
                          <a:effectLst/>
                          <a:latin typeface="Calibri" panose="020F0502020204030204" pitchFamily="34" charset="0"/>
                        </a:rPr>
                        <a:t>Școala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Gimnazială</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Avram</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Iancu</a:t>
                      </a:r>
                      <a:r>
                        <a:rPr lang="en-US" sz="1400" b="0" i="0" u="none" strike="noStrike" dirty="0">
                          <a:solidFill>
                            <a:srgbClr val="000000"/>
                          </a:solidFill>
                          <a:effectLst/>
                          <a:latin typeface="Calibri" panose="020F0502020204030204" pitchFamily="34" charset="0"/>
                        </a:rPr>
                        <a:t>" Covasna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22.22%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34.62%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5"/>
                  </a:ext>
                </a:extLst>
              </a:tr>
              <a:tr h="302631">
                <a:tc>
                  <a:txBody>
                    <a:bodyPr/>
                    <a:lstStyle/>
                    <a:p>
                      <a:pPr algn="ctr" fontAlgn="b"/>
                      <a:r>
                        <a:rPr lang="ro-RO" sz="1600" b="1" i="0" u="none" strike="noStrike" dirty="0">
                          <a:solidFill>
                            <a:srgbClr val="000000"/>
                          </a:solidFill>
                          <a:effectLst/>
                          <a:latin typeface="Calibri" panose="020F0502020204030204" pitchFamily="34" charset="0"/>
                        </a:rPr>
                        <a:t>5</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Nr. 1 Zăbala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14.29%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6"/>
                  </a:ext>
                </a:extLst>
              </a:tr>
              <a:tr h="302631">
                <a:tc>
                  <a:txBody>
                    <a:bodyPr/>
                    <a:lstStyle/>
                    <a:p>
                      <a:pPr algn="ctr" fontAlgn="b"/>
                      <a:r>
                        <a:rPr lang="ro-RO" sz="1600" b="1" i="0" u="none" strike="noStrike" dirty="0">
                          <a:solidFill>
                            <a:srgbClr val="000000"/>
                          </a:solidFill>
                          <a:effectLst/>
                          <a:latin typeface="Calibri" panose="020F0502020204030204" pitchFamily="34" charset="0"/>
                        </a:rPr>
                        <a:t>6</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"Mikes Kelemen" Zagon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55.56%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302631">
                <a:tc>
                  <a:txBody>
                    <a:bodyPr/>
                    <a:lstStyle/>
                    <a:p>
                      <a:pPr algn="ctr" fontAlgn="b"/>
                      <a:r>
                        <a:rPr lang="ro-RO" sz="1600" b="1" i="0" u="none" strike="noStrike" dirty="0">
                          <a:solidFill>
                            <a:srgbClr val="000000"/>
                          </a:solidFill>
                          <a:effectLst/>
                          <a:latin typeface="Calibri" panose="020F0502020204030204" pitchFamily="34" charset="0"/>
                        </a:rPr>
                        <a:t>7</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"Thury Gergely" Tamasfalău</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11.76%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23.53%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52.94%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5.19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302631">
                <a:tc>
                  <a:txBody>
                    <a:bodyPr/>
                    <a:lstStyle/>
                    <a:p>
                      <a:pPr algn="ctr" fontAlgn="b"/>
                      <a:r>
                        <a:rPr lang="ro-RO" sz="1600" b="1" i="0" u="none" strike="noStrike" dirty="0">
                          <a:solidFill>
                            <a:srgbClr val="000000"/>
                          </a:solidFill>
                          <a:effectLst/>
                          <a:latin typeface="Calibri" panose="020F0502020204030204" pitchFamily="34" charset="0"/>
                        </a:rPr>
                        <a:t>8</a:t>
                      </a:r>
                      <a:endParaRPr lang="hu-HU"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"Horn Dávid" Comandău</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4.24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9"/>
                  </a:ext>
                </a:extLst>
              </a:tr>
            </a:tbl>
          </a:graphicData>
        </a:graphic>
      </p:graphicFrame>
      <p:sp>
        <p:nvSpPr>
          <p:cNvPr id="23554" name="Rectangle 289"/>
          <p:cNvSpPr>
            <a:spLocks noGrp="1" noChangeArrowheads="1"/>
          </p:cNvSpPr>
          <p:nvPr>
            <p:ph type="title"/>
          </p:nvPr>
        </p:nvSpPr>
        <p:spPr>
          <a:xfrm>
            <a:off x="1066800" y="914400"/>
            <a:ext cx="7543800" cy="472281"/>
          </a:xfrm>
          <a:ln>
            <a:solidFill>
              <a:schemeClr val="tx1"/>
            </a:solidFill>
          </a:ln>
        </p:spPr>
        <p:txBody>
          <a:bodyPr>
            <a:normAutofit/>
          </a:bodyPr>
          <a:lstStyle/>
          <a:p>
            <a:pPr algn="ctr"/>
            <a:r>
              <a:rPr lang="ro-RO" altLang="ro-RO" sz="2400" b="1" dirty="0">
                <a:latin typeface="Tahoma" pitchFamily="34" charset="0"/>
              </a:rPr>
              <a:t>Rezultate </a:t>
            </a:r>
            <a:r>
              <a:rPr lang="en-US" altLang="ro-RO" sz="2400" b="1" dirty="0" err="1">
                <a:latin typeface="Tahoma" pitchFamily="34" charset="0"/>
              </a:rPr>
              <a:t>pe</a:t>
            </a:r>
            <a:r>
              <a:rPr lang="en-US" altLang="ro-RO" sz="2400" b="1" dirty="0">
                <a:latin typeface="Tahoma" pitchFamily="34" charset="0"/>
              </a:rPr>
              <a:t> </a:t>
            </a:r>
            <a:r>
              <a:rPr lang="ro-RO" altLang="ro-RO" sz="2400" b="1" dirty="0">
                <a:latin typeface="Tahoma" pitchFamily="34" charset="0"/>
              </a:rPr>
              <a:t>ş</a:t>
            </a:r>
            <a:r>
              <a:rPr lang="en-US" altLang="ro-RO" sz="2400" b="1" dirty="0">
                <a:latin typeface="Tahoma" pitchFamily="34" charset="0"/>
              </a:rPr>
              <a:t>coli</a:t>
            </a:r>
            <a:r>
              <a:rPr lang="ro-RO" altLang="ro-RO" sz="2400" b="1" dirty="0">
                <a:latin typeface="Tahoma" pitchFamily="34" charset="0"/>
              </a:rPr>
              <a:t> -  </a:t>
            </a:r>
            <a:r>
              <a:rPr lang="ro-RO" altLang="ja-JP" sz="2400" b="1" dirty="0">
                <a:latin typeface="Tahoma" pitchFamily="34" charset="0"/>
              </a:rPr>
              <a:t>Matematică </a:t>
            </a:r>
            <a:r>
              <a:rPr lang="ro-RO" altLang="ja-JP" sz="2400" dirty="0">
                <a:latin typeface="Tahoma" pitchFamily="34" charset="0"/>
              </a:rPr>
              <a:t>(69,93%)</a:t>
            </a:r>
            <a:endParaRPr lang="ro-RO" altLang="ro-RO" sz="2400" b="1" dirty="0">
              <a:latin typeface="Tahoma" pitchFamily="34" charset="0"/>
            </a:endParaRPr>
          </a:p>
        </p:txBody>
      </p:sp>
      <p:sp>
        <p:nvSpPr>
          <p:cNvPr id="23611" name="AutoShape 10">
            <a:hlinkClick r:id="rId2" action="ppaction://hlinksldjump"/>
          </p:cNvPr>
          <p:cNvSpPr>
            <a:spLocks noChangeArrowheads="1"/>
          </p:cNvSpPr>
          <p:nvPr/>
        </p:nvSpPr>
        <p:spPr bwMode="auto">
          <a:xfrm rot="10800000">
            <a:off x="9328150" y="613286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914400" y="107917"/>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6" name="Rectangle 5"/>
          <p:cNvSpPr/>
          <p:nvPr/>
        </p:nvSpPr>
        <p:spPr>
          <a:xfrm>
            <a:off x="1066800" y="1967345"/>
            <a:ext cx="1747530" cy="369332"/>
          </a:xfrm>
          <a:prstGeom prst="rect">
            <a:avLst/>
          </a:prstGeom>
          <a:solidFill>
            <a:schemeClr val="tx2">
              <a:lumMod val="40000"/>
              <a:lumOff val="60000"/>
            </a:schemeClr>
          </a:solidFill>
          <a:ln>
            <a:solidFill>
              <a:schemeClr val="tx1"/>
            </a:solidFill>
          </a:ln>
        </p:spPr>
        <p:txBody>
          <a:bodyPr wrap="none">
            <a:spAutoFit/>
          </a:bodyPr>
          <a:lstStyle/>
          <a:p>
            <a:pPr fontAlgn="b"/>
            <a:r>
              <a:rPr lang="ro-RO" dirty="0">
                <a:latin typeface="Calibri"/>
              </a:rPr>
              <a:t>Zona   COVASNA</a:t>
            </a:r>
            <a:endParaRPr lang="en-US" dirty="0">
              <a:latin typeface="Calibri"/>
            </a:endParaRPr>
          </a:p>
        </p:txBody>
      </p:sp>
      <p:sp>
        <p:nvSpPr>
          <p:cNvPr id="7" name="Slide Number Placeholder 4"/>
          <p:cNvSpPr>
            <a:spLocks noGrp="1"/>
          </p:cNvSpPr>
          <p:nvPr>
            <p:ph type="sldNum" sz="quarter" idx="12"/>
          </p:nvPr>
        </p:nvSpPr>
        <p:spPr>
          <a:xfrm>
            <a:off x="8839200" y="6424169"/>
            <a:ext cx="673100" cy="365125"/>
          </a:xfrm>
        </p:spPr>
        <p:txBody>
          <a:bodyPr/>
          <a:lstStyle/>
          <a:p>
            <a:pPr>
              <a:defRPr/>
            </a:pPr>
            <a:fld id="{50A31C15-5B32-407C-AB82-E66B2624B619}" type="slidenum">
              <a:rPr lang="ro-RO" smtClean="0"/>
              <a:pPr>
                <a:defRPr/>
              </a:pPr>
              <a:t>24</a:t>
            </a:fld>
            <a:endParaRPr lang="ro-RO" dirty="0"/>
          </a:p>
        </p:txBody>
      </p:sp>
    </p:spTree>
    <p:extLst>
      <p:ext uri="{BB962C8B-B14F-4D97-AF65-F5344CB8AC3E}">
        <p14:creationId xmlns:p14="http://schemas.microsoft.com/office/powerpoint/2010/main" val="4017133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75660260"/>
              </p:ext>
            </p:extLst>
          </p:nvPr>
        </p:nvGraphicFramePr>
        <p:xfrm>
          <a:off x="304800" y="1579259"/>
          <a:ext cx="9406273" cy="4754878"/>
        </p:xfrm>
        <a:graphic>
          <a:graphicData uri="http://schemas.openxmlformats.org/drawingml/2006/table">
            <a:tbl>
              <a:tblPr>
                <a:tableStyleId>{5C22544A-7EE6-4342-B048-85BDC9FD1C3A}</a:tableStyleId>
              </a:tblPr>
              <a:tblGrid>
                <a:gridCol w="257933">
                  <a:extLst>
                    <a:ext uri="{9D8B030D-6E8A-4147-A177-3AD203B41FA5}">
                      <a16:colId xmlns:a16="http://schemas.microsoft.com/office/drawing/2014/main" val="20000"/>
                    </a:ext>
                  </a:extLst>
                </a:gridCol>
                <a:gridCol w="3856867">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42452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735062">
                  <a:extLst>
                    <a:ext uri="{9D8B030D-6E8A-4147-A177-3AD203B41FA5}">
                      <a16:colId xmlns:a16="http://schemas.microsoft.com/office/drawing/2014/main" val="20007"/>
                    </a:ext>
                  </a:extLst>
                </a:gridCol>
                <a:gridCol w="636538">
                  <a:extLst>
                    <a:ext uri="{9D8B030D-6E8A-4147-A177-3AD203B41FA5}">
                      <a16:colId xmlns:a16="http://schemas.microsoft.com/office/drawing/2014/main" val="20008"/>
                    </a:ext>
                  </a:extLst>
                </a:gridCol>
                <a:gridCol w="757930">
                  <a:extLst>
                    <a:ext uri="{9D8B030D-6E8A-4147-A177-3AD203B41FA5}">
                      <a16:colId xmlns:a16="http://schemas.microsoft.com/office/drawing/2014/main" val="20009"/>
                    </a:ext>
                  </a:extLst>
                </a:gridCol>
                <a:gridCol w="756215">
                  <a:extLst>
                    <a:ext uri="{9D8B030D-6E8A-4147-A177-3AD203B41FA5}">
                      <a16:colId xmlns:a16="http://schemas.microsoft.com/office/drawing/2014/main" val="20010"/>
                    </a:ext>
                  </a:extLst>
                </a:gridCol>
              </a:tblGrid>
              <a:tr h="665516">
                <a:tc>
                  <a:txBody>
                    <a:bodyPr/>
                    <a:lstStyle/>
                    <a:p>
                      <a:pPr algn="l" fontAlgn="b"/>
                      <a:endParaRPr lang="hu-HU" sz="1400" b="0" i="0" u="none" strike="noStrike" dirty="0">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hu-HU" sz="1400" b="0" i="0" u="none" strike="noStrike" dirty="0">
                        <a:solidFill>
                          <a:srgbClr val="000000"/>
                        </a:solidFill>
                        <a:effectLst/>
                        <a:latin typeface="Calibri" panose="020F0502020204030204" pitchFamily="34" charset="0"/>
                      </a:endParaRPr>
                    </a:p>
                  </a:txBody>
                  <a:tcPr marL="8508" marR="8508" marT="8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hu-HU" sz="1300" b="1" u="none" strike="noStrike" dirty="0">
                          <a:effectLst/>
                          <a:latin typeface="Calibri" panose="020F0502020204030204" pitchFamily="34" charset="0"/>
                        </a:rPr>
                        <a:t>PARTICIPARE</a:t>
                      </a:r>
                      <a:endParaRPr lang="hu-HU" sz="1300" b="1" i="0" u="none" strike="noStrike" dirty="0">
                        <a:solidFill>
                          <a:srgbClr val="000000"/>
                        </a:solidFill>
                        <a:effectLst/>
                        <a:latin typeface="Calibri" panose="020F0502020204030204" pitchFamily="34" charset="0"/>
                      </a:endParaRPr>
                    </a:p>
                  </a:txBody>
                  <a:tcPr marL="8508" marR="8508" marT="8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hu-HU"/>
                    </a:p>
                  </a:txBody>
                  <a:tcPr/>
                </a:tc>
                <a:tc hMerge="1">
                  <a:txBody>
                    <a:bodyPr/>
                    <a:lstStyle/>
                    <a:p>
                      <a:endParaRPr lang="hu-HU"/>
                    </a:p>
                  </a:txBody>
                  <a:tcPr/>
                </a:tc>
                <a:tc gridSpan="2">
                  <a:txBody>
                    <a:bodyPr/>
                    <a:lstStyle/>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NOIEMBRIE 2015</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hu-HU"/>
                    </a:p>
                  </a:txBody>
                  <a:tcPr/>
                </a:tc>
                <a:tc gridSpan="2">
                  <a:txBody>
                    <a:bodyPr/>
                    <a:lstStyle/>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FEBRUARIE 2016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hu-HU"/>
                    </a:p>
                  </a:txBody>
                  <a:tcPr/>
                </a:tc>
                <a:tc gridSpan="2">
                  <a:txBody>
                    <a:bodyPr/>
                    <a:lstStyle/>
                    <a:p>
                      <a:pPr algn="ctr" fontAlgn="ctr">
                        <a:spcBef>
                          <a:spcPts val="0"/>
                        </a:spcBef>
                        <a:spcAft>
                          <a:spcPts val="0"/>
                        </a:spcAft>
                      </a:pP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EVALUARE NAȚIONALĂ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IUNIE 2016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hu-HU"/>
                    </a:p>
                  </a:txBody>
                  <a:tcPr/>
                </a:tc>
                <a:extLst>
                  <a:ext uri="{0D108BD9-81ED-4DB2-BD59-A6C34878D82A}">
                    <a16:rowId xmlns:a16="http://schemas.microsoft.com/office/drawing/2014/main" val="10000"/>
                  </a:ext>
                </a:extLst>
              </a:tr>
              <a:tr h="905376">
                <a:tc>
                  <a:txBody>
                    <a:bodyPr/>
                    <a:lstStyle/>
                    <a:p>
                      <a:pPr algn="ctr" fontAlgn="ctr"/>
                      <a:r>
                        <a:rPr lang="hu-HU" sz="1400" u="none" strike="noStrike" dirty="0">
                          <a:effectLst/>
                          <a:latin typeface="Calibri" panose="020F0502020204030204" pitchFamily="34" charset="0"/>
                        </a:rPr>
                        <a:t>Nr.crt</a:t>
                      </a:r>
                      <a:endParaRPr lang="hu-HU" sz="1400" b="1" i="0" u="none" strike="noStrike" dirty="0">
                        <a:solidFill>
                          <a:srgbClr val="000000"/>
                        </a:solidFill>
                        <a:effectLst/>
                        <a:latin typeface="Calibri" panose="020F0502020204030204" pitchFamily="34" charset="0"/>
                      </a:endParaRPr>
                    </a:p>
                  </a:txBody>
                  <a:tcPr marL="8508" marR="8508" marT="8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400" b="1" u="none" strike="noStrike" dirty="0">
                          <a:effectLst/>
                          <a:latin typeface="Calibri" panose="020F0502020204030204" pitchFamily="34" charset="0"/>
                        </a:rPr>
                        <a:t>UNITATEA DE ÎNVĂȚĂMÂNT</a:t>
                      </a:r>
                      <a:endParaRPr lang="hu-HU" sz="1400" b="1" i="0" u="none" strike="noStrike" dirty="0">
                        <a:solidFill>
                          <a:srgbClr val="000000"/>
                        </a:solidFill>
                        <a:effectLst/>
                        <a:latin typeface="Calibri" panose="020F0502020204030204" pitchFamily="34" charset="0"/>
                      </a:endParaRPr>
                    </a:p>
                  </a:txBody>
                  <a:tcPr marL="8508" marR="8508" marT="8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Calibri" panose="020F0502020204030204" pitchFamily="34" charset="0"/>
                        </a:rPr>
                        <a:t>NOIEMBRIE </a:t>
                      </a:r>
                      <a:endParaRPr lang="ro-RO" sz="1100" b="1" i="0" u="none" strike="noStrike" dirty="0">
                        <a:solidFill>
                          <a:srgbClr val="000000"/>
                        </a:solidFill>
                        <a:effectLst/>
                        <a:latin typeface="Calibri" panose="020F0502020204030204" pitchFamily="34" charset="0"/>
                      </a:endParaRPr>
                    </a:p>
                    <a:p>
                      <a:pPr algn="ctr" fontAlgn="ctr"/>
                      <a:r>
                        <a:rPr lang="en-US" sz="1100" b="1" i="0" u="none" strike="noStrike" dirty="0">
                          <a:solidFill>
                            <a:srgbClr val="000000"/>
                          </a:solidFill>
                          <a:effectLst/>
                          <a:latin typeface="Calibri" panose="020F0502020204030204" pitchFamily="34" charset="0"/>
                        </a:rPr>
                        <a:t>2015</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FEBRUARIE </a:t>
                      </a:r>
                      <a:endParaRPr lang="ro-RO" sz="1100" b="1" i="0" u="none" strike="noStrike" dirty="0">
                        <a:solidFill>
                          <a:srgbClr val="000000"/>
                        </a:solidFill>
                        <a:effectLst/>
                        <a:latin typeface="Calibri" panose="020F0502020204030204" pitchFamily="34" charset="0"/>
                      </a:endParaRPr>
                    </a:p>
                    <a:p>
                      <a:pPr algn="ctr" fontAlgn="ctr"/>
                      <a:r>
                        <a:rPr lang="en-US" sz="1100" b="1" i="0" u="none" strike="noStrike" dirty="0">
                          <a:solidFill>
                            <a:srgbClr val="000000"/>
                          </a:solidFill>
                          <a:effectLst/>
                          <a:latin typeface="Calibri" panose="020F0502020204030204" pitchFamily="34" charset="0"/>
                        </a:rPr>
                        <a:t>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IUNIE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244922">
                <a:tc>
                  <a:txBody>
                    <a:bodyPr/>
                    <a:lstStyle/>
                    <a:p>
                      <a:pPr algn="ctr" fontAlgn="b"/>
                      <a:r>
                        <a:rPr lang="hu-HU" sz="1400" u="none" strike="noStrike" dirty="0">
                          <a:effectLst/>
                          <a:latin typeface="Calibri" panose="020F0502020204030204" pitchFamily="34" charset="0"/>
                        </a:rPr>
                        <a:t>1</a:t>
                      </a:r>
                      <a:endParaRPr lang="hu-HU" sz="1400" b="1" i="0" u="none" strike="noStrike" dirty="0">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err="1">
                          <a:solidFill>
                            <a:srgbClr val="000000"/>
                          </a:solidFill>
                          <a:effectLst/>
                          <a:latin typeface="Calibri" panose="020F0502020204030204" pitchFamily="34" charset="0"/>
                        </a:rPr>
                        <a:t>Școala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Gimnazială</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Kriza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János</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Aita</a:t>
                      </a:r>
                      <a:r>
                        <a:rPr lang="en-US" sz="1400" b="0" i="0" u="none" strike="noStrike" dirty="0">
                          <a:solidFill>
                            <a:srgbClr val="000000"/>
                          </a:solidFill>
                          <a:effectLst/>
                          <a:latin typeface="Calibri" panose="020F0502020204030204" pitchFamily="34" charset="0"/>
                        </a:rPr>
                        <a:t> Mare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43.75%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88.89%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244922">
                <a:tc>
                  <a:txBody>
                    <a:bodyPr/>
                    <a:lstStyle/>
                    <a:p>
                      <a:pPr algn="ctr" fontAlgn="b"/>
                      <a:r>
                        <a:rPr lang="hu-HU" sz="1400" u="none" strike="noStrike" dirty="0">
                          <a:effectLst/>
                          <a:latin typeface="Calibri" panose="020F0502020204030204" pitchFamily="34" charset="0"/>
                        </a:rPr>
                        <a:t>2</a:t>
                      </a:r>
                      <a:endParaRPr lang="hu-HU" sz="1400" b="1" i="0" u="none" strike="noStrike" dirty="0">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err="1">
                          <a:solidFill>
                            <a:srgbClr val="000000"/>
                          </a:solidFill>
                          <a:effectLst/>
                          <a:latin typeface="Calibri" panose="020F0502020204030204" pitchFamily="34" charset="0"/>
                        </a:rPr>
                        <a:t>Școala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Gimnazială</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Konsza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Samu</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Bățanii</a:t>
                      </a:r>
                      <a:r>
                        <a:rPr lang="en-US" sz="1400" b="0" i="0" u="none" strike="noStrike" dirty="0">
                          <a:solidFill>
                            <a:srgbClr val="000000"/>
                          </a:solidFill>
                          <a:effectLst/>
                          <a:latin typeface="Calibri" panose="020F0502020204030204" pitchFamily="34" charset="0"/>
                        </a:rPr>
                        <a:t> Mari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000000"/>
                          </a:solidFill>
                          <a:effectLst/>
                          <a:latin typeface="Calibri" panose="020F0502020204030204" pitchFamily="34" charset="0"/>
                        </a:rPr>
                        <a:t>44.44%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85.71%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244922">
                <a:tc>
                  <a:txBody>
                    <a:bodyPr/>
                    <a:lstStyle/>
                    <a:p>
                      <a:pPr algn="ctr" fontAlgn="b"/>
                      <a:r>
                        <a:rPr lang="hu-HU" sz="1400" u="none" strike="noStrike">
                          <a:effectLst/>
                          <a:latin typeface="Calibri" panose="020F0502020204030204" pitchFamily="34" charset="0"/>
                        </a:rPr>
                        <a:t>3</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"Ajtai Abod Mihály" Aita Seacă</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244922">
                <a:tc>
                  <a:txBody>
                    <a:bodyPr/>
                    <a:lstStyle/>
                    <a:p>
                      <a:pPr algn="ctr" fontAlgn="b"/>
                      <a:r>
                        <a:rPr lang="hu-HU" sz="1400" u="none" strike="noStrike">
                          <a:effectLst/>
                          <a:latin typeface="Calibri" panose="020F0502020204030204" pitchFamily="34" charset="0"/>
                        </a:rPr>
                        <a:t>4</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Filia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000000"/>
                          </a:solidFill>
                          <a:effectLst/>
                          <a:latin typeface="Calibri" panose="020F0502020204030204" pitchFamily="34" charset="0"/>
                        </a:rPr>
                        <a:t>11.11%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5"/>
                  </a:ext>
                </a:extLst>
              </a:tr>
              <a:tr h="244922">
                <a:tc>
                  <a:txBody>
                    <a:bodyPr/>
                    <a:lstStyle/>
                    <a:p>
                      <a:pPr algn="ctr" fontAlgn="b"/>
                      <a:r>
                        <a:rPr lang="hu-HU" sz="1400" u="none" strike="noStrike">
                          <a:effectLst/>
                          <a:latin typeface="Calibri" panose="020F0502020204030204" pitchFamily="34" charset="0"/>
                        </a:rPr>
                        <a:t>5</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err="1">
                          <a:solidFill>
                            <a:srgbClr val="000000"/>
                          </a:solidFill>
                          <a:effectLst/>
                          <a:latin typeface="Calibri" panose="020F0502020204030204" pitchFamily="34" charset="0"/>
                        </a:rPr>
                        <a:t>Școala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Gimnazială</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Borbáth</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Károly</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Vărghiș</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20.83%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29.17%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63.16%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6"/>
                  </a:ext>
                </a:extLst>
              </a:tr>
              <a:tr h="244922">
                <a:tc>
                  <a:txBody>
                    <a:bodyPr/>
                    <a:lstStyle/>
                    <a:p>
                      <a:pPr algn="ctr" fontAlgn="b"/>
                      <a:r>
                        <a:rPr lang="hu-HU" sz="1400" u="none" strike="noStrike">
                          <a:effectLst/>
                          <a:latin typeface="Calibri" panose="020F0502020204030204" pitchFamily="34" charset="0"/>
                        </a:rPr>
                        <a:t>6</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"Gaál Mózes" Baraolt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30.16%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244922">
                <a:tc>
                  <a:txBody>
                    <a:bodyPr/>
                    <a:lstStyle/>
                    <a:p>
                      <a:pPr algn="ctr" fontAlgn="b"/>
                      <a:r>
                        <a:rPr lang="hu-HU" sz="1400" u="none" strike="noStrike">
                          <a:effectLst/>
                          <a:latin typeface="Calibri" panose="020F0502020204030204" pitchFamily="34" charset="0"/>
                        </a:rPr>
                        <a:t>7</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Doboșeni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16.67%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244922">
                <a:tc>
                  <a:txBody>
                    <a:bodyPr/>
                    <a:lstStyle/>
                    <a:p>
                      <a:pPr algn="ctr" fontAlgn="b"/>
                      <a:r>
                        <a:rPr lang="hu-HU" sz="1400" u="none" strike="noStrike">
                          <a:effectLst/>
                          <a:latin typeface="Calibri" panose="020F0502020204030204" pitchFamily="34" charset="0"/>
                        </a:rPr>
                        <a:t>8</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Racoșul de Sus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4.37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9"/>
                  </a:ext>
                </a:extLst>
              </a:tr>
              <a:tr h="244922">
                <a:tc>
                  <a:txBody>
                    <a:bodyPr/>
                    <a:lstStyle/>
                    <a:p>
                      <a:pPr algn="ctr" fontAlgn="b"/>
                      <a:r>
                        <a:rPr lang="hu-HU" sz="1400" u="none" strike="noStrike">
                          <a:effectLst/>
                          <a:latin typeface="Calibri" panose="020F0502020204030204" pitchFamily="34" charset="0"/>
                        </a:rPr>
                        <a:t>9</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"Benkő József" Aita Medie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18.75%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0"/>
                  </a:ext>
                </a:extLst>
              </a:tr>
              <a:tr h="244922">
                <a:tc>
                  <a:txBody>
                    <a:bodyPr/>
                    <a:lstStyle/>
                    <a:p>
                      <a:pPr algn="ctr" fontAlgn="b"/>
                      <a:r>
                        <a:rPr lang="hu-HU" sz="1400" u="none" strike="noStrike">
                          <a:effectLst/>
                          <a:latin typeface="Calibri" panose="020F0502020204030204" pitchFamily="34" charset="0"/>
                        </a:rPr>
                        <a:t>10</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"Máthé János" Herculian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000000"/>
                          </a:solidFill>
                          <a:effectLst/>
                          <a:latin typeface="Calibri" panose="020F0502020204030204" pitchFamily="34" charset="0"/>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1"/>
                  </a:ext>
                </a:extLst>
              </a:tr>
              <a:tr h="244922">
                <a:tc>
                  <a:txBody>
                    <a:bodyPr/>
                    <a:lstStyle/>
                    <a:p>
                      <a:pPr algn="ctr" fontAlgn="b"/>
                      <a:r>
                        <a:rPr lang="hu-HU" sz="1400" u="none" strike="noStrike">
                          <a:effectLst/>
                          <a:latin typeface="Calibri" panose="020F0502020204030204" pitchFamily="34" charset="0"/>
                        </a:rPr>
                        <a:t>11</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"Bölöni Farkas Sándor" Belin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2"/>
                  </a:ext>
                </a:extLst>
              </a:tr>
              <a:tr h="244922">
                <a:tc>
                  <a:txBody>
                    <a:bodyPr/>
                    <a:lstStyle/>
                    <a:p>
                      <a:pPr algn="ctr" fontAlgn="b"/>
                      <a:r>
                        <a:rPr lang="hu-HU" sz="1400" u="none" strike="noStrike">
                          <a:effectLst/>
                          <a:latin typeface="Calibri" panose="020F0502020204030204" pitchFamily="34" charset="0"/>
                        </a:rPr>
                        <a:t>12</a:t>
                      </a:r>
                      <a:endParaRPr lang="hu-HU" sz="1400" b="1" i="0" u="none" strike="noStrike">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Căpeni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FF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2.63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3"/>
                  </a:ext>
                </a:extLst>
              </a:tr>
              <a:tr h="244922">
                <a:tc>
                  <a:txBody>
                    <a:bodyPr/>
                    <a:lstStyle/>
                    <a:p>
                      <a:pPr algn="ctr" fontAlgn="b"/>
                      <a:endParaRPr lang="hu-HU" sz="1400" b="1" i="0" u="none" strike="noStrike" dirty="0">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vi-VN" sz="1400" b="0" i="0" u="none" strike="noStrike" dirty="0">
                        <a:solidFill>
                          <a:srgbClr val="000000"/>
                        </a:solidFill>
                        <a:effectLst/>
                        <a:latin typeface="Calibri" panose="020F0502020204030204" pitchFamily="34" charset="0"/>
                      </a:endParaRPr>
                    </a:p>
                  </a:txBody>
                  <a:tcPr marL="8508" marR="8508" marT="85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u-HU" sz="1400" b="1" i="0" u="none" strike="noStrike" dirty="0">
                          <a:solidFill>
                            <a:srgbClr val="000000"/>
                          </a:solidFill>
                          <a:effectLst/>
                          <a:latin typeface="Calibri" panose="020F0502020204030204" pitchFamily="34" charset="0"/>
                        </a:rPr>
                        <a:t>214</a:t>
                      </a:r>
                    </a:p>
                  </a:txBody>
                  <a:tcPr marL="8508" marR="8508" marT="8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hu-HU" sz="1400" b="1" i="0" u="none" strike="noStrike" dirty="0">
                          <a:solidFill>
                            <a:srgbClr val="000000"/>
                          </a:solidFill>
                          <a:effectLst/>
                          <a:latin typeface="Calibri" panose="020F0502020204030204" pitchFamily="34" charset="0"/>
                        </a:rPr>
                        <a:t>214</a:t>
                      </a:r>
                    </a:p>
                  </a:txBody>
                  <a:tcPr marL="8508" marR="8508" marT="8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hu-HU" sz="1300" b="1" i="0" u="none" strike="noStrike" dirty="0">
                          <a:solidFill>
                            <a:srgbClr val="000000"/>
                          </a:solidFill>
                          <a:effectLst/>
                          <a:latin typeface="Calibri" panose="020F0502020204030204" pitchFamily="34" charset="0"/>
                        </a:rPr>
                        <a:t>147</a:t>
                      </a:r>
                    </a:p>
                  </a:txBody>
                  <a:tcPr marL="8508" marR="8508" marT="8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endParaRPr lang="hu-HU" sz="1400" b="0" i="0" u="none" strike="noStrike" dirty="0">
                        <a:solidFill>
                          <a:srgbClr val="000000"/>
                        </a:solidFill>
                        <a:effectLst/>
                        <a:latin typeface="Calibri" panose="020F0502020204030204" pitchFamily="34" charset="0"/>
                      </a:endParaRPr>
                    </a:p>
                  </a:txBody>
                  <a:tcPr marL="8508" marR="8508" marT="850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hu-HU" sz="1400" b="0" i="0" u="none" strike="noStrike" dirty="0">
                        <a:solidFill>
                          <a:srgbClr val="000000"/>
                        </a:solidFill>
                        <a:effectLst/>
                        <a:latin typeface="Calibri" panose="020F0502020204030204" pitchFamily="34" charset="0"/>
                      </a:endParaRPr>
                    </a:p>
                  </a:txBody>
                  <a:tcPr marL="8508" marR="8508" marT="85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hu-HU" sz="1400" b="0" i="0" u="none" strike="noStrike" dirty="0">
                        <a:solidFill>
                          <a:srgbClr val="000000"/>
                        </a:solidFill>
                        <a:effectLst/>
                        <a:latin typeface="Calibri" panose="020F0502020204030204" pitchFamily="34" charset="0"/>
                      </a:endParaRPr>
                    </a:p>
                  </a:txBody>
                  <a:tcPr marL="8508" marR="8508" marT="85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hu-HU" sz="1400" b="0" i="0" u="none" strike="noStrike" dirty="0">
                        <a:solidFill>
                          <a:srgbClr val="000000"/>
                        </a:solidFill>
                        <a:effectLst/>
                        <a:latin typeface="Calibri" panose="020F0502020204030204" pitchFamily="34" charset="0"/>
                      </a:endParaRPr>
                    </a:p>
                  </a:txBody>
                  <a:tcPr marL="8508" marR="8508" marT="85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hu-HU" sz="1400" b="1" i="0" u="none" strike="noStrike" dirty="0">
                        <a:solidFill>
                          <a:srgbClr val="000000"/>
                        </a:solidFill>
                        <a:effectLst/>
                        <a:latin typeface="Calibri" panose="020F0502020204030204" pitchFamily="34" charset="0"/>
                      </a:endParaRPr>
                    </a:p>
                  </a:txBody>
                  <a:tcPr marL="8508" marR="8508" marT="85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hu-HU" sz="1400" b="1" i="0" u="none" strike="noStrike" dirty="0">
                        <a:solidFill>
                          <a:srgbClr val="000000"/>
                        </a:solidFill>
                        <a:effectLst/>
                        <a:latin typeface="Calibri" panose="020F0502020204030204" pitchFamily="34" charset="0"/>
                      </a:endParaRPr>
                    </a:p>
                  </a:txBody>
                  <a:tcPr marL="8508" marR="8508" marT="85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23554" name="Rectangle 289"/>
          <p:cNvSpPr>
            <a:spLocks noGrp="1" noChangeArrowheads="1"/>
          </p:cNvSpPr>
          <p:nvPr>
            <p:ph type="title"/>
          </p:nvPr>
        </p:nvSpPr>
        <p:spPr>
          <a:xfrm>
            <a:off x="933450" y="833082"/>
            <a:ext cx="7543800" cy="472281"/>
          </a:xfrm>
          <a:ln>
            <a:solidFill>
              <a:schemeClr val="tx1"/>
            </a:solidFill>
          </a:ln>
        </p:spPr>
        <p:txBody>
          <a:bodyPr>
            <a:normAutofit/>
          </a:bodyPr>
          <a:lstStyle/>
          <a:p>
            <a:pPr algn="ctr"/>
            <a:r>
              <a:rPr lang="ro-RO" altLang="ro-RO" sz="2400" b="1" dirty="0">
                <a:latin typeface="Tahoma" pitchFamily="34" charset="0"/>
              </a:rPr>
              <a:t>Rezultate </a:t>
            </a:r>
            <a:r>
              <a:rPr lang="en-US" altLang="ro-RO" sz="2400" b="1" dirty="0" err="1">
                <a:latin typeface="Tahoma" pitchFamily="34" charset="0"/>
              </a:rPr>
              <a:t>pe</a:t>
            </a:r>
            <a:r>
              <a:rPr lang="en-US" altLang="ro-RO" sz="2400" b="1" dirty="0">
                <a:latin typeface="Tahoma" pitchFamily="34" charset="0"/>
              </a:rPr>
              <a:t> </a:t>
            </a:r>
            <a:r>
              <a:rPr lang="ro-RO" altLang="ro-RO" sz="2400" b="1" dirty="0">
                <a:latin typeface="Tahoma" pitchFamily="34" charset="0"/>
              </a:rPr>
              <a:t>ş</a:t>
            </a:r>
            <a:r>
              <a:rPr lang="en-US" altLang="ro-RO" sz="2400" b="1" dirty="0">
                <a:latin typeface="Tahoma" pitchFamily="34" charset="0"/>
              </a:rPr>
              <a:t>coli</a:t>
            </a:r>
            <a:r>
              <a:rPr lang="ro-RO" altLang="ro-RO" sz="2400" b="1" dirty="0">
                <a:latin typeface="Tahoma" pitchFamily="34" charset="0"/>
              </a:rPr>
              <a:t> -  </a:t>
            </a:r>
            <a:r>
              <a:rPr lang="ro-RO" altLang="ja-JP" sz="2400" b="1" dirty="0">
                <a:latin typeface="Tahoma" pitchFamily="34" charset="0"/>
              </a:rPr>
              <a:t>Matematică </a:t>
            </a:r>
            <a:r>
              <a:rPr lang="ro-RO" altLang="ja-JP" sz="2400" dirty="0">
                <a:latin typeface="Tahoma" pitchFamily="34" charset="0"/>
              </a:rPr>
              <a:t>(69,93%)</a:t>
            </a:r>
            <a:endParaRPr lang="ro-RO" altLang="ro-RO" sz="2400" b="1" dirty="0">
              <a:latin typeface="Tahoma" pitchFamily="34" charset="0"/>
            </a:endParaRPr>
          </a:p>
        </p:txBody>
      </p:sp>
      <p:sp>
        <p:nvSpPr>
          <p:cNvPr id="23611" name="AutoShape 10">
            <a:hlinkClick r:id="rId2" action="ppaction://hlinksldjump"/>
          </p:cNvPr>
          <p:cNvSpPr>
            <a:spLocks noChangeArrowheads="1"/>
          </p:cNvSpPr>
          <p:nvPr/>
        </p:nvSpPr>
        <p:spPr bwMode="auto">
          <a:xfrm rot="10800000">
            <a:off x="9251950" y="6400799"/>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914400" y="135047"/>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7" name="Rectangle 6"/>
          <p:cNvSpPr/>
          <p:nvPr/>
        </p:nvSpPr>
        <p:spPr>
          <a:xfrm>
            <a:off x="1066800" y="1690890"/>
            <a:ext cx="1695079" cy="369332"/>
          </a:xfrm>
          <a:prstGeom prst="rect">
            <a:avLst/>
          </a:prstGeom>
          <a:solidFill>
            <a:schemeClr val="tx2">
              <a:lumMod val="40000"/>
              <a:lumOff val="60000"/>
            </a:schemeClr>
          </a:solidFill>
          <a:ln>
            <a:solidFill>
              <a:schemeClr val="tx1"/>
            </a:solidFill>
          </a:ln>
        </p:spPr>
        <p:txBody>
          <a:bodyPr wrap="none">
            <a:spAutoFit/>
          </a:bodyPr>
          <a:lstStyle/>
          <a:p>
            <a:pPr fontAlgn="b"/>
            <a:r>
              <a:rPr lang="ro-RO" dirty="0">
                <a:latin typeface="Calibri"/>
              </a:rPr>
              <a:t>Zona   BARAOLT</a:t>
            </a:r>
            <a:endParaRPr lang="en-US" dirty="0">
              <a:latin typeface="Calibri"/>
            </a:endParaRPr>
          </a:p>
        </p:txBody>
      </p:sp>
      <p:sp>
        <p:nvSpPr>
          <p:cNvPr id="8" name="Slide Number Placeholder 4"/>
          <p:cNvSpPr>
            <a:spLocks noGrp="1"/>
          </p:cNvSpPr>
          <p:nvPr>
            <p:ph type="sldNum" sz="quarter" idx="12"/>
          </p:nvPr>
        </p:nvSpPr>
        <p:spPr>
          <a:xfrm>
            <a:off x="8783442" y="6330104"/>
            <a:ext cx="444500" cy="365125"/>
          </a:xfrm>
        </p:spPr>
        <p:txBody>
          <a:bodyPr/>
          <a:lstStyle/>
          <a:p>
            <a:pPr>
              <a:defRPr/>
            </a:pPr>
            <a:fld id="{50A31C15-5B32-407C-AB82-E66B2624B619}" type="slidenum">
              <a:rPr lang="ro-RO" smtClean="0"/>
              <a:pPr>
                <a:defRPr/>
              </a:pPr>
              <a:t>25</a:t>
            </a:fld>
            <a:endParaRPr lang="ro-RO" dirty="0"/>
          </a:p>
        </p:txBody>
      </p:sp>
    </p:spTree>
    <p:extLst>
      <p:ext uri="{BB962C8B-B14F-4D97-AF65-F5344CB8AC3E}">
        <p14:creationId xmlns:p14="http://schemas.microsoft.com/office/powerpoint/2010/main" val="4017133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66121433"/>
              </p:ext>
            </p:extLst>
          </p:nvPr>
        </p:nvGraphicFramePr>
        <p:xfrm>
          <a:off x="152400" y="1447800"/>
          <a:ext cx="9601202" cy="4572004"/>
        </p:xfrm>
        <a:graphic>
          <a:graphicData uri="http://schemas.openxmlformats.org/drawingml/2006/table">
            <a:tbl>
              <a:tblPr>
                <a:tableStyleId>{5C22544A-7EE6-4342-B048-85BDC9FD1C3A}</a:tableStyleId>
              </a:tblPr>
              <a:tblGrid>
                <a:gridCol w="265308">
                  <a:extLst>
                    <a:ext uri="{9D8B030D-6E8A-4147-A177-3AD203B41FA5}">
                      <a16:colId xmlns:a16="http://schemas.microsoft.com/office/drawing/2014/main" val="20000"/>
                    </a:ext>
                  </a:extLst>
                </a:gridCol>
                <a:gridCol w="4154292">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93290">
                  <a:extLst>
                    <a:ext uri="{9D8B030D-6E8A-4147-A177-3AD203B41FA5}">
                      <a16:colId xmlns:a16="http://schemas.microsoft.com/office/drawing/2014/main" val="20004"/>
                    </a:ext>
                  </a:extLst>
                </a:gridCol>
                <a:gridCol w="774290">
                  <a:extLst>
                    <a:ext uri="{9D8B030D-6E8A-4147-A177-3AD203B41FA5}">
                      <a16:colId xmlns:a16="http://schemas.microsoft.com/office/drawing/2014/main" val="20005"/>
                    </a:ext>
                  </a:extLst>
                </a:gridCol>
                <a:gridCol w="542004">
                  <a:extLst>
                    <a:ext uri="{9D8B030D-6E8A-4147-A177-3AD203B41FA5}">
                      <a16:colId xmlns:a16="http://schemas.microsoft.com/office/drawing/2014/main" val="20006"/>
                    </a:ext>
                  </a:extLst>
                </a:gridCol>
                <a:gridCol w="576416">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966449">
                  <a:extLst>
                    <a:ext uri="{9D8B030D-6E8A-4147-A177-3AD203B41FA5}">
                      <a16:colId xmlns:a16="http://schemas.microsoft.com/office/drawing/2014/main" val="20009"/>
                    </a:ext>
                  </a:extLst>
                </a:gridCol>
                <a:gridCol w="557553">
                  <a:extLst>
                    <a:ext uri="{9D8B030D-6E8A-4147-A177-3AD203B41FA5}">
                      <a16:colId xmlns:a16="http://schemas.microsoft.com/office/drawing/2014/main" val="20010"/>
                    </a:ext>
                  </a:extLst>
                </a:gridCol>
              </a:tblGrid>
              <a:tr h="806526">
                <a:tc>
                  <a:txBody>
                    <a:bodyPr/>
                    <a:lstStyle/>
                    <a:p>
                      <a:pPr algn="l" fontAlgn="b"/>
                      <a:endParaRPr lang="hu-HU"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hu-HU"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hu-HU" sz="1300" b="1" u="none" strike="noStrike" dirty="0">
                          <a:effectLst/>
                          <a:latin typeface="Calibri" panose="020F0502020204030204" pitchFamily="34" charset="0"/>
                        </a:rPr>
                        <a:t>PARTICIPARE</a:t>
                      </a:r>
                      <a:endParaRPr lang="hu-HU" sz="13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hu-HU"/>
                    </a:p>
                  </a:txBody>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NOIEMBRIE 2015</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hu-HU"/>
                    </a:p>
                  </a:txBody>
                  <a:tcPr/>
                </a:tc>
                <a:tc gridSpan="2">
                  <a:txBody>
                    <a:bodyPr/>
                    <a:lstStyle/>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SIMULARE </a:t>
                      </a:r>
                    </a:p>
                    <a:p>
                      <a:pPr algn="ctr" fontAlgn="ctr">
                        <a:spcBef>
                          <a:spcPts val="0"/>
                        </a:spcBef>
                        <a:spcAft>
                          <a:spcPts val="0"/>
                        </a:spcAft>
                      </a:pPr>
                      <a:r>
                        <a:rPr lang="hu-HU" sz="1300" b="1" u="none" strike="noStrike" dirty="0">
                          <a:effectLst/>
                          <a:latin typeface="Calibri" panose="020F0502020204030204" pitchFamily="34" charset="0"/>
                          <a:ea typeface="Tahoma" panose="020B0604030504040204" pitchFamily="34" charset="0"/>
                          <a:cs typeface="Tahoma" panose="020B0604030504040204" pitchFamily="34" charset="0"/>
                        </a:rPr>
                        <a:t>FEBRUARIE 2016</a:t>
                      </a:r>
                      <a:endParaRPr lang="hu-HU" sz="13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hu-HU"/>
                    </a:p>
                  </a:txBody>
                  <a:tcPr/>
                </a:tc>
                <a:tc gridSpan="2">
                  <a:txBody>
                    <a:bodyPr/>
                    <a:lstStyle/>
                    <a:p>
                      <a:pPr algn="ctr" fontAlgn="ctr">
                        <a:spcBef>
                          <a:spcPts val="0"/>
                        </a:spcBef>
                        <a:spcAft>
                          <a:spcPts val="0"/>
                        </a:spcAft>
                      </a:pP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EVALUARE NAȚIONALĂ </a:t>
                      </a:r>
                    </a:p>
                    <a:p>
                      <a:pPr algn="ctr" fontAlgn="ctr">
                        <a:spcBef>
                          <a:spcPts val="0"/>
                        </a:spcBef>
                        <a:spcAft>
                          <a:spcPts val="0"/>
                        </a:spcAft>
                      </a:pPr>
                      <a:r>
                        <a:rPr lang="hu-HU" sz="1400" b="1" u="none" strike="noStrike" dirty="0">
                          <a:effectLst/>
                          <a:latin typeface="Calibri" panose="020F0502020204030204" pitchFamily="34" charset="0"/>
                          <a:ea typeface="Tahoma" panose="020B0604030504040204" pitchFamily="34" charset="0"/>
                          <a:cs typeface="Tahoma" panose="020B0604030504040204" pitchFamily="34" charset="0"/>
                        </a:rPr>
                        <a:t>IUNIE 2016</a:t>
                      </a:r>
                      <a:endParaRPr lang="hu-HU" sz="14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hu-HU"/>
                    </a:p>
                  </a:txBody>
                  <a:tcPr/>
                </a:tc>
                <a:extLst>
                  <a:ext uri="{0D108BD9-81ED-4DB2-BD59-A6C34878D82A}">
                    <a16:rowId xmlns:a16="http://schemas.microsoft.com/office/drawing/2014/main" val="10000"/>
                  </a:ext>
                </a:extLst>
              </a:tr>
              <a:tr h="1086394">
                <a:tc>
                  <a:txBody>
                    <a:bodyPr/>
                    <a:lstStyle/>
                    <a:p>
                      <a:pPr algn="ctr" fontAlgn="ctr"/>
                      <a:r>
                        <a:rPr lang="hu-HU" sz="1400" u="none" strike="noStrike" dirty="0">
                          <a:effectLst/>
                          <a:latin typeface="Calibri" panose="020F0502020204030204" pitchFamily="34" charset="0"/>
                        </a:rPr>
                        <a:t>Nr.crt</a:t>
                      </a:r>
                      <a:endParaRPr lang="hu-H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hu-HU" sz="1400" u="none" strike="noStrike" dirty="0">
                          <a:effectLst/>
                          <a:latin typeface="Calibri" panose="020F0502020204030204" pitchFamily="34" charset="0"/>
                        </a:rPr>
                        <a:t>UNITATEA DE ÎNVĂȚĂMÂNT</a:t>
                      </a:r>
                      <a:endParaRPr lang="hu-H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Calibri" panose="020F0502020204030204" pitchFamily="34" charset="0"/>
                        </a:rPr>
                        <a:t>NOIEMBRIE 2015</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FEBRUARIE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IUNIE 2016</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Procent</a:t>
                      </a: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promovare</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hu-HU" sz="1200" b="1" u="none" strike="noStrike" dirty="0">
                          <a:effectLst/>
                          <a:latin typeface="Calibri" panose="020F0502020204030204" pitchFamily="34" charset="0"/>
                          <a:ea typeface="Tahoma" panose="020B0604030504040204" pitchFamily="34" charset="0"/>
                          <a:cs typeface="Tahoma" panose="020B0604030504040204" pitchFamily="34" charset="0"/>
                        </a:rPr>
                        <a:t>Media </a:t>
                      </a:r>
                    </a:p>
                    <a:p>
                      <a:pPr algn="ctr" fontAlgn="ctr"/>
                      <a:r>
                        <a:rPr lang="hu-HU" sz="1200" b="1" u="none" strike="noStrike" dirty="0" err="1">
                          <a:effectLst/>
                          <a:latin typeface="Calibri" panose="020F0502020204030204" pitchFamily="34" charset="0"/>
                          <a:ea typeface="Tahoma" panose="020B0604030504040204" pitchFamily="34" charset="0"/>
                          <a:cs typeface="Tahoma" panose="020B0604030504040204" pitchFamily="34" charset="0"/>
                        </a:rPr>
                        <a:t>notelor</a:t>
                      </a:r>
                      <a:endParaRPr lang="hu-HU" sz="1200" b="1" i="0" u="none" strike="noStrike" dirty="0">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7668" marR="7668" marT="7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297676">
                <a:tc>
                  <a:txBody>
                    <a:bodyPr/>
                    <a:lstStyle/>
                    <a:p>
                      <a:pPr algn="ctr" fontAlgn="b"/>
                      <a:r>
                        <a:rPr lang="ro-RO" sz="1400" b="1" i="0" u="none" strike="noStrike" dirty="0">
                          <a:solidFill>
                            <a:srgbClr val="000000"/>
                          </a:solidFill>
                          <a:effectLst/>
                          <a:latin typeface="Calibri" panose="020F0502020204030204" pitchFamily="34" charset="0"/>
                        </a:rPr>
                        <a:t>1</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"Nicolae Russu" Sita Buzăului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23.81%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92.86%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297676">
                <a:tc>
                  <a:txBody>
                    <a:bodyPr/>
                    <a:lstStyle/>
                    <a:p>
                      <a:pPr algn="ctr" fontAlgn="b"/>
                      <a:r>
                        <a:rPr lang="ro-RO" sz="1400" b="1" i="0" u="none" strike="noStrike" dirty="0">
                          <a:solidFill>
                            <a:srgbClr val="000000"/>
                          </a:solidFill>
                          <a:effectLst/>
                          <a:latin typeface="Calibri" panose="020F0502020204030204" pitchFamily="34" charset="0"/>
                        </a:rPr>
                        <a:t>2</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"Mihail Sadoveanu" Întorsura Buzăului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29.58%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83.33%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297676">
                <a:tc>
                  <a:txBody>
                    <a:bodyPr/>
                    <a:lstStyle/>
                    <a:p>
                      <a:pPr algn="ctr" fontAlgn="b"/>
                      <a:r>
                        <a:rPr lang="ro-RO" sz="1400" b="1" i="0" u="none" strike="noStrike" dirty="0">
                          <a:solidFill>
                            <a:srgbClr val="000000"/>
                          </a:solidFill>
                          <a:effectLst/>
                          <a:latin typeface="Calibri" panose="020F0502020204030204" pitchFamily="34" charset="0"/>
                        </a:rPr>
                        <a:t>3</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Zăbrătău</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000000"/>
                          </a:solidFill>
                          <a:effectLst/>
                          <a:latin typeface="Calibri" panose="020F0502020204030204" pitchFamily="34" charset="0"/>
                        </a:rPr>
                        <a:t>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297676">
                <a:tc>
                  <a:txBody>
                    <a:bodyPr/>
                    <a:lstStyle/>
                    <a:p>
                      <a:pPr algn="ctr" fontAlgn="b"/>
                      <a:r>
                        <a:rPr lang="ro-RO" sz="1400" b="1" i="0" u="none" strike="noStrike" dirty="0">
                          <a:solidFill>
                            <a:srgbClr val="000000"/>
                          </a:solidFill>
                          <a:effectLst/>
                          <a:latin typeface="Calibri" panose="020F0502020204030204" pitchFamily="34" charset="0"/>
                        </a:rPr>
                        <a:t>4</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"Gheorghe Zaharia" Brădet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5"/>
                  </a:ext>
                </a:extLst>
              </a:tr>
              <a:tr h="297676">
                <a:tc>
                  <a:txBody>
                    <a:bodyPr/>
                    <a:lstStyle/>
                    <a:p>
                      <a:pPr algn="ctr" fontAlgn="b"/>
                      <a:r>
                        <a:rPr lang="ro-RO" sz="1400" b="1" i="0" u="none" strike="noStrike" dirty="0">
                          <a:solidFill>
                            <a:srgbClr val="000000"/>
                          </a:solidFill>
                          <a:effectLst/>
                          <a:latin typeface="Calibri" panose="020F0502020204030204" pitchFamily="34" charset="0"/>
                        </a:rPr>
                        <a:t>5</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Lădăuți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dirty="0">
                          <a:solidFill>
                            <a:srgbClr val="000000"/>
                          </a:solidFill>
                          <a:effectLst/>
                          <a:latin typeface="Calibri" panose="020F0502020204030204" pitchFamily="34" charset="0"/>
                        </a:rPr>
                        <a:t>14.29%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60.00%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6"/>
                  </a:ext>
                </a:extLst>
              </a:tr>
              <a:tr h="297676">
                <a:tc>
                  <a:txBody>
                    <a:bodyPr/>
                    <a:lstStyle/>
                    <a:p>
                      <a:pPr algn="ctr" fontAlgn="b"/>
                      <a:r>
                        <a:rPr lang="ro-RO" sz="1400" b="1" i="0" u="none" strike="noStrike" dirty="0">
                          <a:solidFill>
                            <a:srgbClr val="000000"/>
                          </a:solidFill>
                          <a:effectLst/>
                          <a:latin typeface="Calibri" panose="020F0502020204030204" pitchFamily="34" charset="0"/>
                        </a:rPr>
                        <a:t>6</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Barcani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21.43%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3.63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52.38%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297676">
                <a:tc>
                  <a:txBody>
                    <a:bodyPr/>
                    <a:lstStyle/>
                    <a:p>
                      <a:pPr algn="ctr" fontAlgn="b"/>
                      <a:r>
                        <a:rPr lang="ro-RO" sz="1400" b="1" i="0" u="none" strike="noStrike" dirty="0">
                          <a:solidFill>
                            <a:srgbClr val="000000"/>
                          </a:solidFill>
                          <a:effectLst/>
                          <a:latin typeface="Calibri" panose="020F0502020204030204" pitchFamily="34" charset="0"/>
                        </a:rPr>
                        <a:t>7</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Nr. 3 Sita Buzăului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11.11%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44.44%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297676">
                <a:tc>
                  <a:txBody>
                    <a:bodyPr/>
                    <a:lstStyle/>
                    <a:p>
                      <a:pPr algn="ctr" fontAlgn="b"/>
                      <a:r>
                        <a:rPr lang="ro-RO" sz="1400" b="1" i="0" u="none" strike="noStrike" dirty="0">
                          <a:solidFill>
                            <a:srgbClr val="000000"/>
                          </a:solidFill>
                          <a:effectLst/>
                          <a:latin typeface="Calibri" panose="020F0502020204030204" pitchFamily="34" charset="0"/>
                        </a:rPr>
                        <a:t>8</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Școala Gimnazială Sărămaș</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12.50%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3.58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12.50%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33.33%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4.64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9"/>
                  </a:ext>
                </a:extLst>
              </a:tr>
              <a:tr h="297676">
                <a:tc>
                  <a:txBody>
                    <a:bodyPr/>
                    <a:lstStyle/>
                    <a:p>
                      <a:pPr algn="ctr" fontAlgn="b"/>
                      <a:r>
                        <a:rPr lang="ro-RO" sz="1400" b="1" i="0" u="none" strike="noStrike" dirty="0">
                          <a:solidFill>
                            <a:srgbClr val="000000"/>
                          </a:solidFill>
                          <a:effectLst/>
                          <a:latin typeface="Calibri" panose="020F0502020204030204" pitchFamily="34" charset="0"/>
                        </a:rPr>
                        <a:t>9</a:t>
                      </a:r>
                      <a:endParaRPr lang="hu-HU"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Liceul Teoretic "Mircea Eliade" Întorsura Buzăului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b="1" i="0" u="none" strike="noStrike">
                          <a:solidFill>
                            <a:srgbClr val="000000"/>
                          </a:solidFill>
                          <a:effectLst/>
                          <a:latin typeface="Calibri" panose="020F0502020204030204" pitchFamily="34" charset="0"/>
                        </a:rPr>
                        <a:t>70.00%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0"/>
                  </a:ext>
                </a:extLst>
              </a:tr>
            </a:tbl>
          </a:graphicData>
        </a:graphic>
      </p:graphicFrame>
      <p:sp>
        <p:nvSpPr>
          <p:cNvPr id="23554" name="Rectangle 289"/>
          <p:cNvSpPr>
            <a:spLocks noGrp="1" noChangeArrowheads="1"/>
          </p:cNvSpPr>
          <p:nvPr>
            <p:ph type="title"/>
          </p:nvPr>
        </p:nvSpPr>
        <p:spPr>
          <a:xfrm>
            <a:off x="609600" y="870704"/>
            <a:ext cx="7543800" cy="472281"/>
          </a:xfrm>
          <a:ln>
            <a:solidFill>
              <a:schemeClr val="tx1"/>
            </a:solidFill>
          </a:ln>
        </p:spPr>
        <p:txBody>
          <a:bodyPr>
            <a:normAutofit/>
          </a:bodyPr>
          <a:lstStyle/>
          <a:p>
            <a:pPr algn="ctr"/>
            <a:r>
              <a:rPr lang="ro-RO" altLang="ro-RO" sz="2400" b="1" dirty="0">
                <a:latin typeface="Tahoma" pitchFamily="34" charset="0"/>
              </a:rPr>
              <a:t>Rezultate </a:t>
            </a:r>
            <a:r>
              <a:rPr lang="en-US" altLang="ro-RO" sz="2400" b="1" dirty="0" err="1">
                <a:latin typeface="Tahoma" pitchFamily="34" charset="0"/>
              </a:rPr>
              <a:t>pe</a:t>
            </a:r>
            <a:r>
              <a:rPr lang="en-US" altLang="ro-RO" sz="2400" b="1" dirty="0">
                <a:latin typeface="Tahoma" pitchFamily="34" charset="0"/>
              </a:rPr>
              <a:t> </a:t>
            </a:r>
            <a:r>
              <a:rPr lang="ro-RO" altLang="ro-RO" sz="2400" b="1" dirty="0">
                <a:latin typeface="Tahoma" pitchFamily="34" charset="0"/>
              </a:rPr>
              <a:t>ş</a:t>
            </a:r>
            <a:r>
              <a:rPr lang="en-US" altLang="ro-RO" sz="2400" b="1" dirty="0">
                <a:latin typeface="Tahoma" pitchFamily="34" charset="0"/>
              </a:rPr>
              <a:t>coli</a:t>
            </a:r>
            <a:r>
              <a:rPr lang="ro-RO" altLang="ro-RO" sz="2400" b="1" dirty="0">
                <a:latin typeface="Tahoma" pitchFamily="34" charset="0"/>
              </a:rPr>
              <a:t> -  </a:t>
            </a:r>
            <a:r>
              <a:rPr lang="ro-RO" altLang="ja-JP" sz="2400" b="1" dirty="0">
                <a:latin typeface="Tahoma" pitchFamily="34" charset="0"/>
              </a:rPr>
              <a:t>Matematică </a:t>
            </a:r>
            <a:r>
              <a:rPr lang="ro-RO" altLang="ja-JP" sz="2400" dirty="0">
                <a:latin typeface="Tahoma" pitchFamily="34" charset="0"/>
              </a:rPr>
              <a:t>(69,93%)</a:t>
            </a:r>
            <a:endParaRPr lang="ro-RO" altLang="ro-RO" sz="2400" b="1" dirty="0">
              <a:latin typeface="Tahoma" pitchFamily="34" charset="0"/>
            </a:endParaRPr>
          </a:p>
        </p:txBody>
      </p:sp>
      <p:sp>
        <p:nvSpPr>
          <p:cNvPr id="23611" name="AutoShape 10">
            <a:hlinkClick r:id="rId2" action="ppaction://hlinksldjump"/>
          </p:cNvPr>
          <p:cNvSpPr>
            <a:spLocks noChangeArrowheads="1"/>
          </p:cNvSpPr>
          <p:nvPr/>
        </p:nvSpPr>
        <p:spPr bwMode="auto">
          <a:xfrm>
            <a:off x="9199760" y="64064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457200" y="291266"/>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7" name="Rectangle 6"/>
          <p:cNvSpPr/>
          <p:nvPr/>
        </p:nvSpPr>
        <p:spPr>
          <a:xfrm>
            <a:off x="914400" y="1676400"/>
            <a:ext cx="2976905" cy="369332"/>
          </a:xfrm>
          <a:prstGeom prst="rect">
            <a:avLst/>
          </a:prstGeom>
          <a:solidFill>
            <a:schemeClr val="tx2">
              <a:lumMod val="40000"/>
              <a:lumOff val="60000"/>
            </a:schemeClr>
          </a:solidFill>
          <a:ln>
            <a:solidFill>
              <a:schemeClr val="tx1"/>
            </a:solidFill>
          </a:ln>
        </p:spPr>
        <p:txBody>
          <a:bodyPr wrap="none">
            <a:spAutoFit/>
          </a:bodyPr>
          <a:lstStyle/>
          <a:p>
            <a:pPr fontAlgn="b"/>
            <a:r>
              <a:rPr lang="ro-RO" dirty="0">
                <a:latin typeface="Calibri"/>
              </a:rPr>
              <a:t>Zona   ÎNTORSURA BUZĂULUI</a:t>
            </a:r>
            <a:endParaRPr lang="en-US" dirty="0">
              <a:latin typeface="Calibri"/>
            </a:endParaRPr>
          </a:p>
        </p:txBody>
      </p:sp>
      <p:sp>
        <p:nvSpPr>
          <p:cNvPr id="8" name="Slide Number Placeholder 4"/>
          <p:cNvSpPr>
            <a:spLocks noGrp="1"/>
          </p:cNvSpPr>
          <p:nvPr>
            <p:ph type="sldNum" sz="quarter" idx="12"/>
          </p:nvPr>
        </p:nvSpPr>
        <p:spPr>
          <a:xfrm>
            <a:off x="8977510" y="6231775"/>
            <a:ext cx="444500" cy="365125"/>
          </a:xfrm>
        </p:spPr>
        <p:txBody>
          <a:bodyPr/>
          <a:lstStyle/>
          <a:p>
            <a:pPr>
              <a:defRPr/>
            </a:pPr>
            <a:fld id="{50A31C15-5B32-407C-AB82-E66B2624B619}" type="slidenum">
              <a:rPr lang="ro-RO" smtClean="0"/>
              <a:pPr>
                <a:defRPr/>
              </a:pPr>
              <a:t>26</a:t>
            </a:fld>
            <a:endParaRPr lang="ro-RO" dirty="0"/>
          </a:p>
        </p:txBody>
      </p:sp>
    </p:spTree>
    <p:extLst>
      <p:ext uri="{BB962C8B-B14F-4D97-AF65-F5344CB8AC3E}">
        <p14:creationId xmlns:p14="http://schemas.microsoft.com/office/powerpoint/2010/main" val="156290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3062336858"/>
              </p:ext>
            </p:extLst>
          </p:nvPr>
        </p:nvGraphicFramePr>
        <p:xfrm>
          <a:off x="644193" y="1905000"/>
          <a:ext cx="8102600" cy="447493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27</a:t>
            </a:fld>
            <a:endParaRPr lang="ro-RO" sz="1000">
              <a:solidFill>
                <a:schemeClr val="tx2">
                  <a:shade val="50000"/>
                </a:schemeClr>
              </a:solidFill>
            </a:endParaRPr>
          </a:p>
        </p:txBody>
      </p:sp>
      <p:sp>
        <p:nvSpPr>
          <p:cNvPr id="115720" name="Rectangle 8"/>
          <p:cNvSpPr>
            <a:spLocks noChangeArrowheads="1"/>
          </p:cNvSpPr>
          <p:nvPr/>
        </p:nvSpPr>
        <p:spPr bwMode="auto">
          <a:xfrm>
            <a:off x="1529783" y="34041"/>
            <a:ext cx="68515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I.2.b) BACALAUREAT SESIUNEA </a:t>
            </a:r>
          </a:p>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8" name="Rectangle 289"/>
          <p:cNvSpPr>
            <a:spLocks noChangeArrowheads="1"/>
          </p:cNvSpPr>
          <p:nvPr/>
        </p:nvSpPr>
        <p:spPr bwMode="auto">
          <a:xfrm>
            <a:off x="688975" y="1371600"/>
            <a:ext cx="8153400" cy="3646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Participare și date generale</a:t>
            </a:r>
          </a:p>
        </p:txBody>
      </p:sp>
      <p:sp>
        <p:nvSpPr>
          <p:cNvPr id="36869" name="AutoShape 10">
            <a:hlinkClick r:id="rId3" action="ppaction://hlinksldjump"/>
          </p:cNvPr>
          <p:cNvSpPr>
            <a:spLocks noChangeArrowheads="1"/>
          </p:cNvSpPr>
          <p:nvPr/>
        </p:nvSpPr>
        <p:spPr bwMode="auto">
          <a:xfrm rot="10800000">
            <a:off x="8775368" y="637675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963349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28</a:t>
            </a:fld>
            <a:endParaRPr lang="ro-RO" sz="1000">
              <a:solidFill>
                <a:schemeClr val="tx2">
                  <a:shade val="50000"/>
                </a:schemeClr>
              </a:solidFill>
            </a:endParaRPr>
          </a:p>
        </p:txBody>
      </p:sp>
      <p:sp>
        <p:nvSpPr>
          <p:cNvPr id="115720" name="Rectangle 8"/>
          <p:cNvSpPr>
            <a:spLocks noChangeArrowheads="1"/>
          </p:cNvSpPr>
          <p:nvPr/>
        </p:nvSpPr>
        <p:spPr bwMode="auto">
          <a:xfrm>
            <a:off x="195262" y="182563"/>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8" name="Rectangle 289"/>
          <p:cNvSpPr>
            <a:spLocks noChangeArrowheads="1"/>
          </p:cNvSpPr>
          <p:nvPr/>
        </p:nvSpPr>
        <p:spPr bwMode="auto">
          <a:xfrm>
            <a:off x="944562" y="914400"/>
            <a:ext cx="8153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sz="2800" dirty="0">
                <a:latin typeface="Calibri" panose="020F0502020204030204" pitchFamily="34" charset="0"/>
              </a:rPr>
              <a:t>ANALIZĂ COMPARATIVĂ </a:t>
            </a:r>
            <a:r>
              <a:rPr lang="ro-RO" sz="2800" dirty="0">
                <a:latin typeface="Calibri" panose="020F0502020204030204" pitchFamily="34" charset="0"/>
                <a:cs typeface="Times New Roman" panose="02020603050405020304" pitchFamily="18" charset="0"/>
              </a:rPr>
              <a:t>2010-2016</a:t>
            </a:r>
            <a:endParaRPr lang="ro-RO" altLang="ro-RO" sz="2800" dirty="0">
              <a:latin typeface="Calibri" panose="020F0502020204030204" pitchFamily="34" charset="0"/>
            </a:endParaRPr>
          </a:p>
        </p:txBody>
      </p:sp>
      <p:sp>
        <p:nvSpPr>
          <p:cNvPr id="36869" name="AutoShape 10">
            <a:hlinkClick r:id="rId2" action="ppaction://hlinksldjump"/>
          </p:cNvPr>
          <p:cNvSpPr>
            <a:spLocks noChangeArrowheads="1"/>
          </p:cNvSpPr>
          <p:nvPr/>
        </p:nvSpPr>
        <p:spPr bwMode="auto">
          <a:xfrm rot="10800000">
            <a:off x="8775368" y="637675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03584825"/>
              </p:ext>
            </p:extLst>
          </p:nvPr>
        </p:nvGraphicFramePr>
        <p:xfrm>
          <a:off x="983455" y="1788994"/>
          <a:ext cx="7704137" cy="4398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3590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29</a:t>
            </a:fld>
            <a:endParaRPr lang="ro-RO" sz="1000">
              <a:solidFill>
                <a:schemeClr val="tx2">
                  <a:shade val="50000"/>
                </a:schemeClr>
              </a:solidFill>
            </a:endParaRPr>
          </a:p>
        </p:txBody>
      </p:sp>
      <p:sp>
        <p:nvSpPr>
          <p:cNvPr id="115720" name="Rectangle 8"/>
          <p:cNvSpPr>
            <a:spLocks noChangeArrowheads="1"/>
          </p:cNvSpPr>
          <p:nvPr/>
        </p:nvSpPr>
        <p:spPr bwMode="auto">
          <a:xfrm>
            <a:off x="156700" y="160792"/>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8" name="Rectangle 289"/>
          <p:cNvSpPr>
            <a:spLocks noChangeArrowheads="1"/>
          </p:cNvSpPr>
          <p:nvPr/>
        </p:nvSpPr>
        <p:spPr bwMode="auto">
          <a:xfrm>
            <a:off x="664836" y="740229"/>
            <a:ext cx="8153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generale - Procent de promovare 66,67%</a:t>
            </a:r>
          </a:p>
        </p:txBody>
      </p:sp>
      <p:sp>
        <p:nvSpPr>
          <p:cNvPr id="36869" name="AutoShape 10">
            <a:hlinkClick r:id="rId2" action="ppaction://hlinksldjump"/>
          </p:cNvPr>
          <p:cNvSpPr>
            <a:spLocks noChangeArrowheads="1"/>
          </p:cNvSpPr>
          <p:nvPr/>
        </p:nvSpPr>
        <p:spPr bwMode="auto">
          <a:xfrm rot="10800000">
            <a:off x="9225674" y="6059395"/>
            <a:ext cx="577850" cy="398648"/>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10" name="Chart 9"/>
          <p:cNvGraphicFramePr>
            <a:graphicFrameLocks/>
          </p:cNvGraphicFramePr>
          <p:nvPr>
            <p:extLst>
              <p:ext uri="{D42A27DB-BD31-4B8C-83A1-F6EECF244321}">
                <p14:modId xmlns:p14="http://schemas.microsoft.com/office/powerpoint/2010/main" val="2784846107"/>
              </p:ext>
            </p:extLst>
          </p:nvPr>
        </p:nvGraphicFramePr>
        <p:xfrm>
          <a:off x="664836" y="1676400"/>
          <a:ext cx="3983364" cy="4419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4221545513"/>
              </p:ext>
            </p:extLst>
          </p:nvPr>
        </p:nvGraphicFramePr>
        <p:xfrm>
          <a:off x="4946650" y="1676400"/>
          <a:ext cx="4038600" cy="4419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6765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00725" y="426939"/>
            <a:ext cx="7581900" cy="492772"/>
          </a:xfrm>
        </p:spPr>
        <p:txBody>
          <a:bodyPr/>
          <a:lstStyle/>
          <a:p>
            <a:pPr algn="ctr" eaLnBrk="1" hangingPunct="1"/>
            <a:r>
              <a:rPr lang="ro-RO" altLang="ro-RO" b="1" dirty="0">
                <a:solidFill>
                  <a:schemeClr val="tx2">
                    <a:lumMod val="60000"/>
                    <a:lumOff val="40000"/>
                  </a:schemeClr>
                </a:solidFill>
              </a:rPr>
              <a:t>ORDINEA DE ZI</a:t>
            </a:r>
            <a:endParaRPr lang="en-US" altLang="ro-RO" b="1" dirty="0">
              <a:solidFill>
                <a:schemeClr val="tx2">
                  <a:lumMod val="60000"/>
                  <a:lumOff val="40000"/>
                </a:schemeClr>
              </a:solidFill>
            </a:endParaRPr>
          </a:p>
        </p:txBody>
      </p:sp>
      <p:sp>
        <p:nvSpPr>
          <p:cNvPr id="353283" name="Rectangle 3"/>
          <p:cNvSpPr>
            <a:spLocks noGrp="1" noChangeArrowheads="1"/>
          </p:cNvSpPr>
          <p:nvPr>
            <p:ph idx="1"/>
          </p:nvPr>
        </p:nvSpPr>
        <p:spPr>
          <a:xfrm>
            <a:off x="196850" y="1158876"/>
            <a:ext cx="9067800" cy="5562600"/>
          </a:xfrm>
        </p:spPr>
        <p:txBody>
          <a:bodyPr>
            <a:noAutofit/>
          </a:bodyPr>
          <a:lstStyle/>
          <a:p>
            <a:pPr marL="514350" indent="-514350" eaLnBrk="1" hangingPunct="1">
              <a:lnSpc>
                <a:spcPts val="3000"/>
              </a:lnSpc>
              <a:spcBef>
                <a:spcPts val="300"/>
              </a:spcBef>
              <a:buClr>
                <a:schemeClr val="tx2">
                  <a:lumMod val="60000"/>
                  <a:lumOff val="40000"/>
                </a:schemeClr>
              </a:buClr>
              <a:buSzPct val="110000"/>
              <a:buFont typeface="+mj-lt"/>
              <a:buAutoNum type="romanUcPeriod" startAt="2"/>
              <a:defRPr/>
            </a:pPr>
            <a:r>
              <a:rPr lang="ro-RO" sz="2400" dirty="0">
                <a:latin typeface="Tahoma" pitchFamily="34" charset="0"/>
                <a:cs typeface="Tahoma" pitchFamily="34" charset="0"/>
              </a:rPr>
              <a:t>Cadrul normativ privind organizarea procesului de învățare la disciplina matematică în anul școlar 2016-2017</a:t>
            </a:r>
          </a:p>
          <a:p>
            <a:pPr marL="914400" lvl="1" indent="-514350">
              <a:lnSpc>
                <a:spcPts val="3000"/>
              </a:lnSpc>
              <a:spcBef>
                <a:spcPts val="300"/>
              </a:spcBef>
              <a:buClr>
                <a:schemeClr val="tx2">
                  <a:lumMod val="60000"/>
                  <a:lumOff val="40000"/>
                </a:schemeClr>
              </a:buClr>
              <a:buSzPct val="110000"/>
              <a:buFont typeface="+mj-lt"/>
              <a:buAutoNum type="arabicPeriod"/>
              <a:defRPr/>
            </a:pPr>
            <a:r>
              <a:rPr lang="ro-RO" sz="2000" dirty="0">
                <a:latin typeface="Tahoma" pitchFamily="34" charset="0"/>
                <a:cs typeface="Tahoma" pitchFamily="34" charset="0"/>
              </a:rPr>
              <a:t>Structura anului </a:t>
            </a:r>
            <a:r>
              <a:rPr lang="ro-RO" sz="2000" dirty="0" err="1">
                <a:latin typeface="Tahoma" pitchFamily="34" charset="0"/>
                <a:cs typeface="Tahoma" pitchFamily="34" charset="0"/>
              </a:rPr>
              <a:t>şcolar</a:t>
            </a:r>
            <a:r>
              <a:rPr lang="ro-RO" sz="2000" dirty="0">
                <a:latin typeface="Tahoma" pitchFamily="34" charset="0"/>
                <a:cs typeface="Tahoma" pitchFamily="34" charset="0"/>
              </a:rPr>
              <a:t> 2016-20</a:t>
            </a:r>
            <a:r>
              <a:rPr lang="en-US" sz="2000" dirty="0">
                <a:latin typeface="Tahoma" pitchFamily="34" charset="0"/>
                <a:cs typeface="Tahoma" pitchFamily="34" charset="0"/>
              </a:rPr>
              <a:t>1</a:t>
            </a:r>
            <a:r>
              <a:rPr lang="ro-RO" sz="2000" dirty="0">
                <a:latin typeface="Tahoma" pitchFamily="34" charset="0"/>
                <a:cs typeface="Tahoma" pitchFamily="34" charset="0"/>
              </a:rPr>
              <a:t>7</a:t>
            </a:r>
          </a:p>
          <a:p>
            <a:pPr marL="914400" lvl="1" indent="-514350">
              <a:lnSpc>
                <a:spcPts val="3000"/>
              </a:lnSpc>
              <a:spcBef>
                <a:spcPts val="300"/>
              </a:spcBef>
              <a:buClr>
                <a:schemeClr val="tx2">
                  <a:lumMod val="60000"/>
                  <a:lumOff val="40000"/>
                </a:schemeClr>
              </a:buClr>
              <a:buSzPct val="110000"/>
              <a:buFont typeface="+mj-lt"/>
              <a:buAutoNum type="arabicPeriod"/>
              <a:defRPr/>
            </a:pPr>
            <a:r>
              <a:rPr lang="ro-RO" sz="2000" dirty="0">
                <a:latin typeface="Tahoma" pitchFamily="34" charset="0"/>
                <a:cs typeface="Tahoma" pitchFamily="34" charset="0"/>
              </a:rPr>
              <a:t>Planuri –cadru, programe </a:t>
            </a:r>
            <a:r>
              <a:rPr lang="ro-RO" sz="2000" dirty="0" err="1">
                <a:latin typeface="Tahoma" pitchFamily="34" charset="0"/>
                <a:cs typeface="Tahoma" pitchFamily="34" charset="0"/>
              </a:rPr>
              <a:t>şcolare</a:t>
            </a:r>
            <a:r>
              <a:rPr lang="ro-RO" sz="2000" dirty="0">
                <a:latin typeface="Tahoma" pitchFamily="34" charset="0"/>
                <a:cs typeface="Tahoma" pitchFamily="34" charset="0"/>
              </a:rPr>
              <a:t> </a:t>
            </a:r>
            <a:r>
              <a:rPr lang="ro-RO" sz="2000" dirty="0" err="1">
                <a:latin typeface="Tahoma" pitchFamily="34" charset="0"/>
                <a:cs typeface="Tahoma" pitchFamily="34" charset="0"/>
              </a:rPr>
              <a:t>şi</a:t>
            </a:r>
            <a:r>
              <a:rPr lang="ro-RO" sz="2000" dirty="0">
                <a:solidFill>
                  <a:schemeClr val="hlink"/>
                </a:solidFill>
                <a:latin typeface="Tahoma" pitchFamily="34" charset="0"/>
                <a:cs typeface="Tahoma" pitchFamily="34" charset="0"/>
              </a:rPr>
              <a:t> </a:t>
            </a:r>
            <a:r>
              <a:rPr lang="ro-RO" sz="2000" dirty="0">
                <a:latin typeface="Tahoma" pitchFamily="34" charset="0"/>
                <a:cs typeface="Tahoma" pitchFamily="34" charset="0"/>
              </a:rPr>
              <a:t>manuale valabile în 2016-2017</a:t>
            </a:r>
          </a:p>
          <a:p>
            <a:pPr marL="914400" lvl="1" indent="-514350">
              <a:lnSpc>
                <a:spcPts val="3000"/>
              </a:lnSpc>
              <a:spcBef>
                <a:spcPts val="300"/>
              </a:spcBef>
              <a:buClr>
                <a:schemeClr val="tx2">
                  <a:lumMod val="60000"/>
                  <a:lumOff val="40000"/>
                </a:schemeClr>
              </a:buClr>
              <a:buSzPct val="110000"/>
              <a:buFont typeface="+mj-lt"/>
              <a:buAutoNum type="arabicPeriod"/>
              <a:defRPr/>
            </a:pPr>
            <a:r>
              <a:rPr lang="ro-RO" sz="2000" dirty="0">
                <a:latin typeface="Tahoma" pitchFamily="34" charset="0"/>
                <a:cs typeface="Tahoma" pitchFamily="34" charset="0"/>
              </a:rPr>
              <a:t>Olimpiade </a:t>
            </a:r>
            <a:r>
              <a:rPr lang="ro-RO" sz="2000" dirty="0" err="1">
                <a:latin typeface="Tahoma" pitchFamily="34" charset="0"/>
                <a:cs typeface="Tahoma" pitchFamily="34" charset="0"/>
              </a:rPr>
              <a:t>şi</a:t>
            </a:r>
            <a:r>
              <a:rPr lang="ro-RO" sz="2000" dirty="0">
                <a:latin typeface="Tahoma" pitchFamily="34" charset="0"/>
                <a:cs typeface="Tahoma" pitchFamily="34" charset="0"/>
              </a:rPr>
              <a:t> concursuri în anul </a:t>
            </a:r>
            <a:r>
              <a:rPr lang="ro-RO" sz="2000" dirty="0" err="1">
                <a:latin typeface="Tahoma" pitchFamily="34" charset="0"/>
                <a:cs typeface="Tahoma" pitchFamily="34" charset="0"/>
              </a:rPr>
              <a:t>şcolar</a:t>
            </a:r>
            <a:r>
              <a:rPr lang="ro-RO" sz="2000" dirty="0">
                <a:latin typeface="Tahoma" pitchFamily="34" charset="0"/>
                <a:cs typeface="Tahoma" pitchFamily="34" charset="0"/>
              </a:rPr>
              <a:t> 2016-2017</a:t>
            </a:r>
          </a:p>
          <a:p>
            <a:pPr marL="914400" lvl="1" indent="-514350">
              <a:lnSpc>
                <a:spcPts val="3000"/>
              </a:lnSpc>
              <a:spcBef>
                <a:spcPts val="300"/>
              </a:spcBef>
              <a:buClr>
                <a:schemeClr val="tx2">
                  <a:lumMod val="60000"/>
                  <a:lumOff val="40000"/>
                </a:schemeClr>
              </a:buClr>
              <a:buSzPct val="110000"/>
              <a:buFont typeface="+mj-lt"/>
              <a:buAutoNum type="arabicPeriod"/>
              <a:defRPr/>
            </a:pPr>
            <a:r>
              <a:rPr lang="ro-RO" sz="2000" dirty="0">
                <a:latin typeface="Tahoma" pitchFamily="34" charset="0"/>
                <a:cs typeface="Tahoma" pitchFamily="34" charset="0"/>
              </a:rPr>
              <a:t>Examene </a:t>
            </a:r>
            <a:r>
              <a:rPr lang="ro-RO" sz="2000" dirty="0" err="1">
                <a:latin typeface="Tahoma" pitchFamily="34" charset="0"/>
                <a:cs typeface="Tahoma" pitchFamily="34" charset="0"/>
              </a:rPr>
              <a:t>şi</a:t>
            </a:r>
            <a:r>
              <a:rPr lang="ro-RO" sz="2000" dirty="0">
                <a:latin typeface="Tahoma" pitchFamily="34" charset="0"/>
                <a:cs typeface="Tahoma" pitchFamily="34" charset="0"/>
              </a:rPr>
              <a:t> Evaluări </a:t>
            </a:r>
            <a:r>
              <a:rPr lang="ro-RO" sz="2000" dirty="0" err="1">
                <a:latin typeface="Tahoma" pitchFamily="34" charset="0"/>
                <a:cs typeface="Tahoma" pitchFamily="34" charset="0"/>
              </a:rPr>
              <a:t>naţionale</a:t>
            </a:r>
            <a:r>
              <a:rPr lang="ro-RO" sz="2000" dirty="0">
                <a:latin typeface="Tahoma" pitchFamily="34" charset="0"/>
                <a:cs typeface="Tahoma" pitchFamily="34" charset="0"/>
              </a:rPr>
              <a:t> în  anul </a:t>
            </a:r>
            <a:r>
              <a:rPr lang="ro-RO" sz="2000" dirty="0" err="1">
                <a:latin typeface="Tahoma" pitchFamily="34" charset="0"/>
                <a:cs typeface="Tahoma" pitchFamily="34" charset="0"/>
              </a:rPr>
              <a:t>şcolar</a:t>
            </a:r>
            <a:r>
              <a:rPr lang="ro-RO" sz="2000" dirty="0">
                <a:latin typeface="Tahoma" pitchFamily="34" charset="0"/>
                <a:cs typeface="Tahoma" pitchFamily="34" charset="0"/>
              </a:rPr>
              <a:t> 2016-2017</a:t>
            </a:r>
            <a:r>
              <a:rPr lang="en-US" sz="2000" dirty="0">
                <a:latin typeface="Tahoma" pitchFamily="34" charset="0"/>
                <a:cs typeface="Tahoma" pitchFamily="34" charset="0"/>
              </a:rPr>
              <a:t> </a:t>
            </a:r>
            <a:endParaRPr lang="ro-RO" sz="2000" dirty="0">
              <a:latin typeface="Tahoma" pitchFamily="34" charset="0"/>
              <a:cs typeface="Tahoma" pitchFamily="34" charset="0"/>
            </a:endParaRPr>
          </a:p>
          <a:p>
            <a:pPr marL="514350" indent="-514350" eaLnBrk="1" hangingPunct="1">
              <a:lnSpc>
                <a:spcPts val="3000"/>
              </a:lnSpc>
              <a:spcBef>
                <a:spcPts val="300"/>
              </a:spcBef>
              <a:buClr>
                <a:schemeClr val="tx2">
                  <a:lumMod val="60000"/>
                  <a:lumOff val="40000"/>
                </a:schemeClr>
              </a:buClr>
              <a:buSzPct val="110000"/>
              <a:buFont typeface="+mj-lt"/>
              <a:buAutoNum type="romanUcPeriod" startAt="2"/>
              <a:defRPr/>
            </a:pPr>
            <a:r>
              <a:rPr lang="ro-RO" sz="2400" dirty="0" err="1">
                <a:latin typeface="Tahoma" pitchFamily="34" charset="0"/>
                <a:cs typeface="Tahoma" pitchFamily="34" charset="0"/>
              </a:rPr>
              <a:t>Priorităţi</a:t>
            </a:r>
            <a:r>
              <a:rPr lang="ro-RO" sz="2400" dirty="0">
                <a:latin typeface="Tahoma" pitchFamily="34" charset="0"/>
                <a:cs typeface="Tahoma" pitchFamily="34" charset="0"/>
              </a:rPr>
              <a:t> ale </a:t>
            </a:r>
            <a:r>
              <a:rPr lang="ro-RO" sz="2400" dirty="0" err="1">
                <a:latin typeface="Tahoma" pitchFamily="34" charset="0"/>
                <a:cs typeface="Tahoma" pitchFamily="34" charset="0"/>
              </a:rPr>
              <a:t>educaţiei</a:t>
            </a:r>
            <a:r>
              <a:rPr lang="ro-RO" sz="2400" dirty="0">
                <a:latin typeface="Tahoma" pitchFamily="34" charset="0"/>
                <a:cs typeface="Tahoma" pitchFamily="34" charset="0"/>
              </a:rPr>
              <a:t> pentru anul </a:t>
            </a:r>
            <a:r>
              <a:rPr lang="ro-RO" sz="2400" dirty="0" err="1">
                <a:latin typeface="Tahoma" pitchFamily="34" charset="0"/>
                <a:cs typeface="Tahoma" pitchFamily="34" charset="0"/>
              </a:rPr>
              <a:t>şcolar</a:t>
            </a:r>
            <a:r>
              <a:rPr lang="ro-RO" sz="2400" dirty="0">
                <a:latin typeface="Tahoma" pitchFamily="34" charset="0"/>
                <a:cs typeface="Tahoma" pitchFamily="34" charset="0"/>
              </a:rPr>
              <a:t> 2016-2017</a:t>
            </a:r>
            <a:r>
              <a:rPr lang="en-US" sz="2400" dirty="0">
                <a:latin typeface="Tahoma" pitchFamily="34" charset="0"/>
                <a:cs typeface="Tahoma" pitchFamily="34" charset="0"/>
              </a:rPr>
              <a:t> </a:t>
            </a:r>
            <a:endParaRPr lang="ro-RO" sz="2400" dirty="0">
              <a:latin typeface="Tahoma" pitchFamily="34" charset="0"/>
              <a:cs typeface="Tahoma" pitchFamily="34" charset="0"/>
            </a:endParaRPr>
          </a:p>
          <a:p>
            <a:pPr marL="914400" lvl="1" indent="-514350">
              <a:lnSpc>
                <a:spcPts val="3000"/>
              </a:lnSpc>
              <a:spcBef>
                <a:spcPts val="300"/>
              </a:spcBef>
              <a:buClr>
                <a:schemeClr val="tx2">
                  <a:lumMod val="60000"/>
                  <a:lumOff val="40000"/>
                </a:schemeClr>
              </a:buClr>
              <a:buSzPct val="110000"/>
              <a:buFont typeface="+mj-lt"/>
              <a:buAutoNum type="arabicPeriod"/>
              <a:defRPr/>
            </a:pPr>
            <a:r>
              <a:rPr lang="ro-RO" sz="2000" dirty="0">
                <a:latin typeface="Tahoma" pitchFamily="34" charset="0"/>
                <a:cs typeface="Tahoma" pitchFamily="34" charset="0"/>
              </a:rPr>
              <a:t>Priorități la nivel național ale învățământului matematic</a:t>
            </a:r>
          </a:p>
          <a:p>
            <a:pPr marL="914400" lvl="1" indent="-514350">
              <a:lnSpc>
                <a:spcPts val="3000"/>
              </a:lnSpc>
              <a:spcBef>
                <a:spcPts val="300"/>
              </a:spcBef>
              <a:buClr>
                <a:schemeClr val="tx2">
                  <a:lumMod val="60000"/>
                  <a:lumOff val="40000"/>
                </a:schemeClr>
              </a:buClr>
              <a:buSzPct val="110000"/>
              <a:buFont typeface="+mj-lt"/>
              <a:buAutoNum type="arabicPeriod"/>
              <a:defRPr/>
            </a:pPr>
            <a:r>
              <a:rPr lang="ro-RO" altLang="ro-RO" sz="2000" dirty="0">
                <a:latin typeface="Tahoma" pitchFamily="34" charset="0"/>
                <a:cs typeface="Tahoma" pitchFamily="34" charset="0"/>
              </a:rPr>
              <a:t>Măsuri ameliorative propuse pentru anul școlar 2016-2017</a:t>
            </a:r>
          </a:p>
          <a:p>
            <a:pPr marL="914400" lvl="1" indent="-514350">
              <a:lnSpc>
                <a:spcPts val="3000"/>
              </a:lnSpc>
              <a:spcBef>
                <a:spcPts val="300"/>
              </a:spcBef>
              <a:buClr>
                <a:schemeClr val="tx2">
                  <a:lumMod val="60000"/>
                  <a:lumOff val="40000"/>
                </a:schemeClr>
              </a:buClr>
              <a:buSzPct val="110000"/>
              <a:buFont typeface="+mj-lt"/>
              <a:buAutoNum type="arabicPeriod"/>
              <a:defRPr/>
            </a:pPr>
            <a:r>
              <a:rPr lang="ro-RO" altLang="ro-RO" sz="2000" dirty="0">
                <a:latin typeface="Tahoma" pitchFamily="34" charset="0"/>
                <a:cs typeface="Tahoma" pitchFamily="34" charset="0"/>
              </a:rPr>
              <a:t>Portofoliul cadrului didactic </a:t>
            </a:r>
          </a:p>
          <a:p>
            <a:pPr marL="914400" lvl="1" indent="-514350">
              <a:lnSpc>
                <a:spcPts val="3000"/>
              </a:lnSpc>
              <a:spcBef>
                <a:spcPts val="300"/>
              </a:spcBef>
              <a:buClr>
                <a:schemeClr val="tx2">
                  <a:lumMod val="60000"/>
                  <a:lumOff val="40000"/>
                </a:schemeClr>
              </a:buClr>
              <a:buSzPct val="110000"/>
              <a:buFont typeface="+mj-lt"/>
              <a:buAutoNum type="arabicPeriod"/>
              <a:defRPr/>
            </a:pPr>
            <a:r>
              <a:rPr lang="ro-RO" altLang="ro-RO" sz="2000" dirty="0">
                <a:latin typeface="Tahoma" pitchFamily="34" charset="0"/>
                <a:cs typeface="Tahoma" pitchFamily="34" charset="0"/>
              </a:rPr>
              <a:t>Selecția metodiștilor pentru anul școlar 2016-2017</a:t>
            </a:r>
          </a:p>
          <a:p>
            <a:pPr marL="514350" indent="-514350" eaLnBrk="1" hangingPunct="1">
              <a:lnSpc>
                <a:spcPts val="3000"/>
              </a:lnSpc>
              <a:spcBef>
                <a:spcPts val="300"/>
              </a:spcBef>
              <a:buClr>
                <a:schemeClr val="tx2">
                  <a:lumMod val="60000"/>
                  <a:lumOff val="40000"/>
                </a:schemeClr>
              </a:buClr>
              <a:buSzPct val="110000"/>
              <a:buFont typeface="+mj-lt"/>
              <a:buAutoNum type="romanUcPeriod" startAt="2"/>
              <a:defRPr/>
            </a:pPr>
            <a:r>
              <a:rPr lang="ro-RO" sz="2400" dirty="0">
                <a:latin typeface="Tahoma" pitchFamily="34" charset="0"/>
                <a:cs typeface="Tahoma" pitchFamily="34" charset="0"/>
              </a:rPr>
              <a:t>Diverse</a:t>
            </a:r>
          </a:p>
          <a:p>
            <a:pPr marL="609600" indent="-609600" eaLnBrk="1" hangingPunct="1">
              <a:lnSpc>
                <a:spcPct val="80000"/>
              </a:lnSpc>
              <a:buClr>
                <a:srgbClr val="FFFF99"/>
              </a:buClr>
              <a:buFont typeface="Wingdings" pitchFamily="2" charset="2"/>
              <a:buNone/>
              <a:defRPr/>
            </a:pPr>
            <a:endParaRPr lang="ro-RO" sz="2000" dirty="0">
              <a:latin typeface="Tahoma" pitchFamily="34" charset="0"/>
              <a:cs typeface="Tahoma" pitchFamily="34" charset="0"/>
            </a:endParaRPr>
          </a:p>
        </p:txBody>
      </p:sp>
      <p:sp>
        <p:nvSpPr>
          <p:cNvPr id="15" name="Rectangle 5"/>
          <p:cNvSpPr>
            <a:spLocks noGrp="1" noChangeArrowheads="1"/>
          </p:cNvSpPr>
          <p:nvPr>
            <p:ph type="sldNum" sz="quarter" idx="12"/>
          </p:nvPr>
        </p:nvSpPr>
        <p:spPr/>
        <p:txBody>
          <a:bodyPr/>
          <a:lstStyle/>
          <a:p>
            <a:pPr>
              <a:defRPr/>
            </a:pPr>
            <a:fld id="{DF1354FE-D8AB-4B5E-B5C8-FFFEE75CF73A}" type="slidenum">
              <a:rPr lang="ro-RO" smtClean="0"/>
              <a:pPr>
                <a:defRPr/>
              </a:pPr>
              <a:t>3</a:t>
            </a:fld>
            <a:endParaRPr lang="ro-RO"/>
          </a:p>
        </p:txBody>
      </p:sp>
      <p:sp>
        <p:nvSpPr>
          <p:cNvPr id="18439" name="AutoShape 6">
            <a:hlinkClick r:id="rId2" action="ppaction://hlinksldjump"/>
          </p:cNvPr>
          <p:cNvSpPr>
            <a:spLocks noChangeArrowheads="1"/>
          </p:cNvSpPr>
          <p:nvPr/>
        </p:nvSpPr>
        <p:spPr bwMode="auto">
          <a:xfrm>
            <a:off x="6738718" y="2951583"/>
            <a:ext cx="412750" cy="228600"/>
          </a:xfrm>
          <a:prstGeom prst="rightArrow">
            <a:avLst>
              <a:gd name="adj1" fmla="val 50000"/>
              <a:gd name="adj2" fmla="val 45139"/>
            </a:avLst>
          </a:prstGeom>
          <a:solidFill>
            <a:schemeClr val="accent4"/>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0" name="AutoShape 7">
            <a:hlinkClick r:id="rId3" action="ppaction://hlinksldjump"/>
          </p:cNvPr>
          <p:cNvSpPr>
            <a:spLocks noChangeArrowheads="1"/>
          </p:cNvSpPr>
          <p:nvPr/>
        </p:nvSpPr>
        <p:spPr bwMode="auto">
          <a:xfrm>
            <a:off x="7662509" y="3344576"/>
            <a:ext cx="412750" cy="228600"/>
          </a:xfrm>
          <a:prstGeom prst="rightArrow">
            <a:avLst>
              <a:gd name="adj1" fmla="val 50000"/>
              <a:gd name="adj2" fmla="val 45139"/>
            </a:avLst>
          </a:prstGeom>
          <a:solidFill>
            <a:schemeClr val="accent5">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1" name="AutoShape 9">
            <a:hlinkClick r:id="rId4" action="ppaction://hlinksldjump"/>
          </p:cNvPr>
          <p:cNvSpPr>
            <a:spLocks noChangeArrowheads="1"/>
          </p:cNvSpPr>
          <p:nvPr/>
        </p:nvSpPr>
        <p:spPr bwMode="auto">
          <a:xfrm>
            <a:off x="7842250" y="4610693"/>
            <a:ext cx="412750" cy="228600"/>
          </a:xfrm>
          <a:prstGeom prst="rightArrow">
            <a:avLst>
              <a:gd name="adj1" fmla="val 50000"/>
              <a:gd name="adj2" fmla="val 45139"/>
            </a:avLst>
          </a:prstGeom>
          <a:solidFill>
            <a:schemeClr val="accent3">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4" name="AutoShape 4">
            <a:hlinkClick r:id="rId5" action="ppaction://hlinksldjump"/>
          </p:cNvPr>
          <p:cNvSpPr>
            <a:spLocks noChangeArrowheads="1"/>
          </p:cNvSpPr>
          <p:nvPr/>
        </p:nvSpPr>
        <p:spPr bwMode="auto">
          <a:xfrm>
            <a:off x="5105400" y="2057400"/>
            <a:ext cx="412750" cy="228600"/>
          </a:xfrm>
          <a:prstGeom prst="rightArrow">
            <a:avLst>
              <a:gd name="adj1" fmla="val 50000"/>
              <a:gd name="adj2" fmla="val 45139"/>
            </a:avLst>
          </a:prstGeom>
          <a:solidFill>
            <a:schemeClr val="accent4"/>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5" name="AutoShape 4">
            <a:hlinkClick r:id="rId6" action="ppaction://hlinksldjump"/>
          </p:cNvPr>
          <p:cNvSpPr>
            <a:spLocks noChangeArrowheads="1"/>
          </p:cNvSpPr>
          <p:nvPr/>
        </p:nvSpPr>
        <p:spPr bwMode="auto">
          <a:xfrm>
            <a:off x="8766175" y="2514600"/>
            <a:ext cx="412750" cy="228600"/>
          </a:xfrm>
          <a:prstGeom prst="rightArrow">
            <a:avLst>
              <a:gd name="adj1" fmla="val 50000"/>
              <a:gd name="adj2" fmla="val 45139"/>
            </a:avLst>
          </a:prstGeom>
          <a:solidFill>
            <a:schemeClr val="accent4"/>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7" name="AutoShape 4">
            <a:hlinkClick r:id="rId7" action="ppaction://hlinksldjump"/>
          </p:cNvPr>
          <p:cNvSpPr>
            <a:spLocks noChangeArrowheads="1"/>
          </p:cNvSpPr>
          <p:nvPr/>
        </p:nvSpPr>
        <p:spPr bwMode="auto">
          <a:xfrm>
            <a:off x="6945093" y="5483522"/>
            <a:ext cx="412750" cy="228600"/>
          </a:xfrm>
          <a:prstGeom prst="rightArrow">
            <a:avLst>
              <a:gd name="adj1" fmla="val 50000"/>
              <a:gd name="adj2" fmla="val 45139"/>
            </a:avLst>
          </a:prstGeom>
          <a:solidFill>
            <a:srgbClr val="993366"/>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448" name="AutoShape 4">
            <a:hlinkClick r:id="rId8" action="ppaction://hlinksldjump"/>
          </p:cNvPr>
          <p:cNvSpPr>
            <a:spLocks noChangeArrowheads="1"/>
          </p:cNvSpPr>
          <p:nvPr/>
        </p:nvSpPr>
        <p:spPr bwMode="auto">
          <a:xfrm>
            <a:off x="1905000" y="5867400"/>
            <a:ext cx="412750" cy="228600"/>
          </a:xfrm>
          <a:prstGeom prst="rightArrow">
            <a:avLst>
              <a:gd name="adj1" fmla="val 50000"/>
              <a:gd name="adj2" fmla="val 45139"/>
            </a:avLst>
          </a:prstGeom>
          <a:solidFill>
            <a:srgbClr val="993366"/>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7" name="AutoShape 7">
            <a:hlinkClick r:id="rId9" action="ppaction://hlinksldjump"/>
          </p:cNvPr>
          <p:cNvSpPr>
            <a:spLocks noChangeArrowheads="1"/>
          </p:cNvSpPr>
          <p:nvPr/>
        </p:nvSpPr>
        <p:spPr bwMode="auto">
          <a:xfrm>
            <a:off x="7456134" y="4201183"/>
            <a:ext cx="412750" cy="228600"/>
          </a:xfrm>
          <a:prstGeom prst="rightArrow">
            <a:avLst>
              <a:gd name="adj1" fmla="val 50000"/>
              <a:gd name="adj2" fmla="val 45139"/>
            </a:avLst>
          </a:prstGeom>
          <a:solidFill>
            <a:schemeClr val="accent5">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8" name="AutoShape 4">
            <a:hlinkClick r:id="rId10" action="ppaction://hlinksldjump"/>
          </p:cNvPr>
          <p:cNvSpPr>
            <a:spLocks noChangeArrowheads="1"/>
          </p:cNvSpPr>
          <p:nvPr/>
        </p:nvSpPr>
        <p:spPr bwMode="auto">
          <a:xfrm>
            <a:off x="4352925" y="5029200"/>
            <a:ext cx="412750" cy="228600"/>
          </a:xfrm>
          <a:prstGeom prst="rightArrow">
            <a:avLst>
              <a:gd name="adj1" fmla="val 50000"/>
              <a:gd name="adj2" fmla="val 45139"/>
            </a:avLst>
          </a:prstGeom>
          <a:solidFill>
            <a:schemeClr val="accent3">
              <a:lumMod val="75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6" name="AutoShape 10">
            <a:hlinkClick r:id="rId11" action="ppaction://hlinksldjump"/>
          </p:cNvPr>
          <p:cNvSpPr>
            <a:spLocks noChangeArrowheads="1"/>
          </p:cNvSpPr>
          <p:nvPr/>
        </p:nvSpPr>
        <p:spPr bwMode="auto">
          <a:xfrm>
            <a:off x="9230725" y="60960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819988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915400" y="6472412"/>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30</a:t>
            </a:fld>
            <a:endParaRPr lang="ro-RO" sz="1000">
              <a:solidFill>
                <a:schemeClr val="tx2">
                  <a:shade val="50000"/>
                </a:schemeClr>
              </a:solidFill>
            </a:endParaRPr>
          </a:p>
        </p:txBody>
      </p:sp>
      <p:sp>
        <p:nvSpPr>
          <p:cNvPr id="115720" name="Rectangle 8"/>
          <p:cNvSpPr>
            <a:spLocks noChangeArrowheads="1"/>
          </p:cNvSpPr>
          <p:nvPr/>
        </p:nvSpPr>
        <p:spPr bwMode="auto">
          <a:xfrm>
            <a:off x="174625" y="190253"/>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8" name="Rectangle 289"/>
          <p:cNvSpPr>
            <a:spLocks noChangeArrowheads="1"/>
          </p:cNvSpPr>
          <p:nvPr/>
        </p:nvSpPr>
        <p:spPr bwMode="auto">
          <a:xfrm>
            <a:off x="898524" y="777628"/>
            <a:ext cx="8153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generale - Procent de promovare 66,67%</a:t>
            </a:r>
          </a:p>
        </p:txBody>
      </p:sp>
      <p:sp>
        <p:nvSpPr>
          <p:cNvPr id="36869" name="AutoShape 10">
            <a:hlinkClick r:id="rId2" action="ppaction://hlinksldjump"/>
          </p:cNvPr>
          <p:cNvSpPr>
            <a:spLocks noChangeArrowheads="1"/>
          </p:cNvSpPr>
          <p:nvPr/>
        </p:nvSpPr>
        <p:spPr bwMode="auto">
          <a:xfrm rot="10800000">
            <a:off x="9051924" y="636601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dirty="0"/>
          </a:p>
        </p:txBody>
      </p:sp>
      <p:graphicFrame>
        <p:nvGraphicFramePr>
          <p:cNvPr id="9" name="Chart 8"/>
          <p:cNvGraphicFramePr>
            <a:graphicFrameLocks/>
          </p:cNvGraphicFramePr>
          <p:nvPr>
            <p:extLst>
              <p:ext uri="{D42A27DB-BD31-4B8C-83A1-F6EECF244321}">
                <p14:modId xmlns:p14="http://schemas.microsoft.com/office/powerpoint/2010/main" val="858468708"/>
              </p:ext>
            </p:extLst>
          </p:nvPr>
        </p:nvGraphicFramePr>
        <p:xfrm>
          <a:off x="463550" y="1727374"/>
          <a:ext cx="4511674" cy="46386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1923325710"/>
              </p:ext>
            </p:extLst>
          </p:nvPr>
        </p:nvGraphicFramePr>
        <p:xfrm>
          <a:off x="5111750" y="1727374"/>
          <a:ext cx="4629150" cy="45991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942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461313786"/>
              </p:ext>
            </p:extLst>
          </p:nvPr>
        </p:nvGraphicFramePr>
        <p:xfrm>
          <a:off x="228600" y="1676400"/>
          <a:ext cx="9429749"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31</a:t>
            </a:fld>
            <a:endParaRPr lang="ro-RO" sz="1000">
              <a:solidFill>
                <a:schemeClr val="tx2">
                  <a:shade val="50000"/>
                </a:schemeClr>
              </a:solidFill>
            </a:endParaRPr>
          </a:p>
        </p:txBody>
      </p:sp>
      <p:sp>
        <p:nvSpPr>
          <p:cNvPr id="115720" name="Rectangle 8"/>
          <p:cNvSpPr>
            <a:spLocks noChangeArrowheads="1"/>
          </p:cNvSpPr>
          <p:nvPr/>
        </p:nvSpPr>
        <p:spPr bwMode="auto">
          <a:xfrm>
            <a:off x="92075" y="121798"/>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8" name="Rectangle 289"/>
          <p:cNvSpPr>
            <a:spLocks noChangeArrowheads="1"/>
          </p:cNvSpPr>
          <p:nvPr/>
        </p:nvSpPr>
        <p:spPr bwMode="auto">
          <a:xfrm>
            <a:off x="1371600" y="763979"/>
            <a:ext cx="8153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generale - Procent de promovare 66,67%</a:t>
            </a:r>
          </a:p>
        </p:txBody>
      </p:sp>
      <p:sp>
        <p:nvSpPr>
          <p:cNvPr id="36869" name="AutoShape 10">
            <a:hlinkClick r:id="rId3" action="ppaction://hlinksldjump"/>
          </p:cNvPr>
          <p:cNvSpPr>
            <a:spLocks noChangeArrowheads="1"/>
          </p:cNvSpPr>
          <p:nvPr/>
        </p:nvSpPr>
        <p:spPr bwMode="auto">
          <a:xfrm rot="10800000">
            <a:off x="8794750" y="6360299"/>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672590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32</a:t>
            </a:fld>
            <a:endParaRPr lang="ro-RO" sz="1000">
              <a:solidFill>
                <a:schemeClr val="tx2">
                  <a:shade val="50000"/>
                </a:schemeClr>
              </a:solidFill>
            </a:endParaRPr>
          </a:p>
        </p:txBody>
      </p:sp>
      <p:sp>
        <p:nvSpPr>
          <p:cNvPr id="115720" name="Rectangle 8"/>
          <p:cNvSpPr>
            <a:spLocks noChangeArrowheads="1"/>
          </p:cNvSpPr>
          <p:nvPr/>
        </p:nvSpPr>
        <p:spPr bwMode="auto">
          <a:xfrm>
            <a:off x="152400" y="218099"/>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8" name="Rectangle 289"/>
          <p:cNvSpPr>
            <a:spLocks noChangeArrowheads="1"/>
          </p:cNvSpPr>
          <p:nvPr/>
        </p:nvSpPr>
        <p:spPr bwMode="auto">
          <a:xfrm>
            <a:off x="800100" y="1046468"/>
            <a:ext cx="8153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Promovabilitate pe intervale de medii (66,67%)</a:t>
            </a:r>
          </a:p>
        </p:txBody>
      </p:sp>
      <p:sp>
        <p:nvSpPr>
          <p:cNvPr id="36869" name="AutoShape 10">
            <a:hlinkClick r:id="rId2" action="ppaction://hlinksldjump"/>
          </p:cNvPr>
          <p:cNvSpPr>
            <a:spLocks noChangeArrowheads="1"/>
          </p:cNvSpPr>
          <p:nvPr/>
        </p:nvSpPr>
        <p:spPr bwMode="auto">
          <a:xfrm rot="10800000">
            <a:off x="8775368" y="637675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9" name="Chart 8"/>
          <p:cNvGraphicFramePr>
            <a:graphicFrameLocks/>
          </p:cNvGraphicFramePr>
          <p:nvPr>
            <p:extLst>
              <p:ext uri="{D42A27DB-BD31-4B8C-83A1-F6EECF244321}">
                <p14:modId xmlns:p14="http://schemas.microsoft.com/office/powerpoint/2010/main" val="3647363838"/>
              </p:ext>
            </p:extLst>
          </p:nvPr>
        </p:nvGraphicFramePr>
        <p:xfrm>
          <a:off x="800100" y="1981200"/>
          <a:ext cx="8724900" cy="44402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1437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067407473"/>
              </p:ext>
            </p:extLst>
          </p:nvPr>
        </p:nvGraphicFramePr>
        <p:xfrm>
          <a:off x="685800" y="1735138"/>
          <a:ext cx="8719686" cy="481806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33</a:t>
            </a:fld>
            <a:endParaRPr lang="ro-RO" sz="1000">
              <a:solidFill>
                <a:schemeClr val="tx2">
                  <a:shade val="50000"/>
                </a:schemeClr>
              </a:solidFill>
            </a:endParaRPr>
          </a:p>
        </p:txBody>
      </p:sp>
      <p:sp>
        <p:nvSpPr>
          <p:cNvPr id="115720" name="Rectangle 8"/>
          <p:cNvSpPr>
            <a:spLocks noChangeArrowheads="1"/>
          </p:cNvSpPr>
          <p:nvPr/>
        </p:nvSpPr>
        <p:spPr bwMode="auto">
          <a:xfrm>
            <a:off x="124961" y="57435"/>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8" name="Rectangle 289"/>
          <p:cNvSpPr>
            <a:spLocks noChangeArrowheads="1"/>
          </p:cNvSpPr>
          <p:nvPr/>
        </p:nvSpPr>
        <p:spPr bwMode="auto">
          <a:xfrm>
            <a:off x="124962" y="914400"/>
            <a:ext cx="9781038"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sz="2400" dirty="0"/>
              <a:t>STATISTICA ÎN FUNCȚIE DE PROBA DE EXAMEN (</a:t>
            </a:r>
            <a:r>
              <a:rPr lang="ro-RO" altLang="ro-RO" sz="2400" dirty="0">
                <a:latin typeface="Tahoma" pitchFamily="34" charset="0"/>
              </a:rPr>
              <a:t>66,67%)</a:t>
            </a:r>
          </a:p>
        </p:txBody>
      </p:sp>
      <p:sp>
        <p:nvSpPr>
          <p:cNvPr id="36869" name="AutoShape 10">
            <a:hlinkClick r:id="rId3" action="ppaction://hlinksldjump"/>
          </p:cNvPr>
          <p:cNvSpPr>
            <a:spLocks noChangeArrowheads="1"/>
          </p:cNvSpPr>
          <p:nvPr/>
        </p:nvSpPr>
        <p:spPr bwMode="auto">
          <a:xfrm rot="10800000">
            <a:off x="8794750" y="62865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84376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34</a:t>
            </a:fld>
            <a:endParaRPr lang="ro-RO" sz="1000">
              <a:solidFill>
                <a:schemeClr val="tx2">
                  <a:shade val="50000"/>
                </a:schemeClr>
              </a:solidFill>
            </a:endParaRPr>
          </a:p>
        </p:txBody>
      </p:sp>
      <p:sp>
        <p:nvSpPr>
          <p:cNvPr id="115720" name="Rectangle 8"/>
          <p:cNvSpPr>
            <a:spLocks noChangeArrowheads="1"/>
          </p:cNvSpPr>
          <p:nvPr/>
        </p:nvSpPr>
        <p:spPr bwMode="auto">
          <a:xfrm>
            <a:off x="92075" y="84592"/>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9" name="AutoShape 10">
            <a:hlinkClick r:id="rId3" action="ppaction://hlinksldjump"/>
          </p:cNvPr>
          <p:cNvSpPr>
            <a:spLocks noChangeArrowheads="1"/>
          </p:cNvSpPr>
          <p:nvPr/>
        </p:nvSpPr>
        <p:spPr bwMode="auto">
          <a:xfrm rot="10800000">
            <a:off x="8914356" y="6231112"/>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0" name="Rectangle 289"/>
          <p:cNvSpPr>
            <a:spLocks noChangeArrowheads="1"/>
          </p:cNvSpPr>
          <p:nvPr/>
        </p:nvSpPr>
        <p:spPr bwMode="auto">
          <a:xfrm>
            <a:off x="533400" y="740229"/>
            <a:ext cx="8153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a:defRPr sz="1920" b="1" i="0" u="none" strike="noStrike" kern="1200" baseline="0">
                <a:solidFill>
                  <a:prstClr val="black"/>
                </a:solidFill>
                <a:latin typeface="Tahoma" panose="020B0604030504040204" pitchFamily="34" charset="0"/>
                <a:ea typeface="Tahoma" panose="020B0604030504040204" pitchFamily="34" charset="0"/>
                <a:cs typeface="Tahoma" panose="020B0604030504040204" pitchFamily="34" charset="0"/>
              </a:defRPr>
            </a:pPr>
            <a:r>
              <a:rPr lang="en-US" sz="2400" dirty="0"/>
              <a:t>Discipline PROBA  EC</a:t>
            </a:r>
            <a:r>
              <a:rPr lang="ro-RO" sz="2400" dirty="0"/>
              <a:t> (86,00%)</a:t>
            </a:r>
            <a:endParaRPr lang="en-US" sz="2400" dirty="0"/>
          </a:p>
        </p:txBody>
      </p:sp>
      <p:graphicFrame>
        <p:nvGraphicFramePr>
          <p:cNvPr id="11" name="Chart 10"/>
          <p:cNvGraphicFramePr>
            <a:graphicFrameLocks/>
          </p:cNvGraphicFramePr>
          <p:nvPr>
            <p:extLst>
              <p:ext uri="{D42A27DB-BD31-4B8C-83A1-F6EECF244321}">
                <p14:modId xmlns:p14="http://schemas.microsoft.com/office/powerpoint/2010/main" val="1178604735"/>
              </p:ext>
            </p:extLst>
          </p:nvPr>
        </p:nvGraphicFramePr>
        <p:xfrm>
          <a:off x="381000" y="1676399"/>
          <a:ext cx="8610600" cy="49357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12879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35</a:t>
            </a:fld>
            <a:endParaRPr lang="ro-RO" sz="1000">
              <a:solidFill>
                <a:schemeClr val="tx2">
                  <a:shade val="50000"/>
                </a:schemeClr>
              </a:solidFill>
            </a:endParaRPr>
          </a:p>
        </p:txBody>
      </p:sp>
      <p:sp>
        <p:nvSpPr>
          <p:cNvPr id="115720" name="Rectangle 8"/>
          <p:cNvSpPr>
            <a:spLocks noChangeArrowheads="1"/>
          </p:cNvSpPr>
          <p:nvPr/>
        </p:nvSpPr>
        <p:spPr bwMode="auto">
          <a:xfrm>
            <a:off x="206776" y="119909"/>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9" name="AutoShape 10">
            <a:hlinkClick r:id="rId2" action="ppaction://hlinksldjump"/>
          </p:cNvPr>
          <p:cNvSpPr>
            <a:spLocks noChangeArrowheads="1"/>
          </p:cNvSpPr>
          <p:nvPr/>
        </p:nvSpPr>
        <p:spPr bwMode="auto">
          <a:xfrm rot="10800000">
            <a:off x="8794750" y="62865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Rectangle 289"/>
          <p:cNvSpPr>
            <a:spLocks noChangeArrowheads="1"/>
          </p:cNvSpPr>
          <p:nvPr/>
        </p:nvSpPr>
        <p:spPr bwMode="auto">
          <a:xfrm>
            <a:off x="664836" y="854942"/>
            <a:ext cx="8153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a:defRPr sz="1920" b="1" i="0" u="none" strike="noStrike" kern="1200" baseline="0">
                <a:solidFill>
                  <a:prstClr val="black"/>
                </a:solidFill>
                <a:latin typeface="Tahoma" panose="020B0604030504040204" pitchFamily="34" charset="0"/>
                <a:ea typeface="Tahoma" panose="020B0604030504040204" pitchFamily="34" charset="0"/>
                <a:cs typeface="Tahoma" panose="020B0604030504040204" pitchFamily="34" charset="0"/>
              </a:defRPr>
            </a:pPr>
            <a:r>
              <a:rPr lang="hu-HU" sz="2400" dirty="0" err="1"/>
              <a:t>Discipline</a:t>
            </a:r>
            <a:r>
              <a:rPr lang="hu-HU" sz="2400" dirty="0"/>
              <a:t> PROBA ED (87,70%)</a:t>
            </a:r>
          </a:p>
        </p:txBody>
      </p:sp>
      <p:graphicFrame>
        <p:nvGraphicFramePr>
          <p:cNvPr id="10" name="Chart 9"/>
          <p:cNvGraphicFramePr>
            <a:graphicFrameLocks/>
          </p:cNvGraphicFramePr>
          <p:nvPr>
            <p:extLst>
              <p:ext uri="{D42A27DB-BD31-4B8C-83A1-F6EECF244321}">
                <p14:modId xmlns:p14="http://schemas.microsoft.com/office/powerpoint/2010/main" val="1213717511"/>
              </p:ext>
            </p:extLst>
          </p:nvPr>
        </p:nvGraphicFramePr>
        <p:xfrm>
          <a:off x="533400" y="1623270"/>
          <a:ext cx="8685756" cy="47981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420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36</a:t>
            </a:fld>
            <a:endParaRPr lang="ro-RO" sz="1000">
              <a:solidFill>
                <a:schemeClr val="tx2">
                  <a:shade val="50000"/>
                </a:schemeClr>
              </a:solidFill>
            </a:endParaRPr>
          </a:p>
        </p:txBody>
      </p:sp>
      <p:sp>
        <p:nvSpPr>
          <p:cNvPr id="115720" name="Rectangle 8"/>
          <p:cNvSpPr>
            <a:spLocks noChangeArrowheads="1"/>
          </p:cNvSpPr>
          <p:nvPr/>
        </p:nvSpPr>
        <p:spPr bwMode="auto">
          <a:xfrm>
            <a:off x="92075" y="114517"/>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9" name="AutoShape 10">
            <a:hlinkClick r:id="rId2" action="ppaction://hlinksldjump"/>
          </p:cNvPr>
          <p:cNvSpPr>
            <a:spLocks noChangeArrowheads="1"/>
          </p:cNvSpPr>
          <p:nvPr/>
        </p:nvSpPr>
        <p:spPr bwMode="auto">
          <a:xfrm rot="10800000">
            <a:off x="8794750" y="6277429"/>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Rectangle 289"/>
          <p:cNvSpPr>
            <a:spLocks noChangeArrowheads="1"/>
          </p:cNvSpPr>
          <p:nvPr/>
        </p:nvSpPr>
        <p:spPr bwMode="auto">
          <a:xfrm>
            <a:off x="274637" y="727675"/>
            <a:ext cx="8915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a:t>
            </a:r>
            <a:r>
              <a:rPr lang="en-US" altLang="ro-RO" sz="2400" dirty="0">
                <a:latin typeface="Tahoma" pitchFamily="34" charset="0"/>
              </a:rPr>
              <a:t>MATEMATIC</a:t>
            </a:r>
            <a:r>
              <a:rPr lang="ro-RO" altLang="ro-RO" sz="2400" dirty="0">
                <a:latin typeface="Tahoma" pitchFamily="34" charset="0"/>
              </a:rPr>
              <a:t>Ă - Procent de promovare 79,90%</a:t>
            </a:r>
          </a:p>
        </p:txBody>
      </p:sp>
      <p:graphicFrame>
        <p:nvGraphicFramePr>
          <p:cNvPr id="10" name="Chart 9"/>
          <p:cNvGraphicFramePr>
            <a:graphicFrameLocks/>
          </p:cNvGraphicFramePr>
          <p:nvPr>
            <p:extLst>
              <p:ext uri="{D42A27DB-BD31-4B8C-83A1-F6EECF244321}">
                <p14:modId xmlns:p14="http://schemas.microsoft.com/office/powerpoint/2010/main" val="1222967427"/>
              </p:ext>
            </p:extLst>
          </p:nvPr>
        </p:nvGraphicFramePr>
        <p:xfrm>
          <a:off x="685800" y="1752600"/>
          <a:ext cx="8332940" cy="43601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3829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p:cNvGraphicFramePr>
            <a:graphicFrameLocks noGrp="1"/>
          </p:cNvGraphicFramePr>
          <p:nvPr>
            <p:ph sz="half" idx="2"/>
            <p:extLst>
              <p:ext uri="{D42A27DB-BD31-4B8C-83A1-F6EECF244321}">
                <p14:modId xmlns:p14="http://schemas.microsoft.com/office/powerpoint/2010/main" val="2569664042"/>
              </p:ext>
            </p:extLst>
          </p:nvPr>
        </p:nvGraphicFramePr>
        <p:xfrm>
          <a:off x="920799" y="2838344"/>
          <a:ext cx="7772400" cy="343728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37</a:t>
            </a:fld>
            <a:endParaRPr lang="ro-RO" sz="1000">
              <a:solidFill>
                <a:schemeClr val="tx2">
                  <a:shade val="50000"/>
                </a:schemeClr>
              </a:solidFill>
            </a:endParaRPr>
          </a:p>
        </p:txBody>
      </p:sp>
      <p:sp>
        <p:nvSpPr>
          <p:cNvPr id="115720" name="Rectangle 8"/>
          <p:cNvSpPr>
            <a:spLocks noChangeArrowheads="1"/>
          </p:cNvSpPr>
          <p:nvPr/>
        </p:nvSpPr>
        <p:spPr bwMode="auto">
          <a:xfrm>
            <a:off x="104107" y="94984"/>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9" name="AutoShape 10">
            <a:hlinkClick r:id="rId3" action="ppaction://hlinksldjump"/>
          </p:cNvPr>
          <p:cNvSpPr>
            <a:spLocks noChangeArrowheads="1"/>
          </p:cNvSpPr>
          <p:nvPr/>
        </p:nvSpPr>
        <p:spPr bwMode="auto">
          <a:xfrm rot="10800000">
            <a:off x="8794750" y="6303816"/>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2" name="Rectangle 289"/>
          <p:cNvSpPr>
            <a:spLocks noChangeArrowheads="1"/>
          </p:cNvSpPr>
          <p:nvPr/>
        </p:nvSpPr>
        <p:spPr bwMode="auto">
          <a:xfrm>
            <a:off x="286669" y="792043"/>
            <a:ext cx="8915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a:t>
            </a:r>
            <a:r>
              <a:rPr lang="en-US" altLang="ro-RO" sz="2400" dirty="0">
                <a:latin typeface="Tahoma" pitchFamily="34" charset="0"/>
              </a:rPr>
              <a:t>MATEMATIC</a:t>
            </a:r>
            <a:r>
              <a:rPr lang="ro-RO" altLang="ro-RO" sz="2400" dirty="0">
                <a:latin typeface="Tahoma" pitchFamily="34" charset="0"/>
              </a:rPr>
              <a:t>Ă - Procent de promovare 79,90%</a:t>
            </a:r>
          </a:p>
        </p:txBody>
      </p:sp>
      <p:graphicFrame>
        <p:nvGraphicFramePr>
          <p:cNvPr id="11" name="Table 10"/>
          <p:cNvGraphicFramePr>
            <a:graphicFrameLocks noGrp="1"/>
          </p:cNvGraphicFramePr>
          <p:nvPr>
            <p:extLst>
              <p:ext uri="{D42A27DB-BD31-4B8C-83A1-F6EECF244321}">
                <p14:modId xmlns:p14="http://schemas.microsoft.com/office/powerpoint/2010/main" val="1281562352"/>
              </p:ext>
            </p:extLst>
          </p:nvPr>
        </p:nvGraphicFramePr>
        <p:xfrm>
          <a:off x="104107" y="1905000"/>
          <a:ext cx="9696681" cy="739854"/>
        </p:xfrm>
        <a:graphic>
          <a:graphicData uri="http://schemas.openxmlformats.org/drawingml/2006/table">
            <a:tbl>
              <a:tblPr/>
              <a:tblGrid>
                <a:gridCol w="1182845">
                  <a:extLst>
                    <a:ext uri="{9D8B030D-6E8A-4147-A177-3AD203B41FA5}">
                      <a16:colId xmlns:a16="http://schemas.microsoft.com/office/drawing/2014/main" val="20000"/>
                    </a:ext>
                  </a:extLst>
                </a:gridCol>
                <a:gridCol w="837405">
                  <a:extLst>
                    <a:ext uri="{9D8B030D-6E8A-4147-A177-3AD203B41FA5}">
                      <a16:colId xmlns:a16="http://schemas.microsoft.com/office/drawing/2014/main" val="20001"/>
                    </a:ext>
                  </a:extLst>
                </a:gridCol>
                <a:gridCol w="845153">
                  <a:extLst>
                    <a:ext uri="{9D8B030D-6E8A-4147-A177-3AD203B41FA5}">
                      <a16:colId xmlns:a16="http://schemas.microsoft.com/office/drawing/2014/main" val="20002"/>
                    </a:ext>
                  </a:extLst>
                </a:gridCol>
                <a:gridCol w="711803">
                  <a:extLst>
                    <a:ext uri="{9D8B030D-6E8A-4147-A177-3AD203B41FA5}">
                      <a16:colId xmlns:a16="http://schemas.microsoft.com/office/drawing/2014/main" val="20003"/>
                    </a:ext>
                  </a:extLst>
                </a:gridCol>
                <a:gridCol w="659605">
                  <a:extLst>
                    <a:ext uri="{9D8B030D-6E8A-4147-A177-3AD203B41FA5}">
                      <a16:colId xmlns:a16="http://schemas.microsoft.com/office/drawing/2014/main" val="20004"/>
                    </a:ext>
                  </a:extLst>
                </a:gridCol>
                <a:gridCol w="611399">
                  <a:extLst>
                    <a:ext uri="{9D8B030D-6E8A-4147-A177-3AD203B41FA5}">
                      <a16:colId xmlns:a16="http://schemas.microsoft.com/office/drawing/2014/main" val="20005"/>
                    </a:ext>
                  </a:extLst>
                </a:gridCol>
                <a:gridCol w="611399">
                  <a:extLst>
                    <a:ext uri="{9D8B030D-6E8A-4147-A177-3AD203B41FA5}">
                      <a16:colId xmlns:a16="http://schemas.microsoft.com/office/drawing/2014/main" val="20006"/>
                    </a:ext>
                  </a:extLst>
                </a:gridCol>
                <a:gridCol w="661193">
                  <a:extLst>
                    <a:ext uri="{9D8B030D-6E8A-4147-A177-3AD203B41FA5}">
                      <a16:colId xmlns:a16="http://schemas.microsoft.com/office/drawing/2014/main" val="20007"/>
                    </a:ext>
                  </a:extLst>
                </a:gridCol>
                <a:gridCol w="611399">
                  <a:extLst>
                    <a:ext uri="{9D8B030D-6E8A-4147-A177-3AD203B41FA5}">
                      <a16:colId xmlns:a16="http://schemas.microsoft.com/office/drawing/2014/main" val="20008"/>
                    </a:ext>
                  </a:extLst>
                </a:gridCol>
                <a:gridCol w="611399">
                  <a:extLst>
                    <a:ext uri="{9D8B030D-6E8A-4147-A177-3AD203B41FA5}">
                      <a16:colId xmlns:a16="http://schemas.microsoft.com/office/drawing/2014/main" val="20009"/>
                    </a:ext>
                  </a:extLst>
                </a:gridCol>
                <a:gridCol w="611399">
                  <a:extLst>
                    <a:ext uri="{9D8B030D-6E8A-4147-A177-3AD203B41FA5}">
                      <a16:colId xmlns:a16="http://schemas.microsoft.com/office/drawing/2014/main" val="20010"/>
                    </a:ext>
                  </a:extLst>
                </a:gridCol>
                <a:gridCol w="611399">
                  <a:extLst>
                    <a:ext uri="{9D8B030D-6E8A-4147-A177-3AD203B41FA5}">
                      <a16:colId xmlns:a16="http://schemas.microsoft.com/office/drawing/2014/main" val="20011"/>
                    </a:ext>
                  </a:extLst>
                </a:gridCol>
                <a:gridCol w="611399">
                  <a:extLst>
                    <a:ext uri="{9D8B030D-6E8A-4147-A177-3AD203B41FA5}">
                      <a16:colId xmlns:a16="http://schemas.microsoft.com/office/drawing/2014/main" val="20012"/>
                    </a:ext>
                  </a:extLst>
                </a:gridCol>
                <a:gridCol w="518884">
                  <a:extLst>
                    <a:ext uri="{9D8B030D-6E8A-4147-A177-3AD203B41FA5}">
                      <a16:colId xmlns:a16="http://schemas.microsoft.com/office/drawing/2014/main" val="20013"/>
                    </a:ext>
                  </a:extLst>
                </a:gridCol>
              </a:tblGrid>
              <a:tr h="457200">
                <a:tc>
                  <a:txBody>
                    <a:bodyPr/>
                    <a:lstStyle/>
                    <a:p>
                      <a:pPr algn="ctr" fontAlgn="b"/>
                      <a:r>
                        <a:rPr lang="ro-RO" sz="1800" b="1" i="0" u="none" strike="noStrike" dirty="0">
                          <a:solidFill>
                            <a:schemeClr val="tx1"/>
                          </a:solidFill>
                          <a:effectLst/>
                          <a:latin typeface="Calibri"/>
                        </a:rPr>
                        <a:t>Disciplina</a:t>
                      </a:r>
                      <a:endParaRPr lang="vi-VN" sz="1800" b="1" i="0" u="none" strike="noStrike" dirty="0">
                        <a:solidFill>
                          <a:schemeClr val="tx1"/>
                        </a:solidFill>
                        <a:effectLst/>
                        <a:latin typeface="Calibri"/>
                      </a:endParaRPr>
                    </a:p>
                  </a:txBody>
                  <a:tcPr marL="8334" marR="8334" marT="83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800" b="1" i="0" u="none" strike="noStrike" dirty="0">
                          <a:solidFill>
                            <a:schemeClr val="tx1"/>
                          </a:solidFill>
                          <a:effectLst/>
                          <a:latin typeface="Calibri"/>
                        </a:rPr>
                        <a:t>Prezenți</a:t>
                      </a:r>
                      <a:endParaRPr lang="en-US" sz="1800" b="1" i="0" u="none" strike="noStrike" dirty="0">
                        <a:solidFill>
                          <a:schemeClr val="tx1"/>
                        </a:solidFill>
                        <a:effectLst/>
                        <a:latin typeface="Calibri"/>
                      </a:endParaRPr>
                    </a:p>
                  </a:txBody>
                  <a:tcPr marL="8334" marR="8334" marT="83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600" b="1" i="0" u="none" strike="noStrike" dirty="0">
                          <a:solidFill>
                            <a:srgbClr val="000000"/>
                          </a:solidFill>
                          <a:effectLst/>
                          <a:latin typeface="Calibri"/>
                        </a:rPr>
                        <a:t>Respinși</a:t>
                      </a:r>
                      <a:endParaRPr lang="hu-HU" sz="16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600" b="1" i="0" u="none" strike="noStrike" dirty="0">
                          <a:solidFill>
                            <a:srgbClr val="000000"/>
                          </a:solidFill>
                          <a:effectLst/>
                          <a:latin typeface="Calibri"/>
                        </a:rPr>
                        <a:t>Admiși</a:t>
                      </a:r>
                      <a:endParaRPr lang="hu-HU" sz="16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1-1,99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2-2,99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3-3,99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4-4,99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5-5,99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6-6,99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7-7,99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8-8,99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9-9,99</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400" b="1" i="0" u="none" strike="noStrike" dirty="0">
                          <a:solidFill>
                            <a:srgbClr val="000000"/>
                          </a:solidFill>
                          <a:effectLst/>
                          <a:latin typeface="Calibri"/>
                        </a:rPr>
                        <a:t>10</a:t>
                      </a:r>
                      <a:endParaRPr lang="hu-HU"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51222">
                <a:tc>
                  <a:txBody>
                    <a:bodyPr/>
                    <a:lstStyle/>
                    <a:p>
                      <a:pPr algn="ctr" fontAlgn="b"/>
                      <a:r>
                        <a:rPr lang="vi-VN" sz="1800" b="1" i="0" u="none" strike="noStrike" dirty="0">
                          <a:solidFill>
                            <a:schemeClr val="tx1"/>
                          </a:solidFill>
                          <a:effectLst/>
                          <a:latin typeface="Calibri"/>
                        </a:rPr>
                        <a:t>Matematică</a:t>
                      </a:r>
                    </a:p>
                  </a:txBody>
                  <a:tcPr marL="8334" marR="8334" marT="83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786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628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03423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38</a:t>
            </a:fld>
            <a:endParaRPr lang="ro-RO" sz="1000">
              <a:solidFill>
                <a:schemeClr val="tx2">
                  <a:shade val="50000"/>
                </a:schemeClr>
              </a:solidFill>
            </a:endParaRPr>
          </a:p>
        </p:txBody>
      </p:sp>
      <p:sp>
        <p:nvSpPr>
          <p:cNvPr id="115720" name="Rectangle 8"/>
          <p:cNvSpPr>
            <a:spLocks noChangeArrowheads="1"/>
          </p:cNvSpPr>
          <p:nvPr/>
        </p:nvSpPr>
        <p:spPr bwMode="auto">
          <a:xfrm>
            <a:off x="149827" y="159188"/>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9" name="AutoShape 10">
            <a:hlinkClick r:id="rId2" action="ppaction://hlinksldjump"/>
          </p:cNvPr>
          <p:cNvSpPr>
            <a:spLocks noChangeArrowheads="1"/>
          </p:cNvSpPr>
          <p:nvPr/>
        </p:nvSpPr>
        <p:spPr bwMode="auto">
          <a:xfrm rot="10800000">
            <a:off x="9245600"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Rectangle 289"/>
          <p:cNvSpPr>
            <a:spLocks noChangeArrowheads="1"/>
          </p:cNvSpPr>
          <p:nvPr/>
        </p:nvSpPr>
        <p:spPr bwMode="auto">
          <a:xfrm>
            <a:off x="457200" y="740229"/>
            <a:ext cx="8915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a:t>
            </a:r>
            <a:r>
              <a:rPr lang="en-US" altLang="ro-RO" sz="2400" dirty="0">
                <a:latin typeface="Tahoma" pitchFamily="34" charset="0"/>
              </a:rPr>
              <a:t>MATEMATIC</a:t>
            </a:r>
            <a:r>
              <a:rPr lang="ro-RO" altLang="ro-RO" sz="2400" dirty="0">
                <a:latin typeface="Tahoma" pitchFamily="34" charset="0"/>
              </a:rPr>
              <a:t>Ă - Procent de promovare 79,90%</a:t>
            </a:r>
          </a:p>
        </p:txBody>
      </p:sp>
      <p:graphicFrame>
        <p:nvGraphicFramePr>
          <p:cNvPr id="10" name="Content Placeholder 6"/>
          <p:cNvGraphicFramePr>
            <a:graphicFrameLocks noGrp="1"/>
          </p:cNvGraphicFramePr>
          <p:nvPr>
            <p:ph sz="half" idx="1"/>
            <p:extLst>
              <p:ext uri="{D42A27DB-BD31-4B8C-83A1-F6EECF244321}">
                <p14:modId xmlns:p14="http://schemas.microsoft.com/office/powerpoint/2010/main" val="966127156"/>
              </p:ext>
            </p:extLst>
          </p:nvPr>
        </p:nvGraphicFramePr>
        <p:xfrm>
          <a:off x="457200" y="1600199"/>
          <a:ext cx="9201150" cy="46772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391731651"/>
              </p:ext>
            </p:extLst>
          </p:nvPr>
        </p:nvGraphicFramePr>
        <p:xfrm>
          <a:off x="685800" y="2895600"/>
          <a:ext cx="2819400" cy="1491525"/>
        </p:xfrm>
        <a:graphic>
          <a:graphicData uri="http://schemas.openxmlformats.org/drawingml/2006/table">
            <a:tbl>
              <a:tblPr>
                <a:tableStyleId>{5C22544A-7EE6-4342-B048-85BDC9FD1C3A}</a:tableStyleId>
              </a:tblPr>
              <a:tblGrid>
                <a:gridCol w="2819400">
                  <a:extLst>
                    <a:ext uri="{9D8B030D-6E8A-4147-A177-3AD203B41FA5}">
                      <a16:colId xmlns:a16="http://schemas.microsoft.com/office/drawing/2014/main" val="3126321863"/>
                    </a:ext>
                  </a:extLst>
                </a:gridCol>
              </a:tblGrid>
              <a:tr h="651600">
                <a:tc>
                  <a:txBody>
                    <a:bodyPr/>
                    <a:lstStyle/>
                    <a:p>
                      <a:pPr marL="0" indent="0" algn="l" fontAlgn="b">
                        <a:spcBef>
                          <a:spcPts val="600"/>
                        </a:spcBef>
                        <a:spcAft>
                          <a:spcPts val="600"/>
                        </a:spcAft>
                        <a:buFont typeface="Wingdings" panose="05000000000000000000" pitchFamily="2" charset="2"/>
                        <a:buNone/>
                      </a:pPr>
                      <a:r>
                        <a:rPr lang="ro-RO" sz="2000" b="1" u="none" strike="noStrike" dirty="0">
                          <a:effectLst/>
                          <a:latin typeface="Times New Roman" panose="02020603050405020304" pitchFamily="18" charset="0"/>
                          <a:cs typeface="Times New Roman" panose="02020603050405020304" pitchFamily="18" charset="0"/>
                        </a:rPr>
                        <a:t>Nr.</a:t>
                      </a:r>
                      <a:r>
                        <a:rPr lang="ro-RO" sz="2000" b="1" u="none" strike="noStrike" baseline="0" dirty="0">
                          <a:effectLst/>
                          <a:latin typeface="Times New Roman" panose="02020603050405020304" pitchFamily="18" charset="0"/>
                          <a:cs typeface="Times New Roman" panose="02020603050405020304" pitchFamily="18" charset="0"/>
                        </a:rPr>
                        <a:t> c</a:t>
                      </a:r>
                      <a:r>
                        <a:rPr lang="it-IT" sz="2000" b="1" u="none" strike="noStrike" dirty="0">
                          <a:effectLst/>
                          <a:latin typeface="Times New Roman" panose="02020603050405020304" pitchFamily="18" charset="0"/>
                          <a:cs typeface="Times New Roman" panose="02020603050405020304" pitchFamily="18" charset="0"/>
                        </a:rPr>
                        <a:t>andidați cu nota 10</a:t>
                      </a:r>
                      <a:r>
                        <a:rPr lang="ro-RO" sz="2000" b="1" u="none" strike="noStrike" dirty="0">
                          <a:effectLst/>
                          <a:latin typeface="Times New Roman" panose="02020603050405020304" pitchFamily="18" charset="0"/>
                          <a:cs typeface="Times New Roman" panose="02020603050405020304" pitchFamily="18" charset="0"/>
                        </a:rPr>
                        <a:t>:</a:t>
                      </a:r>
                    </a:p>
                    <a:p>
                      <a:pPr marL="171450" indent="-171450" algn="l" fontAlgn="b">
                        <a:spcBef>
                          <a:spcPts val="600"/>
                        </a:spcBef>
                        <a:spcAft>
                          <a:spcPts val="600"/>
                        </a:spcAft>
                        <a:buFont typeface="Wingdings" panose="05000000000000000000" pitchFamily="2" charset="2"/>
                        <a:buChar char="§"/>
                      </a:pPr>
                      <a:r>
                        <a:rPr lang="it-IT" sz="1600" b="1" u="none" strike="noStrike" dirty="0">
                          <a:effectLst/>
                          <a:latin typeface="Times New Roman" panose="02020603050405020304" pitchFamily="18" charset="0"/>
                          <a:cs typeface="Times New Roman" panose="02020603050405020304" pitchFamily="18" charset="0"/>
                        </a:rPr>
                        <a:t>Matematică MATE-INFO - </a:t>
                      </a:r>
                      <a:r>
                        <a:rPr lang="it-IT" sz="2000" b="1" u="none" strike="noStrike" dirty="0">
                          <a:effectLst/>
                          <a:latin typeface="Times New Roman" panose="02020603050405020304" pitchFamily="18" charset="0"/>
                          <a:cs typeface="Times New Roman" panose="02020603050405020304" pitchFamily="18" charset="0"/>
                        </a:rPr>
                        <a:t>8</a:t>
                      </a:r>
                      <a:r>
                        <a:rPr lang="it-IT" sz="1600" b="1" u="none" strike="noStrike" dirty="0">
                          <a:effectLst/>
                          <a:latin typeface="Times New Roman" panose="02020603050405020304" pitchFamily="18" charset="0"/>
                          <a:cs typeface="Times New Roman" panose="02020603050405020304" pitchFamily="18" charset="0"/>
                        </a:rPr>
                        <a:t> </a:t>
                      </a:r>
                      <a:endParaRPr lang="it-IT"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noFill/>
                  </a:tcPr>
                </a:tc>
                <a:extLst>
                  <a:ext uri="{0D108BD9-81ED-4DB2-BD59-A6C34878D82A}">
                    <a16:rowId xmlns:a16="http://schemas.microsoft.com/office/drawing/2014/main" val="4255880236"/>
                  </a:ext>
                </a:extLst>
              </a:tr>
              <a:tr h="360000">
                <a:tc>
                  <a:txBody>
                    <a:bodyPr/>
                    <a:lstStyle/>
                    <a:p>
                      <a:pPr marL="171450" indent="-171450" algn="l" fontAlgn="b">
                        <a:spcBef>
                          <a:spcPts val="600"/>
                        </a:spcBef>
                        <a:spcAft>
                          <a:spcPts val="600"/>
                        </a:spcAft>
                        <a:buFont typeface="Wingdings" panose="05000000000000000000" pitchFamily="2" charset="2"/>
                        <a:buChar char="§"/>
                      </a:pPr>
                      <a:r>
                        <a:rPr lang="en-US" sz="1600" b="1" u="none" strike="noStrike" dirty="0" err="1">
                          <a:effectLst/>
                          <a:latin typeface="Times New Roman" panose="02020603050405020304" pitchFamily="18" charset="0"/>
                          <a:cs typeface="Times New Roman" panose="02020603050405020304" pitchFamily="18" charset="0"/>
                        </a:rPr>
                        <a:t>Matematică</a:t>
                      </a:r>
                      <a:r>
                        <a:rPr lang="en-US" sz="1600" b="1" u="none" strike="noStrike" dirty="0">
                          <a:effectLst/>
                          <a:latin typeface="Times New Roman" panose="02020603050405020304" pitchFamily="18" charset="0"/>
                          <a:cs typeface="Times New Roman" panose="02020603050405020304" pitchFamily="18" charset="0"/>
                        </a:rPr>
                        <a:t> ST-NAT- </a:t>
                      </a:r>
                      <a:r>
                        <a:rPr lang="en-US" sz="2000" b="1" u="none" strike="noStrike" dirty="0">
                          <a:effectLst/>
                          <a:latin typeface="Times New Roman" panose="02020603050405020304" pitchFamily="18" charset="0"/>
                          <a:cs typeface="Times New Roman" panose="02020603050405020304" pitchFamily="18" charset="0"/>
                        </a:rPr>
                        <a:t>20</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3378526279"/>
                  </a:ext>
                </a:extLst>
              </a:tr>
              <a:tr h="360000">
                <a:tc>
                  <a:txBody>
                    <a:bodyPr/>
                    <a:lstStyle/>
                    <a:p>
                      <a:pPr marL="171450" indent="-171450" algn="l" fontAlgn="b">
                        <a:spcBef>
                          <a:spcPts val="600"/>
                        </a:spcBef>
                        <a:spcAft>
                          <a:spcPts val="600"/>
                        </a:spcAft>
                        <a:buFont typeface="Wingdings" panose="05000000000000000000" pitchFamily="2" charset="2"/>
                        <a:buChar char="§"/>
                      </a:pPr>
                      <a:r>
                        <a:rPr lang="it-IT" sz="1600" b="1" u="none" strike="noStrike" dirty="0">
                          <a:effectLst/>
                          <a:latin typeface="Times New Roman" panose="02020603050405020304" pitchFamily="18" charset="0"/>
                          <a:cs typeface="Times New Roman" panose="02020603050405020304" pitchFamily="18" charset="0"/>
                        </a:rPr>
                        <a:t>Matematică TEHN - </a:t>
                      </a:r>
                      <a:r>
                        <a:rPr lang="it-IT" sz="2000" b="1" u="none" strike="noStrike" dirty="0">
                          <a:effectLst/>
                          <a:latin typeface="Times New Roman" panose="02020603050405020304" pitchFamily="18" charset="0"/>
                          <a:cs typeface="Times New Roman" panose="02020603050405020304" pitchFamily="18" charset="0"/>
                        </a:rPr>
                        <a:t>3</a:t>
                      </a:r>
                      <a:endParaRPr lang="it-IT"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945610908"/>
                  </a:ext>
                </a:extLst>
              </a:tr>
            </a:tbl>
          </a:graphicData>
        </a:graphic>
      </p:graphicFrame>
    </p:spTree>
    <p:extLst>
      <p:ext uri="{BB962C8B-B14F-4D97-AF65-F5344CB8AC3E}">
        <p14:creationId xmlns:p14="http://schemas.microsoft.com/office/powerpoint/2010/main" val="426167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39</a:t>
            </a:fld>
            <a:endParaRPr lang="ro-RO" sz="1000">
              <a:solidFill>
                <a:schemeClr val="tx2">
                  <a:shade val="50000"/>
                </a:schemeClr>
              </a:solidFill>
            </a:endParaRPr>
          </a:p>
        </p:txBody>
      </p:sp>
      <p:sp>
        <p:nvSpPr>
          <p:cNvPr id="115720" name="Rectangle 8"/>
          <p:cNvSpPr>
            <a:spLocks noChangeArrowheads="1"/>
          </p:cNvSpPr>
          <p:nvPr/>
        </p:nvSpPr>
        <p:spPr bwMode="auto">
          <a:xfrm>
            <a:off x="0" y="182563"/>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9" name="AutoShape 10">
            <a:hlinkClick r:id="rId2" action="ppaction://hlinksldjump"/>
          </p:cNvPr>
          <p:cNvSpPr>
            <a:spLocks noChangeArrowheads="1"/>
          </p:cNvSpPr>
          <p:nvPr/>
        </p:nvSpPr>
        <p:spPr bwMode="auto">
          <a:xfrm rot="10800000">
            <a:off x="8956675" y="6278215"/>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Rectangle 289"/>
          <p:cNvSpPr>
            <a:spLocks noChangeArrowheads="1"/>
          </p:cNvSpPr>
          <p:nvPr/>
        </p:nvSpPr>
        <p:spPr bwMode="auto">
          <a:xfrm>
            <a:off x="330200" y="859971"/>
            <a:ext cx="8915400" cy="5116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a:t>
            </a:r>
            <a:r>
              <a:rPr lang="en-US" altLang="ro-RO" sz="2400" dirty="0">
                <a:latin typeface="Tahoma" pitchFamily="34" charset="0"/>
              </a:rPr>
              <a:t>MATEMATIC</a:t>
            </a:r>
            <a:r>
              <a:rPr lang="ro-RO" altLang="ro-RO" sz="2400" dirty="0">
                <a:latin typeface="Tahoma" pitchFamily="34" charset="0"/>
              </a:rPr>
              <a:t>Ă - Procent de promovare 79,90%</a:t>
            </a:r>
          </a:p>
        </p:txBody>
      </p:sp>
      <p:graphicFrame>
        <p:nvGraphicFramePr>
          <p:cNvPr id="7" name="Chart 6"/>
          <p:cNvGraphicFramePr>
            <a:graphicFrameLocks/>
          </p:cNvGraphicFramePr>
          <p:nvPr>
            <p:extLst>
              <p:ext uri="{D42A27DB-BD31-4B8C-83A1-F6EECF244321}">
                <p14:modId xmlns:p14="http://schemas.microsoft.com/office/powerpoint/2010/main" val="4289271281"/>
              </p:ext>
            </p:extLst>
          </p:nvPr>
        </p:nvGraphicFramePr>
        <p:xfrm>
          <a:off x="527050" y="1750257"/>
          <a:ext cx="8718550" cy="45303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6469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4</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rot="10800000">
            <a:off x="9245210"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2" name="Title 1"/>
          <p:cNvSpPr>
            <a:spLocks noGrp="1"/>
          </p:cNvSpPr>
          <p:nvPr>
            <p:ph type="title"/>
          </p:nvPr>
        </p:nvSpPr>
        <p:spPr>
          <a:xfrm>
            <a:off x="428626" y="228600"/>
            <a:ext cx="8239125" cy="1052736"/>
          </a:xfrm>
        </p:spPr>
        <p:txBody>
          <a:bodyPr/>
          <a:lstStyle/>
          <a:p>
            <a:pPr algn="ctr"/>
            <a:r>
              <a:rPr lang="ro-RO" sz="3200" dirty="0">
                <a:solidFill>
                  <a:schemeClr val="tx2">
                    <a:lumMod val="60000"/>
                    <a:lumOff val="40000"/>
                  </a:schemeClr>
                </a:solidFill>
                <a:effectLst>
                  <a:outerShdw blurRad="38100" dist="38100" dir="2700000" algn="tl">
                    <a:srgbClr val="000000"/>
                  </a:outerShdw>
                </a:effectLst>
                <a:latin typeface="Tahoma" pitchFamily="34" charset="0"/>
              </a:rPr>
              <a:t>I.1. INSPECȚIA ȘCOLARĂ </a:t>
            </a:r>
            <a:br>
              <a:rPr lang="ro-RO" sz="3200" dirty="0">
                <a:solidFill>
                  <a:schemeClr val="tx2">
                    <a:lumMod val="60000"/>
                    <a:lumOff val="40000"/>
                  </a:schemeClr>
                </a:solidFill>
                <a:effectLst>
                  <a:outerShdw blurRad="38100" dist="38100" dir="2700000" algn="tl">
                    <a:srgbClr val="000000"/>
                  </a:outerShdw>
                </a:effectLst>
                <a:latin typeface="Tahoma" pitchFamily="34" charset="0"/>
              </a:rPr>
            </a:br>
            <a:r>
              <a:rPr lang="ro-RO" sz="3200" dirty="0">
                <a:solidFill>
                  <a:schemeClr val="tx2">
                    <a:lumMod val="60000"/>
                    <a:lumOff val="40000"/>
                  </a:schemeClr>
                </a:solidFill>
                <a:effectLst>
                  <a:outerShdw blurRad="38100" dist="38100" dir="2700000" algn="tl">
                    <a:srgbClr val="000000"/>
                  </a:outerShdw>
                </a:effectLst>
                <a:latin typeface="Tahoma" pitchFamily="34" charset="0"/>
              </a:rPr>
              <a:t>ÎN ANUL ȘCOLAR 2015-</a:t>
            </a:r>
            <a:r>
              <a:rPr lang="en-GB" sz="3200" dirty="0">
                <a:solidFill>
                  <a:schemeClr val="tx2">
                    <a:lumMod val="60000"/>
                    <a:lumOff val="40000"/>
                  </a:schemeClr>
                </a:solidFill>
                <a:effectLst>
                  <a:outerShdw blurRad="38100" dist="38100" dir="2700000" algn="tl">
                    <a:srgbClr val="000000"/>
                  </a:outerShdw>
                </a:effectLst>
                <a:latin typeface="Tahoma" pitchFamily="34" charset="0"/>
              </a:rPr>
              <a:t>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US" sz="3200" dirty="0"/>
          </a:p>
        </p:txBody>
      </p:sp>
      <p:graphicFrame>
        <p:nvGraphicFramePr>
          <p:cNvPr id="9" name="Chart 8"/>
          <p:cNvGraphicFramePr>
            <a:graphicFrameLocks/>
          </p:cNvGraphicFramePr>
          <p:nvPr>
            <p:extLst>
              <p:ext uri="{D42A27DB-BD31-4B8C-83A1-F6EECF244321}">
                <p14:modId xmlns:p14="http://schemas.microsoft.com/office/powerpoint/2010/main" val="633285621"/>
              </p:ext>
            </p:extLst>
          </p:nvPr>
        </p:nvGraphicFramePr>
        <p:xfrm>
          <a:off x="428626" y="1360710"/>
          <a:ext cx="8915400" cy="496547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40</a:t>
            </a:fld>
            <a:endParaRPr lang="ro-RO" sz="1000">
              <a:solidFill>
                <a:schemeClr val="tx2">
                  <a:shade val="50000"/>
                </a:schemeClr>
              </a:solidFill>
            </a:endParaRPr>
          </a:p>
        </p:txBody>
      </p:sp>
      <p:sp>
        <p:nvSpPr>
          <p:cNvPr id="115720" name="Rectangle 8"/>
          <p:cNvSpPr>
            <a:spLocks noChangeArrowheads="1"/>
          </p:cNvSpPr>
          <p:nvPr/>
        </p:nvSpPr>
        <p:spPr bwMode="auto">
          <a:xfrm>
            <a:off x="126566" y="206512"/>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36869" name="AutoShape 10">
            <a:hlinkClick r:id="rId2" action="ppaction://hlinksldjump"/>
          </p:cNvPr>
          <p:cNvSpPr>
            <a:spLocks noChangeArrowheads="1"/>
          </p:cNvSpPr>
          <p:nvPr/>
        </p:nvSpPr>
        <p:spPr bwMode="auto">
          <a:xfrm rot="10800000">
            <a:off x="9080500" y="612752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Rectangle 289"/>
          <p:cNvSpPr>
            <a:spLocks noChangeArrowheads="1"/>
          </p:cNvSpPr>
          <p:nvPr/>
        </p:nvSpPr>
        <p:spPr bwMode="auto">
          <a:xfrm>
            <a:off x="309128" y="966738"/>
            <a:ext cx="8915400" cy="5116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400" dirty="0">
                <a:latin typeface="Tahoma" pitchFamily="34" charset="0"/>
              </a:rPr>
              <a:t>Rezultate </a:t>
            </a:r>
            <a:r>
              <a:rPr lang="en-US" altLang="ro-RO" sz="2400" dirty="0">
                <a:latin typeface="Tahoma" pitchFamily="34" charset="0"/>
              </a:rPr>
              <a:t>MATEMATIC</a:t>
            </a:r>
            <a:r>
              <a:rPr lang="ro-RO" altLang="ro-RO" sz="2400" dirty="0">
                <a:latin typeface="Tahoma" pitchFamily="34" charset="0"/>
              </a:rPr>
              <a:t>Ă - Procent de promovare 79,90%</a:t>
            </a:r>
          </a:p>
        </p:txBody>
      </p:sp>
      <p:graphicFrame>
        <p:nvGraphicFramePr>
          <p:cNvPr id="7" name="Chart 6"/>
          <p:cNvGraphicFramePr>
            <a:graphicFrameLocks/>
          </p:cNvGraphicFramePr>
          <p:nvPr>
            <p:extLst>
              <p:ext uri="{D42A27DB-BD31-4B8C-83A1-F6EECF244321}">
                <p14:modId xmlns:p14="http://schemas.microsoft.com/office/powerpoint/2010/main" val="2486365876"/>
              </p:ext>
            </p:extLst>
          </p:nvPr>
        </p:nvGraphicFramePr>
        <p:xfrm>
          <a:off x="387492" y="1962344"/>
          <a:ext cx="8758672" cy="3114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940532507"/>
              </p:ext>
            </p:extLst>
          </p:nvPr>
        </p:nvGraphicFramePr>
        <p:xfrm>
          <a:off x="3276600" y="5108112"/>
          <a:ext cx="3124200" cy="1371600"/>
        </p:xfrm>
        <a:graphic>
          <a:graphicData uri="http://schemas.openxmlformats.org/drawingml/2006/table">
            <a:tbl>
              <a:tblPr>
                <a:tableStyleId>{5C22544A-7EE6-4342-B048-85BDC9FD1C3A}</a:tableStyleId>
              </a:tblPr>
              <a:tblGrid>
                <a:gridCol w="3124200">
                  <a:extLst>
                    <a:ext uri="{9D8B030D-6E8A-4147-A177-3AD203B41FA5}">
                      <a16:colId xmlns:a16="http://schemas.microsoft.com/office/drawing/2014/main" val="3126321863"/>
                    </a:ext>
                  </a:extLst>
                </a:gridCol>
              </a:tblGrid>
              <a:tr h="651600">
                <a:tc>
                  <a:txBody>
                    <a:bodyPr/>
                    <a:lstStyle/>
                    <a:p>
                      <a:pPr marL="0" indent="0" algn="l" fontAlgn="b">
                        <a:spcBef>
                          <a:spcPts val="600"/>
                        </a:spcBef>
                        <a:spcAft>
                          <a:spcPts val="600"/>
                        </a:spcAft>
                        <a:buFont typeface="Wingdings" panose="05000000000000000000" pitchFamily="2" charset="2"/>
                        <a:buNone/>
                      </a:pPr>
                      <a:r>
                        <a:rPr lang="ro-RO" sz="1600" b="1" u="none" strike="noStrike" dirty="0">
                          <a:solidFill>
                            <a:schemeClr val="accent6">
                              <a:lumMod val="50000"/>
                            </a:schemeClr>
                          </a:solidFill>
                          <a:effectLst/>
                          <a:latin typeface="Arial" panose="020B0604020202020204" pitchFamily="34" charset="0"/>
                          <a:cs typeface="Arial" panose="020B0604020202020204" pitchFamily="34" charset="0"/>
                        </a:rPr>
                        <a:t>Nr.</a:t>
                      </a:r>
                      <a:r>
                        <a:rPr lang="ro-RO" sz="1600" b="1" u="none" strike="noStrike" baseline="0" dirty="0">
                          <a:solidFill>
                            <a:schemeClr val="accent6">
                              <a:lumMod val="50000"/>
                            </a:schemeClr>
                          </a:solidFill>
                          <a:effectLst/>
                          <a:latin typeface="Arial" panose="020B0604020202020204" pitchFamily="34" charset="0"/>
                          <a:cs typeface="Arial" panose="020B0604020202020204" pitchFamily="34" charset="0"/>
                        </a:rPr>
                        <a:t> c</a:t>
                      </a:r>
                      <a:r>
                        <a:rPr lang="it-IT" sz="1600" b="1" u="none" strike="noStrike" dirty="0">
                          <a:solidFill>
                            <a:schemeClr val="accent6">
                              <a:lumMod val="50000"/>
                            </a:schemeClr>
                          </a:solidFill>
                          <a:effectLst/>
                          <a:latin typeface="Arial" panose="020B0604020202020204" pitchFamily="34" charset="0"/>
                          <a:cs typeface="Arial" panose="020B0604020202020204" pitchFamily="34" charset="0"/>
                        </a:rPr>
                        <a:t>andidați cu nota 10</a:t>
                      </a:r>
                      <a:r>
                        <a:rPr lang="ro-RO" sz="1600" b="1" u="none" strike="noStrike" dirty="0">
                          <a:solidFill>
                            <a:schemeClr val="accent6">
                              <a:lumMod val="50000"/>
                            </a:schemeClr>
                          </a:solidFill>
                          <a:effectLst/>
                          <a:latin typeface="Arial" panose="020B0604020202020204" pitchFamily="34" charset="0"/>
                          <a:cs typeface="Arial" panose="020B0604020202020204" pitchFamily="34" charset="0"/>
                        </a:rPr>
                        <a:t>: 31</a:t>
                      </a:r>
                    </a:p>
                    <a:p>
                      <a:pPr marL="171450" indent="-171450" algn="l" fontAlgn="b">
                        <a:spcBef>
                          <a:spcPts val="600"/>
                        </a:spcBef>
                        <a:spcAft>
                          <a:spcPts val="600"/>
                        </a:spcAft>
                        <a:buFont typeface="Wingdings" panose="05000000000000000000" pitchFamily="2" charset="2"/>
                        <a:buChar char="§"/>
                      </a:pPr>
                      <a:r>
                        <a:rPr lang="it-IT" sz="1600" b="1" u="none" strike="noStrike" dirty="0">
                          <a:solidFill>
                            <a:schemeClr val="accent6">
                              <a:lumMod val="50000"/>
                            </a:schemeClr>
                          </a:solidFill>
                          <a:effectLst/>
                          <a:latin typeface="Arial" panose="020B0604020202020204" pitchFamily="34" charset="0"/>
                          <a:cs typeface="Arial" panose="020B0604020202020204" pitchFamily="34" charset="0"/>
                        </a:rPr>
                        <a:t>Matematică MATE-INFO - 8 </a:t>
                      </a:r>
                      <a:endParaRPr lang="it-IT" sz="1600" b="1" i="0" u="none" strike="noStrike" dirty="0">
                        <a:solidFill>
                          <a:schemeClr val="accent6">
                            <a:lumMod val="50000"/>
                          </a:schemeClr>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noFill/>
                  </a:tcPr>
                </a:tc>
                <a:extLst>
                  <a:ext uri="{0D108BD9-81ED-4DB2-BD59-A6C34878D82A}">
                    <a16:rowId xmlns:a16="http://schemas.microsoft.com/office/drawing/2014/main" val="4255880236"/>
                  </a:ext>
                </a:extLst>
              </a:tr>
              <a:tr h="360000">
                <a:tc>
                  <a:txBody>
                    <a:bodyPr/>
                    <a:lstStyle/>
                    <a:p>
                      <a:pPr marL="171450" indent="-171450" algn="l" fontAlgn="b">
                        <a:spcBef>
                          <a:spcPts val="600"/>
                        </a:spcBef>
                        <a:spcAft>
                          <a:spcPts val="600"/>
                        </a:spcAft>
                        <a:buFont typeface="Wingdings" panose="05000000000000000000" pitchFamily="2" charset="2"/>
                        <a:buChar char="§"/>
                      </a:pPr>
                      <a:r>
                        <a:rPr lang="en-US" sz="1600" b="1" u="none" strike="noStrike" dirty="0" err="1">
                          <a:solidFill>
                            <a:schemeClr val="accent6">
                              <a:lumMod val="50000"/>
                            </a:schemeClr>
                          </a:solidFill>
                          <a:effectLst/>
                          <a:latin typeface="Arial" panose="020B0604020202020204" pitchFamily="34" charset="0"/>
                          <a:cs typeface="Arial" panose="020B0604020202020204" pitchFamily="34" charset="0"/>
                        </a:rPr>
                        <a:t>Matematică</a:t>
                      </a:r>
                      <a:r>
                        <a:rPr lang="en-US" sz="1600" b="1" u="none" strike="noStrike" dirty="0">
                          <a:solidFill>
                            <a:schemeClr val="accent6">
                              <a:lumMod val="50000"/>
                            </a:schemeClr>
                          </a:solidFill>
                          <a:effectLst/>
                          <a:latin typeface="Arial" panose="020B0604020202020204" pitchFamily="34" charset="0"/>
                          <a:cs typeface="Arial" panose="020B0604020202020204" pitchFamily="34" charset="0"/>
                        </a:rPr>
                        <a:t> ST-NAT- 20</a:t>
                      </a:r>
                      <a:endParaRPr lang="en-US" sz="1600" b="1" i="0" u="none" strike="noStrike" dirty="0">
                        <a:solidFill>
                          <a:schemeClr val="accent6">
                            <a:lumMod val="50000"/>
                          </a:schemeClr>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3378526279"/>
                  </a:ext>
                </a:extLst>
              </a:tr>
              <a:tr h="360000">
                <a:tc>
                  <a:txBody>
                    <a:bodyPr/>
                    <a:lstStyle/>
                    <a:p>
                      <a:pPr marL="171450" indent="-171450" algn="l" fontAlgn="b">
                        <a:spcBef>
                          <a:spcPts val="600"/>
                        </a:spcBef>
                        <a:spcAft>
                          <a:spcPts val="600"/>
                        </a:spcAft>
                        <a:buFont typeface="Wingdings" panose="05000000000000000000" pitchFamily="2" charset="2"/>
                        <a:buChar char="§"/>
                      </a:pPr>
                      <a:r>
                        <a:rPr lang="it-IT" sz="1600" b="1" u="none" strike="noStrike" dirty="0">
                          <a:solidFill>
                            <a:schemeClr val="accent6">
                              <a:lumMod val="50000"/>
                            </a:schemeClr>
                          </a:solidFill>
                          <a:effectLst/>
                          <a:latin typeface="Arial" panose="020B0604020202020204" pitchFamily="34" charset="0"/>
                          <a:cs typeface="Arial" panose="020B0604020202020204" pitchFamily="34" charset="0"/>
                        </a:rPr>
                        <a:t>Matematică TEHN - 3</a:t>
                      </a:r>
                      <a:endParaRPr lang="it-IT" sz="1600" b="1" i="0" u="none" strike="noStrike" dirty="0">
                        <a:solidFill>
                          <a:schemeClr val="accent6">
                            <a:lumMod val="50000"/>
                          </a:schemeClr>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945610908"/>
                  </a:ext>
                </a:extLst>
              </a:tr>
            </a:tbl>
          </a:graphicData>
        </a:graphic>
      </p:graphicFrame>
    </p:spTree>
    <p:extLst>
      <p:ext uri="{BB962C8B-B14F-4D97-AF65-F5344CB8AC3E}">
        <p14:creationId xmlns:p14="http://schemas.microsoft.com/office/powerpoint/2010/main" val="1592240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41</a:t>
            </a:fld>
            <a:endParaRPr lang="ro-RO" sz="1000">
              <a:solidFill>
                <a:schemeClr val="tx2">
                  <a:shade val="50000"/>
                </a:schemeClr>
              </a:solidFill>
            </a:endParaRPr>
          </a:p>
        </p:txBody>
      </p:sp>
      <p:sp>
        <p:nvSpPr>
          <p:cNvPr id="36869" name="AutoShape 10">
            <a:hlinkClick r:id="rId2" action="ppaction://hlinksldjump"/>
          </p:cNvPr>
          <p:cNvSpPr>
            <a:spLocks noChangeArrowheads="1"/>
          </p:cNvSpPr>
          <p:nvPr/>
        </p:nvSpPr>
        <p:spPr bwMode="auto">
          <a:xfrm rot="10800000">
            <a:off x="8956675" y="62230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3" name="Table 2"/>
          <p:cNvGraphicFramePr>
            <a:graphicFrameLocks noGrp="1"/>
          </p:cNvGraphicFramePr>
          <p:nvPr>
            <p:extLst>
              <p:ext uri="{D42A27DB-BD31-4B8C-83A1-F6EECF244321}">
                <p14:modId xmlns:p14="http://schemas.microsoft.com/office/powerpoint/2010/main" val="4057152688"/>
              </p:ext>
            </p:extLst>
          </p:nvPr>
        </p:nvGraphicFramePr>
        <p:xfrm>
          <a:off x="189978" y="2076074"/>
          <a:ext cx="9519233" cy="3626136"/>
        </p:xfrm>
        <a:graphic>
          <a:graphicData uri="http://schemas.openxmlformats.org/drawingml/2006/table">
            <a:tbl>
              <a:tblPr firstRow="1" firstCol="1" bandRow="1"/>
              <a:tblGrid>
                <a:gridCol w="1475951">
                  <a:extLst>
                    <a:ext uri="{9D8B030D-6E8A-4147-A177-3AD203B41FA5}">
                      <a16:colId xmlns:a16="http://schemas.microsoft.com/office/drawing/2014/main" val="20000"/>
                    </a:ext>
                  </a:extLst>
                </a:gridCol>
                <a:gridCol w="777812">
                  <a:extLst>
                    <a:ext uri="{9D8B030D-6E8A-4147-A177-3AD203B41FA5}">
                      <a16:colId xmlns:a16="http://schemas.microsoft.com/office/drawing/2014/main" val="69681999"/>
                    </a:ext>
                  </a:extLst>
                </a:gridCol>
                <a:gridCol w="987171">
                  <a:extLst>
                    <a:ext uri="{9D8B030D-6E8A-4147-A177-3AD203B41FA5}">
                      <a16:colId xmlns:a16="http://schemas.microsoft.com/office/drawing/2014/main" val="20001"/>
                    </a:ext>
                  </a:extLst>
                </a:gridCol>
                <a:gridCol w="707237">
                  <a:extLst>
                    <a:ext uri="{9D8B030D-6E8A-4147-A177-3AD203B41FA5}">
                      <a16:colId xmlns:a16="http://schemas.microsoft.com/office/drawing/2014/main" val="20002"/>
                    </a:ext>
                  </a:extLst>
                </a:gridCol>
                <a:gridCol w="878522">
                  <a:extLst>
                    <a:ext uri="{9D8B030D-6E8A-4147-A177-3AD203B41FA5}">
                      <a16:colId xmlns:a16="http://schemas.microsoft.com/office/drawing/2014/main" val="20003"/>
                    </a:ext>
                  </a:extLst>
                </a:gridCol>
                <a:gridCol w="987171">
                  <a:extLst>
                    <a:ext uri="{9D8B030D-6E8A-4147-A177-3AD203B41FA5}">
                      <a16:colId xmlns:a16="http://schemas.microsoft.com/office/drawing/2014/main" val="1995891793"/>
                    </a:ext>
                  </a:extLst>
                </a:gridCol>
                <a:gridCol w="725107">
                  <a:extLst>
                    <a:ext uri="{9D8B030D-6E8A-4147-A177-3AD203B41FA5}">
                      <a16:colId xmlns:a16="http://schemas.microsoft.com/office/drawing/2014/main" val="20004"/>
                    </a:ext>
                  </a:extLst>
                </a:gridCol>
                <a:gridCol w="1057401">
                  <a:extLst>
                    <a:ext uri="{9D8B030D-6E8A-4147-A177-3AD203B41FA5}">
                      <a16:colId xmlns:a16="http://schemas.microsoft.com/office/drawing/2014/main" val="20005"/>
                    </a:ext>
                  </a:extLst>
                </a:gridCol>
                <a:gridCol w="1132409">
                  <a:extLst>
                    <a:ext uri="{9D8B030D-6E8A-4147-A177-3AD203B41FA5}">
                      <a16:colId xmlns:a16="http://schemas.microsoft.com/office/drawing/2014/main" val="3360875027"/>
                    </a:ext>
                  </a:extLst>
                </a:gridCol>
                <a:gridCol w="790452">
                  <a:extLst>
                    <a:ext uri="{9D8B030D-6E8A-4147-A177-3AD203B41FA5}">
                      <a16:colId xmlns:a16="http://schemas.microsoft.com/office/drawing/2014/main" val="20006"/>
                    </a:ext>
                  </a:extLst>
                </a:gridCol>
              </a:tblGrid>
              <a:tr h="459658">
                <a:tc>
                  <a:txBody>
                    <a:bodyPr/>
                    <a:lstStyle/>
                    <a:p>
                      <a:pPr>
                        <a:lnSpc>
                          <a:spcPct val="115000"/>
                        </a:lnSpc>
                      </a:pPr>
                      <a:endParaRPr lang="en-US" sz="2000" dirty="0">
                        <a:effectLst/>
                        <a:latin typeface="Calibri"/>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ro-RO" sz="2000" b="1" dirty="0">
                          <a:solidFill>
                            <a:schemeClr val="tx1"/>
                          </a:solidFill>
                          <a:effectLst/>
                          <a:latin typeface="Calibri"/>
                          <a:ea typeface="Times New Roman"/>
                          <a:cs typeface="Times New Roman"/>
                        </a:rPr>
                        <a:t>Simulare </a:t>
                      </a:r>
                    </a:p>
                    <a:p>
                      <a:pPr marL="0" marR="0" algn="ctr">
                        <a:lnSpc>
                          <a:spcPct val="115000"/>
                        </a:lnSpc>
                        <a:spcBef>
                          <a:spcPts val="0"/>
                        </a:spcBef>
                        <a:spcAft>
                          <a:spcPts val="0"/>
                        </a:spcAft>
                      </a:pPr>
                      <a:r>
                        <a:rPr lang="ro-RO" sz="2000" b="1" dirty="0">
                          <a:solidFill>
                            <a:schemeClr val="tx1"/>
                          </a:solidFill>
                          <a:effectLst/>
                          <a:latin typeface="Calibri"/>
                          <a:ea typeface="Times New Roman"/>
                          <a:cs typeface="Times New Roman"/>
                        </a:rPr>
                        <a:t>DECEMBRIE 2015</a:t>
                      </a:r>
                      <a:endParaRPr lang="en-US" sz="200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200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ctr">
                        <a:lnSpc>
                          <a:spcPct val="115000"/>
                        </a:lnSpc>
                        <a:spcBef>
                          <a:spcPts val="0"/>
                        </a:spcBef>
                        <a:spcAft>
                          <a:spcPts val="0"/>
                        </a:spcAft>
                      </a:pPr>
                      <a:r>
                        <a:rPr lang="ro-RO" sz="2000" b="1" dirty="0">
                          <a:solidFill>
                            <a:schemeClr val="tx1"/>
                          </a:solidFill>
                          <a:effectLst/>
                          <a:latin typeface="Calibri"/>
                          <a:ea typeface="Times New Roman"/>
                          <a:cs typeface="Times New Roman"/>
                        </a:rPr>
                        <a:t>Simulare </a:t>
                      </a:r>
                    </a:p>
                    <a:p>
                      <a:pPr marL="0" marR="0" algn="ctr">
                        <a:lnSpc>
                          <a:spcPct val="115000"/>
                        </a:lnSpc>
                        <a:spcBef>
                          <a:spcPts val="0"/>
                        </a:spcBef>
                        <a:spcAft>
                          <a:spcPts val="0"/>
                        </a:spcAft>
                      </a:pPr>
                      <a:r>
                        <a:rPr lang="ro-RO" sz="2000" b="1" dirty="0">
                          <a:solidFill>
                            <a:schemeClr val="tx1"/>
                          </a:solidFill>
                          <a:effectLst/>
                          <a:latin typeface="Calibri"/>
                          <a:ea typeface="Times New Roman"/>
                          <a:cs typeface="Times New Roman"/>
                        </a:rPr>
                        <a:t>MARTIE 2016</a:t>
                      </a:r>
                      <a:endParaRPr lang="en-US" sz="200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ro-RO" sz="2000" b="1" dirty="0">
                          <a:solidFill>
                            <a:schemeClr val="tx1"/>
                          </a:solidFill>
                          <a:effectLst/>
                          <a:latin typeface="Calibri"/>
                          <a:ea typeface="Calibri"/>
                          <a:cs typeface="Times New Roman"/>
                        </a:rPr>
                        <a:t>BACALAUREAT</a:t>
                      </a:r>
                    </a:p>
                    <a:p>
                      <a:pPr marL="0" marR="0" algn="ctr">
                        <a:lnSpc>
                          <a:spcPct val="115000"/>
                        </a:lnSpc>
                        <a:spcBef>
                          <a:spcPts val="0"/>
                        </a:spcBef>
                        <a:spcAft>
                          <a:spcPts val="0"/>
                        </a:spcAft>
                      </a:pPr>
                      <a:r>
                        <a:rPr lang="ro-RO" sz="2000" b="1" dirty="0">
                          <a:solidFill>
                            <a:schemeClr val="tx1"/>
                          </a:solidFill>
                          <a:effectLst/>
                          <a:latin typeface="Calibri"/>
                          <a:ea typeface="Calibri"/>
                          <a:cs typeface="Times New Roman"/>
                        </a:rPr>
                        <a:t>2016</a:t>
                      </a:r>
                      <a:endParaRPr lang="en-US" sz="2000" b="1"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ctr">
                        <a:lnSpc>
                          <a:spcPct val="115000"/>
                        </a:lnSpc>
                        <a:spcBef>
                          <a:spcPts val="0"/>
                        </a:spcBef>
                        <a:spcAft>
                          <a:spcPts val="0"/>
                        </a:spcAft>
                      </a:pPr>
                      <a:endParaRPr lang="en-US" sz="200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9316">
                <a:tc>
                  <a:txBody>
                    <a:bodyPr/>
                    <a:lstStyle/>
                    <a:p>
                      <a:pPr marL="0" marR="0" algn="ctr">
                        <a:lnSpc>
                          <a:spcPct val="115000"/>
                        </a:lnSpc>
                        <a:spcBef>
                          <a:spcPts val="0"/>
                        </a:spcBef>
                        <a:spcAft>
                          <a:spcPts val="0"/>
                        </a:spcAft>
                      </a:pPr>
                      <a:r>
                        <a:rPr lang="ro-RO" sz="1800" b="1" dirty="0">
                          <a:solidFill>
                            <a:schemeClr val="tx1"/>
                          </a:solidFill>
                          <a:effectLst/>
                          <a:latin typeface="Arial"/>
                          <a:ea typeface="Times New Roman"/>
                          <a:cs typeface="Times New Roman"/>
                        </a:rPr>
                        <a:t>Tip subiect: Matematică </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ro-RO" sz="1400" b="1" dirty="0">
                          <a:effectLst/>
                          <a:latin typeface="Calibri"/>
                          <a:ea typeface="Calibri"/>
                          <a:cs typeface="Times New Roman"/>
                        </a:rPr>
                        <a:t>Prezenți</a:t>
                      </a:r>
                      <a:endParaRPr lang="en-US"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ro-RO" sz="1400" b="1" dirty="0">
                          <a:solidFill>
                            <a:srgbClr val="000000"/>
                          </a:solidFill>
                          <a:effectLst/>
                          <a:latin typeface="Calibri"/>
                          <a:ea typeface="Times New Roman"/>
                          <a:cs typeface="Times New Roman"/>
                        </a:rPr>
                        <a:t>Procent </a:t>
                      </a:r>
                    </a:p>
                    <a:p>
                      <a:pPr marL="0" marR="0" algn="ctr">
                        <a:lnSpc>
                          <a:spcPct val="115000"/>
                        </a:lnSpc>
                        <a:spcBef>
                          <a:spcPts val="0"/>
                        </a:spcBef>
                        <a:spcAft>
                          <a:spcPts val="0"/>
                        </a:spcAft>
                      </a:pPr>
                      <a:r>
                        <a:rPr lang="ro-RO" sz="1400" b="1" dirty="0">
                          <a:solidFill>
                            <a:srgbClr val="000000"/>
                          </a:solidFill>
                          <a:effectLst/>
                          <a:latin typeface="Calibri"/>
                          <a:ea typeface="Times New Roman"/>
                          <a:cs typeface="Times New Roman"/>
                        </a:rPr>
                        <a:t>promovare</a:t>
                      </a:r>
                      <a:endParaRPr lang="en-US"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ro-RO" sz="1400" b="1" dirty="0">
                          <a:effectLst/>
                          <a:latin typeface="Calibri"/>
                          <a:ea typeface="Calibri"/>
                          <a:cs typeface="Times New Roman"/>
                        </a:rPr>
                        <a:t>Media notelor</a:t>
                      </a:r>
                      <a:endParaRPr lang="en-US"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ro-RO" sz="1400" b="1" dirty="0">
                          <a:effectLst/>
                          <a:latin typeface="Calibri"/>
                          <a:ea typeface="Calibri"/>
                          <a:cs typeface="Times New Roman"/>
                        </a:rPr>
                        <a:t>Prezenți</a:t>
                      </a:r>
                      <a:endParaRPr lang="en-US"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marL="0" marR="0" algn="ctr">
                        <a:lnSpc>
                          <a:spcPct val="115000"/>
                        </a:lnSpc>
                        <a:spcBef>
                          <a:spcPts val="0"/>
                        </a:spcBef>
                        <a:spcAft>
                          <a:spcPts val="0"/>
                        </a:spcAft>
                      </a:pPr>
                      <a:r>
                        <a:rPr lang="ro-RO" sz="1400" b="1" dirty="0">
                          <a:solidFill>
                            <a:srgbClr val="000000"/>
                          </a:solidFill>
                          <a:effectLst/>
                          <a:latin typeface="Calibri"/>
                          <a:ea typeface="Times New Roman"/>
                          <a:cs typeface="Times New Roman"/>
                        </a:rPr>
                        <a:t>Procent </a:t>
                      </a:r>
                    </a:p>
                    <a:p>
                      <a:pPr marL="0" marR="0" algn="ctr">
                        <a:lnSpc>
                          <a:spcPct val="115000"/>
                        </a:lnSpc>
                        <a:spcBef>
                          <a:spcPts val="0"/>
                        </a:spcBef>
                        <a:spcAft>
                          <a:spcPts val="0"/>
                        </a:spcAft>
                      </a:pPr>
                      <a:r>
                        <a:rPr lang="ro-RO" sz="1400" b="1" dirty="0">
                          <a:solidFill>
                            <a:srgbClr val="000000"/>
                          </a:solidFill>
                          <a:effectLst/>
                          <a:latin typeface="Calibri"/>
                          <a:ea typeface="Times New Roman"/>
                          <a:cs typeface="Times New Roman"/>
                        </a:rPr>
                        <a:t>promovare</a:t>
                      </a:r>
                      <a:endParaRPr lang="en-US"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marL="0" marR="0" algn="ctr">
                        <a:lnSpc>
                          <a:spcPct val="115000"/>
                        </a:lnSpc>
                        <a:spcBef>
                          <a:spcPts val="0"/>
                        </a:spcBef>
                        <a:spcAft>
                          <a:spcPts val="0"/>
                        </a:spcAft>
                      </a:pPr>
                      <a:r>
                        <a:rPr lang="ro-RO" sz="1400" b="1" dirty="0">
                          <a:effectLst/>
                          <a:latin typeface="Calibri"/>
                          <a:ea typeface="Calibri"/>
                          <a:cs typeface="Times New Roman"/>
                        </a:rPr>
                        <a:t>Media notelor</a:t>
                      </a:r>
                      <a:endParaRPr lang="en-US"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marL="0" marR="0" algn="ctr">
                        <a:lnSpc>
                          <a:spcPct val="115000"/>
                        </a:lnSpc>
                        <a:spcBef>
                          <a:spcPts val="0"/>
                        </a:spcBef>
                        <a:spcAft>
                          <a:spcPts val="0"/>
                        </a:spcAft>
                      </a:pPr>
                      <a:r>
                        <a:rPr lang="ro-RO" sz="1400" b="1" dirty="0">
                          <a:effectLst/>
                          <a:latin typeface="Calibri"/>
                          <a:ea typeface="Calibri"/>
                          <a:cs typeface="Times New Roman"/>
                        </a:rPr>
                        <a:t>Prezenți</a:t>
                      </a:r>
                      <a:endParaRPr lang="en-US"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0"/>
                        </a:spcAft>
                      </a:pPr>
                      <a:r>
                        <a:rPr lang="ro-RO" sz="1400" b="1" dirty="0">
                          <a:solidFill>
                            <a:srgbClr val="000000"/>
                          </a:solidFill>
                          <a:effectLst/>
                          <a:latin typeface="Calibri"/>
                          <a:ea typeface="Times New Roman"/>
                          <a:cs typeface="Times New Roman"/>
                        </a:rPr>
                        <a:t>Procent </a:t>
                      </a:r>
                    </a:p>
                    <a:p>
                      <a:pPr marL="0" marR="0" algn="ctr">
                        <a:lnSpc>
                          <a:spcPct val="115000"/>
                        </a:lnSpc>
                        <a:spcBef>
                          <a:spcPts val="0"/>
                        </a:spcBef>
                        <a:spcAft>
                          <a:spcPts val="0"/>
                        </a:spcAft>
                      </a:pPr>
                      <a:r>
                        <a:rPr lang="ro-RO" sz="1400" b="1" dirty="0">
                          <a:solidFill>
                            <a:srgbClr val="000000"/>
                          </a:solidFill>
                          <a:effectLst/>
                          <a:latin typeface="Calibri"/>
                          <a:ea typeface="Times New Roman"/>
                          <a:cs typeface="Times New Roman"/>
                        </a:rPr>
                        <a:t>promovare</a:t>
                      </a:r>
                      <a:endParaRPr lang="en-US"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0"/>
                        </a:spcAft>
                      </a:pPr>
                      <a:r>
                        <a:rPr lang="ro-RO" sz="1400" b="1" dirty="0">
                          <a:effectLst/>
                          <a:latin typeface="Calibri"/>
                          <a:ea typeface="Calibri"/>
                          <a:cs typeface="Times New Roman"/>
                        </a:rPr>
                        <a:t>Media notelor</a:t>
                      </a:r>
                      <a:endParaRPr lang="en-US"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501445">
                <a:tc>
                  <a:txBody>
                    <a:bodyPr/>
                    <a:lstStyle/>
                    <a:p>
                      <a:pPr marL="0" marR="0">
                        <a:lnSpc>
                          <a:spcPct val="115000"/>
                        </a:lnSpc>
                        <a:spcBef>
                          <a:spcPts val="0"/>
                        </a:spcBef>
                        <a:spcAft>
                          <a:spcPts val="0"/>
                        </a:spcAft>
                      </a:pPr>
                      <a:r>
                        <a:rPr lang="ro-RO" sz="1800" b="1" dirty="0">
                          <a:solidFill>
                            <a:schemeClr val="tx1"/>
                          </a:solidFill>
                          <a:effectLst/>
                          <a:latin typeface="Calibri"/>
                          <a:ea typeface="Times New Roman"/>
                          <a:cs typeface="Times New Roman"/>
                        </a:rPr>
                        <a:t>M_Mate_</a:t>
                      </a:r>
                      <a:r>
                        <a:rPr lang="ro-RO" sz="1800" b="1" dirty="0" err="1">
                          <a:solidFill>
                            <a:schemeClr val="tx1"/>
                          </a:solidFill>
                          <a:effectLst/>
                          <a:latin typeface="Calibri"/>
                          <a:ea typeface="Times New Roman"/>
                          <a:cs typeface="Times New Roman"/>
                        </a:rPr>
                        <a:t>info</a:t>
                      </a:r>
                      <a:endParaRPr lang="en-US" sz="1800" dirty="0">
                        <a:solidFill>
                          <a:schemeClr val="tx1"/>
                        </a:solidFill>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166</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59,04%</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hu-HU" sz="2000" b="0" dirty="0">
                          <a:latin typeface="Calibri" panose="020F0502020204030204" pitchFamily="34" charset="0"/>
                        </a:rPr>
                        <a:t>5,42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184</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69,57%</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6,07</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183</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93,36%</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8,03</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1445">
                <a:tc>
                  <a:txBody>
                    <a:bodyPr/>
                    <a:lstStyle/>
                    <a:p>
                      <a:pPr marL="0" marR="0">
                        <a:lnSpc>
                          <a:spcPct val="115000"/>
                        </a:lnSpc>
                        <a:spcBef>
                          <a:spcPts val="0"/>
                        </a:spcBef>
                        <a:spcAft>
                          <a:spcPts val="0"/>
                        </a:spcAft>
                      </a:pPr>
                      <a:r>
                        <a:rPr lang="ro-RO" sz="1800" b="1" dirty="0" err="1">
                          <a:solidFill>
                            <a:schemeClr val="tx1"/>
                          </a:solidFill>
                          <a:effectLst/>
                          <a:latin typeface="Calibri"/>
                          <a:ea typeface="Times New Roman"/>
                          <a:cs typeface="Times New Roman"/>
                        </a:rPr>
                        <a:t>M_st</a:t>
                      </a:r>
                      <a:r>
                        <a:rPr lang="ro-RO" sz="1800" b="1" dirty="0">
                          <a:solidFill>
                            <a:schemeClr val="tx1"/>
                          </a:solidFill>
                          <a:effectLst/>
                          <a:latin typeface="Calibri"/>
                          <a:ea typeface="Times New Roman"/>
                          <a:cs typeface="Times New Roman"/>
                        </a:rPr>
                        <a:t>-nat</a:t>
                      </a:r>
                      <a:endParaRPr lang="en-US" sz="1800" dirty="0">
                        <a:solidFill>
                          <a:schemeClr val="tx1"/>
                        </a:solidFill>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221</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48,87%</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hu-HU" sz="2000" b="0" dirty="0">
                          <a:latin typeface="Calibri" panose="020F0502020204030204" pitchFamily="34" charset="0"/>
                        </a:rPr>
                        <a:t>4,81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247</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64,78%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5,76</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243</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97,94%</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8,13</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1445">
                <a:tc>
                  <a:txBody>
                    <a:bodyPr/>
                    <a:lstStyle/>
                    <a:p>
                      <a:pPr marL="0" marR="0">
                        <a:lnSpc>
                          <a:spcPct val="115000"/>
                        </a:lnSpc>
                        <a:spcBef>
                          <a:spcPts val="0"/>
                        </a:spcBef>
                        <a:spcAft>
                          <a:spcPts val="0"/>
                        </a:spcAft>
                      </a:pPr>
                      <a:r>
                        <a:rPr lang="ro-RO" sz="1800" b="1" dirty="0" err="1">
                          <a:solidFill>
                            <a:schemeClr val="tx1"/>
                          </a:solidFill>
                          <a:effectLst/>
                          <a:latin typeface="Calibri"/>
                          <a:ea typeface="Times New Roman"/>
                          <a:cs typeface="Times New Roman"/>
                        </a:rPr>
                        <a:t>M_tehnologic</a:t>
                      </a:r>
                      <a:endParaRPr lang="en-US" sz="1800" dirty="0">
                        <a:solidFill>
                          <a:schemeClr val="tx1"/>
                        </a:solidFill>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429</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18,18%</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hu-HU" sz="2000" b="0" dirty="0">
                          <a:latin typeface="Calibri" panose="020F0502020204030204" pitchFamily="34" charset="0"/>
                        </a:rPr>
                        <a:t>3,15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435</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16,78%</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2,84</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rgbClr val="FF0000"/>
                          </a:solidFill>
                          <a:effectLst/>
                          <a:latin typeface="Calibri" panose="020F0502020204030204" pitchFamily="34" charset="0"/>
                          <a:ea typeface="Calibri"/>
                          <a:cs typeface="Times New Roman"/>
                        </a:rPr>
                        <a:t>305</a:t>
                      </a:r>
                      <a:endParaRPr lang="en-US" sz="2000" b="0" dirty="0">
                        <a:solidFill>
                          <a:srgbClr val="FF0000"/>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rgbClr val="FF0000"/>
                          </a:solidFill>
                          <a:effectLst/>
                          <a:latin typeface="Calibri" panose="020F0502020204030204" pitchFamily="34" charset="0"/>
                          <a:ea typeface="Calibri"/>
                          <a:cs typeface="Times New Roman"/>
                        </a:rPr>
                        <a:t>52,79%</a:t>
                      </a:r>
                      <a:endParaRPr lang="en-US" sz="2000" b="0" dirty="0">
                        <a:solidFill>
                          <a:srgbClr val="FF0000"/>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ro-RO" sz="2000" b="0" dirty="0">
                          <a:solidFill>
                            <a:schemeClr val="tx1"/>
                          </a:solidFill>
                          <a:effectLst/>
                          <a:latin typeface="Calibri" panose="020F0502020204030204" pitchFamily="34" charset="0"/>
                          <a:ea typeface="Calibri"/>
                          <a:cs typeface="Times New Roman"/>
                        </a:rPr>
                        <a:t>4,74</a:t>
                      </a:r>
                      <a:endParaRPr lang="en-US" sz="2000" b="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1445">
                <a:tc>
                  <a:txBody>
                    <a:bodyPr/>
                    <a:lstStyle/>
                    <a:p>
                      <a:pPr marL="0" marR="0">
                        <a:lnSpc>
                          <a:spcPct val="115000"/>
                        </a:lnSpc>
                        <a:spcBef>
                          <a:spcPts val="0"/>
                        </a:spcBef>
                        <a:spcAft>
                          <a:spcPts val="0"/>
                        </a:spcAft>
                      </a:pPr>
                      <a:r>
                        <a:rPr lang="ro-RO" sz="2000" b="1" dirty="0">
                          <a:solidFill>
                            <a:srgbClr val="000000"/>
                          </a:solidFill>
                          <a:effectLst/>
                          <a:latin typeface="Calibri"/>
                          <a:ea typeface="Times New Roman"/>
                          <a:cs typeface="Times New Roman"/>
                        </a:rPr>
                        <a:t>Total județ</a:t>
                      </a:r>
                      <a:endParaRPr lang="en-US" sz="20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ro-RO" sz="2000" b="1" dirty="0">
                          <a:solidFill>
                            <a:schemeClr val="tx1"/>
                          </a:solidFill>
                          <a:effectLst/>
                          <a:latin typeface="Calibri" panose="020F0502020204030204" pitchFamily="34" charset="0"/>
                          <a:ea typeface="Calibri"/>
                          <a:cs typeface="Times New Roman"/>
                        </a:rPr>
                        <a:t>816</a:t>
                      </a:r>
                      <a:endParaRPr lang="en-US" sz="2000" b="1"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ro-RO" sz="2000" b="1" dirty="0">
                          <a:solidFill>
                            <a:schemeClr val="tx1"/>
                          </a:solidFill>
                          <a:effectLst/>
                          <a:latin typeface="Calibri" panose="020F0502020204030204" pitchFamily="34" charset="0"/>
                          <a:ea typeface="Calibri"/>
                          <a:cs typeface="Times New Roman"/>
                        </a:rPr>
                        <a:t>34,80%</a:t>
                      </a:r>
                      <a:endParaRPr lang="en-US" sz="2000" b="1"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hu-HU" sz="2000" b="1" dirty="0">
                          <a:latin typeface="Calibri" panose="020F0502020204030204" pitchFamily="34" charset="0"/>
                        </a:rPr>
                        <a:t>4,06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ro-RO" sz="2400" b="1" dirty="0">
                          <a:effectLst/>
                          <a:latin typeface="Calibri" panose="020F0502020204030204" pitchFamily="34" charset="0"/>
                          <a:ea typeface="Calibri"/>
                          <a:cs typeface="Times New Roman"/>
                        </a:rPr>
                        <a:t>866</a:t>
                      </a:r>
                      <a:endParaRPr lang="en-US" sz="2400" b="1" dirty="0">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marL="0" marR="0" algn="ctr">
                        <a:lnSpc>
                          <a:spcPct val="115000"/>
                        </a:lnSpc>
                        <a:spcBef>
                          <a:spcPts val="0"/>
                        </a:spcBef>
                        <a:spcAft>
                          <a:spcPts val="0"/>
                        </a:spcAft>
                      </a:pPr>
                      <a:r>
                        <a:rPr lang="ro-RO" sz="2000" b="1" dirty="0">
                          <a:effectLst/>
                          <a:latin typeface="Calibri" panose="020F0502020204030204" pitchFamily="34" charset="0"/>
                          <a:ea typeface="Calibri"/>
                          <a:cs typeface="Times New Roman"/>
                        </a:rPr>
                        <a:t>41,69%</a:t>
                      </a:r>
                      <a:endParaRPr lang="en-US" sz="2000" b="1" dirty="0">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marL="0" marR="0" algn="ctr">
                        <a:lnSpc>
                          <a:spcPct val="115000"/>
                        </a:lnSpc>
                        <a:spcBef>
                          <a:spcPts val="0"/>
                        </a:spcBef>
                        <a:spcAft>
                          <a:spcPts val="0"/>
                        </a:spcAft>
                      </a:pPr>
                      <a:r>
                        <a:rPr lang="ro-RO" sz="2000" b="1" dirty="0">
                          <a:effectLst/>
                          <a:latin typeface="Calibri" panose="020F0502020204030204" pitchFamily="34" charset="0"/>
                          <a:ea typeface="Calibri"/>
                          <a:cs typeface="Times New Roman"/>
                        </a:rPr>
                        <a:t>4,36</a:t>
                      </a:r>
                      <a:endParaRPr lang="en-US" sz="2000" b="1" dirty="0">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marL="0" marR="0" algn="ctr">
                        <a:lnSpc>
                          <a:spcPct val="115000"/>
                        </a:lnSpc>
                        <a:spcBef>
                          <a:spcPts val="0"/>
                        </a:spcBef>
                        <a:spcAft>
                          <a:spcPts val="0"/>
                        </a:spcAft>
                      </a:pPr>
                      <a:r>
                        <a:rPr lang="ro-RO" sz="2400" b="1" baseline="0" dirty="0">
                          <a:solidFill>
                            <a:schemeClr val="tx1"/>
                          </a:solidFill>
                          <a:effectLst/>
                          <a:latin typeface="Calibri" panose="020F0502020204030204" pitchFamily="34" charset="0"/>
                          <a:ea typeface="Calibri"/>
                          <a:cs typeface="Times New Roman"/>
                        </a:rPr>
                        <a:t>731</a:t>
                      </a:r>
                      <a:endParaRPr lang="en-US" sz="2400" b="1" baseline="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0"/>
                        </a:spcAft>
                      </a:pPr>
                      <a:r>
                        <a:rPr lang="ro-RO" sz="2000" b="1" baseline="0" dirty="0">
                          <a:solidFill>
                            <a:schemeClr val="tx1"/>
                          </a:solidFill>
                          <a:effectLst/>
                          <a:latin typeface="Calibri" panose="020F0502020204030204" pitchFamily="34" charset="0"/>
                          <a:ea typeface="Calibri"/>
                          <a:cs typeface="Times New Roman"/>
                        </a:rPr>
                        <a:t>79,21%</a:t>
                      </a:r>
                      <a:endParaRPr lang="en-US" sz="2000" b="1" baseline="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0"/>
                        </a:spcAft>
                      </a:pPr>
                      <a:r>
                        <a:rPr lang="ro-RO" sz="2000" b="1" dirty="0">
                          <a:solidFill>
                            <a:schemeClr val="tx1"/>
                          </a:solidFill>
                          <a:effectLst/>
                          <a:latin typeface="Calibri" panose="020F0502020204030204" pitchFamily="34" charset="0"/>
                          <a:ea typeface="Calibri"/>
                          <a:cs typeface="Times New Roman"/>
                        </a:rPr>
                        <a:t>6,70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6"/>
                  </a:ext>
                </a:extLst>
              </a:tr>
            </a:tbl>
          </a:graphicData>
        </a:graphic>
      </p:graphicFrame>
      <p:sp>
        <p:nvSpPr>
          <p:cNvPr id="7" name="Rectangle 289"/>
          <p:cNvSpPr>
            <a:spLocks noChangeArrowheads="1"/>
          </p:cNvSpPr>
          <p:nvPr/>
        </p:nvSpPr>
        <p:spPr bwMode="auto">
          <a:xfrm>
            <a:off x="718314" y="788135"/>
            <a:ext cx="84074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200" dirty="0">
                <a:latin typeface="Tahoma" pitchFamily="34" charset="0"/>
              </a:rPr>
              <a:t>Rezultate </a:t>
            </a:r>
            <a:r>
              <a:rPr lang="en-US" altLang="ro-RO" sz="2400" dirty="0">
                <a:solidFill>
                  <a:schemeClr val="accent1"/>
                </a:solidFill>
                <a:latin typeface="Tahoma" pitchFamily="34" charset="0"/>
              </a:rPr>
              <a:t>PROMO</a:t>
            </a:r>
            <a:r>
              <a:rPr lang="ro-RO" altLang="ro-RO" sz="2400" dirty="0">
                <a:solidFill>
                  <a:schemeClr val="accent1"/>
                </a:solidFill>
                <a:latin typeface="Tahoma" pitchFamily="34" charset="0"/>
              </a:rPr>
              <a:t>ȚIA CURENTĂ</a:t>
            </a:r>
            <a:r>
              <a:rPr lang="en-US" altLang="ro-RO" sz="2400" dirty="0">
                <a:solidFill>
                  <a:schemeClr val="accent1"/>
                </a:solidFill>
                <a:latin typeface="Tahoma" pitchFamily="34" charset="0"/>
              </a:rPr>
              <a:t> </a:t>
            </a:r>
            <a:r>
              <a:rPr lang="ro-RO" altLang="ro-RO" sz="2400" dirty="0">
                <a:solidFill>
                  <a:schemeClr val="accent1"/>
                </a:solidFill>
                <a:latin typeface="Tahoma" pitchFamily="34" charset="0"/>
              </a:rPr>
              <a:t> </a:t>
            </a:r>
            <a:r>
              <a:rPr lang="ro-RO" altLang="ro-RO" sz="2200" dirty="0">
                <a:latin typeface="Tahoma" pitchFamily="34" charset="0"/>
              </a:rPr>
              <a:t>– </a:t>
            </a:r>
            <a:r>
              <a:rPr lang="vi-VN" altLang="ro-RO" sz="2200" dirty="0">
                <a:latin typeface="Tahoma" pitchFamily="34" charset="0"/>
              </a:rPr>
              <a:t>Analiză</a:t>
            </a:r>
            <a:r>
              <a:rPr lang="ro-RO" altLang="ro-RO" sz="2200" dirty="0">
                <a:latin typeface="Tahoma" pitchFamily="34" charset="0"/>
              </a:rPr>
              <a:t> comparativă SIMULARE-BAC</a:t>
            </a:r>
          </a:p>
        </p:txBody>
      </p:sp>
      <p:sp>
        <p:nvSpPr>
          <p:cNvPr id="9" name="Rectangle 8"/>
          <p:cNvSpPr>
            <a:spLocks noChangeArrowheads="1"/>
          </p:cNvSpPr>
          <p:nvPr/>
        </p:nvSpPr>
        <p:spPr bwMode="auto">
          <a:xfrm>
            <a:off x="152400" y="208698"/>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42</a:t>
            </a:fld>
            <a:endParaRPr lang="ro-RO" sz="1000">
              <a:solidFill>
                <a:schemeClr val="tx2">
                  <a:shade val="50000"/>
                </a:schemeClr>
              </a:solidFill>
            </a:endParaRPr>
          </a:p>
        </p:txBody>
      </p:sp>
      <p:sp>
        <p:nvSpPr>
          <p:cNvPr id="9" name="Rectangle 289"/>
          <p:cNvSpPr>
            <a:spLocks noChangeArrowheads="1"/>
          </p:cNvSpPr>
          <p:nvPr/>
        </p:nvSpPr>
        <p:spPr bwMode="auto">
          <a:xfrm>
            <a:off x="741362" y="841097"/>
            <a:ext cx="8102600" cy="7397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200" dirty="0">
                <a:latin typeface="Tahoma" pitchFamily="34" charset="0"/>
              </a:rPr>
              <a:t>Rezultate </a:t>
            </a:r>
            <a:r>
              <a:rPr lang="en-US" altLang="ro-RO" sz="2200" dirty="0">
                <a:latin typeface="Tahoma" pitchFamily="34" charset="0"/>
              </a:rPr>
              <a:t>PROMO</a:t>
            </a:r>
            <a:r>
              <a:rPr lang="ro-RO" altLang="ro-RO" sz="2200" dirty="0">
                <a:latin typeface="Tahoma" pitchFamily="34" charset="0"/>
              </a:rPr>
              <a:t>ȚIA CURENTĂ</a:t>
            </a:r>
            <a:r>
              <a:rPr lang="en-US" altLang="ro-RO" sz="2200" dirty="0">
                <a:latin typeface="Tahoma" pitchFamily="34" charset="0"/>
              </a:rPr>
              <a:t> </a:t>
            </a:r>
            <a:r>
              <a:rPr lang="ro-RO" altLang="ro-RO" sz="2200" dirty="0">
                <a:latin typeface="Tahoma" pitchFamily="34" charset="0"/>
              </a:rPr>
              <a:t> – </a:t>
            </a:r>
            <a:r>
              <a:rPr lang="vi-VN" altLang="ro-RO" sz="2200" dirty="0">
                <a:latin typeface="Tahoma" pitchFamily="34" charset="0"/>
              </a:rPr>
              <a:t>Analiză</a:t>
            </a:r>
            <a:r>
              <a:rPr lang="ro-RO" altLang="ro-RO" sz="2200" dirty="0">
                <a:latin typeface="Tahoma" pitchFamily="34" charset="0"/>
              </a:rPr>
              <a:t> comparativă SIMULARE-BAC</a:t>
            </a:r>
          </a:p>
        </p:txBody>
      </p:sp>
      <p:sp>
        <p:nvSpPr>
          <p:cNvPr id="7" name="Rectangle 8"/>
          <p:cNvSpPr>
            <a:spLocks noChangeArrowheads="1"/>
          </p:cNvSpPr>
          <p:nvPr/>
        </p:nvSpPr>
        <p:spPr bwMode="auto">
          <a:xfrm>
            <a:off x="152400" y="172928"/>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10" name="AutoShape 10">
            <a:hlinkClick r:id="rId2" action="ppaction://hlinksldjump"/>
          </p:cNvPr>
          <p:cNvSpPr>
            <a:spLocks noChangeArrowheads="1"/>
          </p:cNvSpPr>
          <p:nvPr/>
        </p:nvSpPr>
        <p:spPr bwMode="auto">
          <a:xfrm rot="10800000">
            <a:off x="9080500" y="874809"/>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2" name="Table 1"/>
          <p:cNvGraphicFramePr>
            <a:graphicFrameLocks noGrp="1"/>
          </p:cNvGraphicFramePr>
          <p:nvPr>
            <p:extLst>
              <p:ext uri="{D42A27DB-BD31-4B8C-83A1-F6EECF244321}">
                <p14:modId xmlns:p14="http://schemas.microsoft.com/office/powerpoint/2010/main" val="3608417762"/>
              </p:ext>
            </p:extLst>
          </p:nvPr>
        </p:nvGraphicFramePr>
        <p:xfrm>
          <a:off x="76200" y="1676400"/>
          <a:ext cx="9711603" cy="4940005"/>
        </p:xfrm>
        <a:graphic>
          <a:graphicData uri="http://schemas.openxmlformats.org/drawingml/2006/table">
            <a:tbl>
              <a:tblPr>
                <a:tableStyleId>{69CF1AB2-1976-4502-BF36-3FF5EA218861}</a:tableStyleId>
              </a:tblPr>
              <a:tblGrid>
                <a:gridCol w="4476752">
                  <a:extLst>
                    <a:ext uri="{9D8B030D-6E8A-4147-A177-3AD203B41FA5}">
                      <a16:colId xmlns:a16="http://schemas.microsoft.com/office/drawing/2014/main" val="4159113964"/>
                    </a:ext>
                  </a:extLst>
                </a:gridCol>
                <a:gridCol w="534116">
                  <a:extLst>
                    <a:ext uri="{9D8B030D-6E8A-4147-A177-3AD203B41FA5}">
                      <a16:colId xmlns:a16="http://schemas.microsoft.com/office/drawing/2014/main" val="903682382"/>
                    </a:ext>
                  </a:extLst>
                </a:gridCol>
                <a:gridCol w="678953">
                  <a:extLst>
                    <a:ext uri="{9D8B030D-6E8A-4147-A177-3AD203B41FA5}">
                      <a16:colId xmlns:a16="http://schemas.microsoft.com/office/drawing/2014/main" val="4221635389"/>
                    </a:ext>
                  </a:extLst>
                </a:gridCol>
                <a:gridCol w="522761">
                  <a:extLst>
                    <a:ext uri="{9D8B030D-6E8A-4147-A177-3AD203B41FA5}">
                      <a16:colId xmlns:a16="http://schemas.microsoft.com/office/drawing/2014/main" val="2383344965"/>
                    </a:ext>
                  </a:extLst>
                </a:gridCol>
                <a:gridCol w="564202">
                  <a:extLst>
                    <a:ext uri="{9D8B030D-6E8A-4147-A177-3AD203B41FA5}">
                      <a16:colId xmlns:a16="http://schemas.microsoft.com/office/drawing/2014/main" val="115655112"/>
                    </a:ext>
                  </a:extLst>
                </a:gridCol>
                <a:gridCol w="663015">
                  <a:extLst>
                    <a:ext uri="{9D8B030D-6E8A-4147-A177-3AD203B41FA5}">
                      <a16:colId xmlns:a16="http://schemas.microsoft.com/office/drawing/2014/main" val="2433471907"/>
                    </a:ext>
                  </a:extLst>
                </a:gridCol>
                <a:gridCol w="510012">
                  <a:extLst>
                    <a:ext uri="{9D8B030D-6E8A-4147-A177-3AD203B41FA5}">
                      <a16:colId xmlns:a16="http://schemas.microsoft.com/office/drawing/2014/main" val="1295618912"/>
                    </a:ext>
                  </a:extLst>
                </a:gridCol>
                <a:gridCol w="573764">
                  <a:extLst>
                    <a:ext uri="{9D8B030D-6E8A-4147-A177-3AD203B41FA5}">
                      <a16:colId xmlns:a16="http://schemas.microsoft.com/office/drawing/2014/main" val="1449425646"/>
                    </a:ext>
                  </a:extLst>
                </a:gridCol>
                <a:gridCol w="690766">
                  <a:extLst>
                    <a:ext uri="{9D8B030D-6E8A-4147-A177-3AD203B41FA5}">
                      <a16:colId xmlns:a16="http://schemas.microsoft.com/office/drawing/2014/main" val="4161431501"/>
                    </a:ext>
                  </a:extLst>
                </a:gridCol>
                <a:gridCol w="497262">
                  <a:extLst>
                    <a:ext uri="{9D8B030D-6E8A-4147-A177-3AD203B41FA5}">
                      <a16:colId xmlns:a16="http://schemas.microsoft.com/office/drawing/2014/main" val="3030924"/>
                    </a:ext>
                  </a:extLst>
                </a:gridCol>
              </a:tblGrid>
              <a:tr h="376862">
                <a:tc>
                  <a:txBody>
                    <a:bodyPr/>
                    <a:lstStyle/>
                    <a:p>
                      <a:pPr algn="l" fontAlgn="b"/>
                      <a:r>
                        <a:rPr lang="en-US" sz="1800" b="1" u="none" strike="noStrike" dirty="0">
                          <a:effectLst/>
                          <a:latin typeface="Calibri" panose="020F0502020204030204" pitchFamily="34" charset="0"/>
                        </a:rPr>
                        <a:t>TOTAL MATEMATICA</a:t>
                      </a:r>
                      <a:endParaRPr lang="en-US" sz="1800" b="1" i="0" u="none" strike="noStrike" dirty="0">
                        <a:solidFill>
                          <a:srgbClr val="000000"/>
                        </a:solidFill>
                        <a:effectLst/>
                        <a:latin typeface="Calibri" panose="020F0502020204030204" pitchFamily="34" charset="0"/>
                      </a:endParaRPr>
                    </a:p>
                  </a:txBody>
                  <a:tcPr marL="8833" marR="8833" marT="8833" marB="0" anchor="b">
                    <a:noFill/>
                  </a:tcPr>
                </a:tc>
                <a:tc gridSpan="3">
                  <a:txBody>
                    <a:bodyPr/>
                    <a:lstStyle/>
                    <a:p>
                      <a:pPr algn="ctr" fontAlgn="ctr"/>
                      <a:r>
                        <a:rPr lang="en-US" sz="1200" b="1" u="none" strike="noStrike" dirty="0">
                          <a:effectLst/>
                          <a:latin typeface="Calibri" panose="020F0502020204030204" pitchFamily="34" charset="0"/>
                        </a:rPr>
                        <a:t>SIMULARE DECEMBRIE </a:t>
                      </a:r>
                      <a:endParaRPr lang="ro-RO" sz="1200" b="1" u="none" strike="noStrike" dirty="0">
                        <a:effectLst/>
                        <a:latin typeface="Calibri" panose="020F0502020204030204" pitchFamily="34" charset="0"/>
                      </a:endParaRPr>
                    </a:p>
                    <a:p>
                      <a:pPr algn="ctr" fontAlgn="ctr"/>
                      <a:r>
                        <a:rPr lang="en-US" sz="1200" b="1" u="none" strike="noStrike" dirty="0">
                          <a:effectLst/>
                          <a:latin typeface="Calibri" panose="020F0502020204030204" pitchFamily="34" charset="0"/>
                        </a:rPr>
                        <a:t>2015</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200" b="1" u="none" strike="noStrike" dirty="0">
                          <a:effectLst/>
                          <a:latin typeface="Calibri" panose="020F0502020204030204" pitchFamily="34" charset="0"/>
                        </a:rPr>
                        <a:t>SIMULARE MARTIE</a:t>
                      </a:r>
                      <a:endParaRPr lang="ro-RO" sz="1200" b="1" u="none" strike="noStrike" dirty="0">
                        <a:effectLst/>
                        <a:latin typeface="Calibri" panose="020F0502020204030204" pitchFamily="34" charset="0"/>
                      </a:endParaRPr>
                    </a:p>
                    <a:p>
                      <a:pPr algn="ctr" fontAlgn="ctr"/>
                      <a:r>
                        <a:rPr lang="en-US" sz="1200" b="1" u="none" strike="noStrike" dirty="0">
                          <a:effectLst/>
                          <a:latin typeface="Calibri" panose="020F0502020204030204" pitchFamily="34" charset="0"/>
                        </a:rPr>
                        <a:t> 2016</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200" b="1" u="none" strike="noStrike" dirty="0">
                          <a:effectLst/>
                          <a:latin typeface="Calibri" panose="020F0502020204030204" pitchFamily="34" charset="0"/>
                        </a:rPr>
                        <a:t>BACALAUREAT</a:t>
                      </a:r>
                      <a:endParaRPr lang="ro-RO" sz="1200" b="1" u="none" strike="noStrike" dirty="0">
                        <a:effectLst/>
                        <a:latin typeface="Calibri" panose="020F0502020204030204" pitchFamily="34" charset="0"/>
                      </a:endParaRPr>
                    </a:p>
                    <a:p>
                      <a:pPr algn="ctr" fontAlgn="ctr"/>
                      <a:r>
                        <a:rPr lang="en-US" sz="1200" b="1" u="none" strike="noStrike" dirty="0">
                          <a:effectLst/>
                          <a:latin typeface="Calibri" panose="020F0502020204030204" pitchFamily="34" charset="0"/>
                        </a:rPr>
                        <a:t> 2016</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9227442"/>
                  </a:ext>
                </a:extLst>
              </a:tr>
              <a:tr h="533189">
                <a:tc>
                  <a:txBody>
                    <a:bodyPr/>
                    <a:lstStyle/>
                    <a:p>
                      <a:pPr algn="ctr" fontAlgn="b"/>
                      <a:r>
                        <a:rPr lang="en-US" sz="1600" b="1" u="none" strike="noStrike" dirty="0" err="1">
                          <a:effectLst/>
                          <a:latin typeface="Calibri" panose="020F0502020204030204" pitchFamily="34" charset="0"/>
                        </a:rPr>
                        <a:t>Unitatea</a:t>
                      </a:r>
                      <a:r>
                        <a:rPr lang="en-US" sz="1600" b="1" u="none" strike="noStrike" dirty="0">
                          <a:effectLst/>
                          <a:latin typeface="Calibri" panose="020F0502020204030204" pitchFamily="34" charset="0"/>
                        </a:rPr>
                        <a:t> de </a:t>
                      </a:r>
                      <a:r>
                        <a:rPr lang="en-US" sz="1600" b="1" u="none" strike="noStrike" dirty="0" err="1">
                          <a:effectLst/>
                          <a:latin typeface="Calibri" panose="020F0502020204030204" pitchFamily="34" charset="0"/>
                        </a:rPr>
                        <a:t>învățământ</a:t>
                      </a:r>
                      <a:endParaRPr lang="en-US" sz="16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extLst>
                  <a:ext uri="{0D108BD9-81ED-4DB2-BD59-A6C34878D82A}">
                    <a16:rowId xmlns:a16="http://schemas.microsoft.com/office/drawing/2014/main" val="1804707580"/>
                  </a:ext>
                </a:extLst>
              </a:tr>
              <a:tr h="192874">
                <a:tc>
                  <a:txBody>
                    <a:bodyPr/>
                    <a:lstStyle/>
                    <a:p>
                      <a:pPr algn="l" fontAlgn="b"/>
                      <a:r>
                        <a:rPr lang="en-US" sz="1200" b="1" u="none" strike="noStrike" dirty="0" err="1">
                          <a:effectLst/>
                          <a:latin typeface="Calibri" panose="020F0502020204030204" pitchFamily="34" charset="0"/>
                        </a:rPr>
                        <a:t>Colegiul</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Național</a:t>
                      </a:r>
                      <a:r>
                        <a:rPr lang="en-US" sz="1200" b="1" u="none" strike="noStrike" dirty="0">
                          <a:effectLst/>
                          <a:latin typeface="Calibri" panose="020F0502020204030204" pitchFamily="34" charset="0"/>
                        </a:rPr>
                        <a:t> "Mihai </a:t>
                      </a:r>
                      <a:r>
                        <a:rPr lang="en-US" sz="1200" b="1" u="none" strike="noStrike" dirty="0" err="1">
                          <a:effectLst/>
                          <a:latin typeface="Calibri" panose="020F0502020204030204" pitchFamily="34" charset="0"/>
                        </a:rPr>
                        <a:t>Viteazul</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Sfântu</a:t>
                      </a:r>
                      <a:r>
                        <a:rPr lang="en-US" sz="1200" b="1" u="none" strike="noStrike" dirty="0">
                          <a:effectLst/>
                          <a:latin typeface="Calibri" panose="020F0502020204030204" pitchFamily="34" charset="0"/>
                        </a:rPr>
                        <a:t> Gheorghe</a:t>
                      </a:r>
                      <a:endParaRPr lang="en-US" sz="12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47</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55.32%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5.21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65.96%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5.90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44</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100.00%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8.50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1901468196"/>
                  </a:ext>
                </a:extLst>
              </a:tr>
              <a:tr h="192874">
                <a:tc>
                  <a:txBody>
                    <a:bodyPr/>
                    <a:lstStyle/>
                    <a:p>
                      <a:pPr algn="l" fontAlgn="b"/>
                      <a:r>
                        <a:rPr lang="en-US" sz="1200" b="1" u="none" strike="noStrike" dirty="0" err="1">
                          <a:effectLst/>
                          <a:latin typeface="Calibri" panose="020F0502020204030204" pitchFamily="34" charset="0"/>
                        </a:rPr>
                        <a:t>Colegiul</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Național</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Székely</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Mikó</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Sfântu</a:t>
                      </a:r>
                      <a:r>
                        <a:rPr lang="en-US" sz="1200" b="1" u="none" strike="noStrike" dirty="0">
                          <a:effectLst/>
                          <a:latin typeface="Calibri" panose="020F0502020204030204" pitchFamily="34" charset="0"/>
                        </a:rPr>
                        <a:t> Gheorghe</a:t>
                      </a:r>
                      <a:endParaRPr lang="en-US" sz="12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52.63%</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5.32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79</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69.62%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5.98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100.00%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8.46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4022278061"/>
                  </a:ext>
                </a:extLst>
              </a:tr>
              <a:tr h="192874">
                <a:tc>
                  <a:txBody>
                    <a:bodyPr/>
                    <a:lstStyle/>
                    <a:p>
                      <a:pPr algn="l" fontAlgn="b"/>
                      <a:r>
                        <a:rPr lang="en-US" sz="1200" b="1" u="none" strike="noStrike" dirty="0" err="1">
                          <a:effectLst/>
                          <a:latin typeface="Calibri" panose="020F0502020204030204" pitchFamily="34" charset="0"/>
                        </a:rPr>
                        <a:t>Liceul</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Kőrösi</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Csoma</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Sándor</a:t>
                      </a:r>
                      <a:r>
                        <a:rPr lang="en-US" sz="1200" b="1" u="none" strike="noStrike" dirty="0">
                          <a:effectLst/>
                          <a:latin typeface="Calibri" panose="020F0502020204030204" pitchFamily="34" charset="0"/>
                        </a:rPr>
                        <a:t>" Covasna</a:t>
                      </a:r>
                      <a:endParaRPr lang="en-US" sz="12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84</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34.52%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3.94</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39.51%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4.42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85.71%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7.54</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4238015923"/>
                  </a:ext>
                </a:extLst>
              </a:tr>
              <a:tr h="192874">
                <a:tc>
                  <a:txBody>
                    <a:bodyPr/>
                    <a:lstStyle/>
                    <a:p>
                      <a:pPr algn="l" fontAlgn="b"/>
                      <a:r>
                        <a:rPr lang="en-US" sz="1200" b="1" u="none" strike="noStrike">
                          <a:effectLst/>
                          <a:latin typeface="Calibri" panose="020F0502020204030204" pitchFamily="34" charset="0"/>
                        </a:rPr>
                        <a:t>Liceul Pedagogic "Bod Péter" Târgu Secuiesc</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16.67%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3.10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33.33%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4.28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83.33%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6.01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511960485"/>
                  </a:ext>
                </a:extLst>
              </a:tr>
              <a:tr h="192874">
                <a:tc>
                  <a:txBody>
                    <a:bodyPr/>
                    <a:lstStyle/>
                    <a:p>
                      <a:pPr algn="l" fontAlgn="b"/>
                      <a:r>
                        <a:rPr lang="en-US" sz="1200" b="1" u="none" strike="noStrike">
                          <a:effectLst/>
                          <a:latin typeface="Calibri" panose="020F0502020204030204" pitchFamily="34" charset="0"/>
                        </a:rPr>
                        <a:t>Liceul Tehnologic "Apor Péter" Târgu Secuiesc</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75</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9.33%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2.87</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8.96%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2.37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34.62%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3.78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3392953314"/>
                  </a:ext>
                </a:extLst>
              </a:tr>
              <a:tr h="192874">
                <a:tc>
                  <a:txBody>
                    <a:bodyPr/>
                    <a:lstStyle/>
                    <a:p>
                      <a:pPr algn="l" fontAlgn="b"/>
                      <a:r>
                        <a:rPr lang="en-US" sz="1200" b="1" u="none" strike="noStrike" dirty="0" err="1">
                          <a:effectLst/>
                          <a:latin typeface="Calibri" panose="020F0502020204030204" pitchFamily="34" charset="0"/>
                        </a:rPr>
                        <a:t>Liceul</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Tehnologic</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Baróti</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Szabó</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Dávid</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Baraolt</a:t>
                      </a:r>
                      <a:endParaRPr lang="en-US" sz="12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86.21%</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6.77</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85.96%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6.70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100.00%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7.88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4025624332"/>
                  </a:ext>
                </a:extLst>
              </a:tr>
              <a:tr h="192874">
                <a:tc>
                  <a:txBody>
                    <a:bodyPr/>
                    <a:lstStyle/>
                    <a:p>
                      <a:pPr algn="l" fontAlgn="b"/>
                      <a:r>
                        <a:rPr lang="en-US" sz="1200" b="1" u="none" strike="noStrike">
                          <a:effectLst/>
                          <a:latin typeface="Calibri" panose="020F0502020204030204" pitchFamily="34" charset="0"/>
                        </a:rPr>
                        <a:t>Liceul Tehnologic "Constantin Brâncuși" Sfântu Gheorghe</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36</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19.44%</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2.74</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39</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23.08%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2.94</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60.71%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5.01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1041585267"/>
                  </a:ext>
                </a:extLst>
              </a:tr>
              <a:tr h="192874">
                <a:tc>
                  <a:txBody>
                    <a:bodyPr/>
                    <a:lstStyle/>
                    <a:p>
                      <a:pPr algn="l" fontAlgn="b"/>
                      <a:r>
                        <a:rPr lang="en-US" sz="1200" b="1" u="none" strike="noStrike" dirty="0" err="1">
                          <a:effectLst/>
                          <a:latin typeface="Calibri" panose="020F0502020204030204" pitchFamily="34" charset="0"/>
                        </a:rPr>
                        <a:t>Liceul</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Tehnologic</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Gábor</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Áron</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Târgu</a:t>
                      </a:r>
                      <a:r>
                        <a:rPr lang="en-US" sz="1200" b="1" u="none" strike="noStrike" dirty="0">
                          <a:effectLst/>
                          <a:latin typeface="Calibri" panose="020F0502020204030204" pitchFamily="34" charset="0"/>
                        </a:rPr>
                        <a:t> </a:t>
                      </a:r>
                      <a:r>
                        <a:rPr lang="en-US" sz="1200" b="1" u="none" strike="noStrike" dirty="0" err="1">
                          <a:effectLst/>
                          <a:latin typeface="Calibri" panose="020F0502020204030204" pitchFamily="34" charset="0"/>
                        </a:rPr>
                        <a:t>Secuiesc</a:t>
                      </a:r>
                      <a:endParaRPr lang="en-US" sz="12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59</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1.69%</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2.15</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56</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3.57%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1.81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35</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11.43%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2.57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3183364571"/>
                  </a:ext>
                </a:extLst>
              </a:tr>
              <a:tr h="192874">
                <a:tc>
                  <a:txBody>
                    <a:bodyPr/>
                    <a:lstStyle/>
                    <a:p>
                      <a:pPr algn="l" fontAlgn="b"/>
                      <a:r>
                        <a:rPr lang="en-US" sz="1200" b="1" u="none" strike="noStrike">
                          <a:effectLst/>
                          <a:latin typeface="Calibri" panose="020F0502020204030204" pitchFamily="34" charset="0"/>
                        </a:rPr>
                        <a:t>Liceul Tehnologic "Kós Károly" Sfântu Gheorghe</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0.00%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2.03</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16</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0.00%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1.73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66.67%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4.48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3382663742"/>
                  </a:ext>
                </a:extLst>
              </a:tr>
              <a:tr h="192874">
                <a:tc>
                  <a:txBody>
                    <a:bodyPr/>
                    <a:lstStyle/>
                    <a:p>
                      <a:pPr algn="l" fontAlgn="b"/>
                      <a:r>
                        <a:rPr lang="en-US" sz="1200" b="1" u="none" strike="noStrike">
                          <a:effectLst/>
                          <a:latin typeface="Calibri" panose="020F0502020204030204" pitchFamily="34" charset="0"/>
                        </a:rPr>
                        <a:t>Liceul Tehnologic "Nicolae Bălcescu" Întorsura Buzăului</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9.38%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2.61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56</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5.36%</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2.28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66.67%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5.20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1347811557"/>
                  </a:ext>
                </a:extLst>
              </a:tr>
              <a:tr h="192874">
                <a:tc>
                  <a:txBody>
                    <a:bodyPr/>
                    <a:lstStyle/>
                    <a:p>
                      <a:pPr algn="l" fontAlgn="b"/>
                      <a:r>
                        <a:rPr lang="en-US" sz="1200" b="1" u="none" strike="noStrike">
                          <a:effectLst/>
                          <a:latin typeface="Calibri" panose="020F0502020204030204" pitchFamily="34" charset="0"/>
                        </a:rPr>
                        <a:t>Liceul Tehnologic "Puskás Tivadar" Sfântu Gheorghe</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49</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10.20%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2.81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10.64%</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2.53</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30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40.00%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4.18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3094288493"/>
                  </a:ext>
                </a:extLst>
              </a:tr>
              <a:tr h="218077">
                <a:tc>
                  <a:txBody>
                    <a:bodyPr/>
                    <a:lstStyle/>
                    <a:p>
                      <a:pPr algn="l" fontAlgn="b"/>
                      <a:r>
                        <a:rPr lang="en-US" sz="1100" b="1" u="none" strike="noStrike" dirty="0" err="1">
                          <a:effectLst/>
                          <a:latin typeface="Calibri" panose="020F0502020204030204" pitchFamily="34" charset="0"/>
                        </a:rPr>
                        <a:t>Liceul</a:t>
                      </a:r>
                      <a:r>
                        <a:rPr lang="en-US" sz="1100" b="1" u="none" strike="noStrike" dirty="0">
                          <a:effectLst/>
                          <a:latin typeface="Calibri" panose="020F0502020204030204" pitchFamily="34" charset="0"/>
                        </a:rPr>
                        <a:t> </a:t>
                      </a:r>
                      <a:r>
                        <a:rPr lang="en-US" sz="1100" b="1" u="none" strike="noStrike" dirty="0" err="1">
                          <a:effectLst/>
                          <a:latin typeface="Calibri" panose="020F0502020204030204" pitchFamily="34" charset="0"/>
                        </a:rPr>
                        <a:t>Tehnologic</a:t>
                      </a:r>
                      <a:r>
                        <a:rPr lang="en-US" sz="1100" b="1" u="none" strike="noStrike" dirty="0">
                          <a:effectLst/>
                          <a:latin typeface="Calibri" panose="020F0502020204030204" pitchFamily="34" charset="0"/>
                        </a:rPr>
                        <a:t> Economic - </a:t>
                      </a:r>
                      <a:r>
                        <a:rPr lang="en-US" sz="1100" b="1" u="none" strike="noStrike" dirty="0" err="1">
                          <a:effectLst/>
                          <a:latin typeface="Calibri" panose="020F0502020204030204" pitchFamily="34" charset="0"/>
                        </a:rPr>
                        <a:t>Administrativ</a:t>
                      </a:r>
                      <a:r>
                        <a:rPr lang="en-US" sz="1100" b="1" u="none" strike="noStrike" dirty="0">
                          <a:effectLst/>
                          <a:latin typeface="Calibri" panose="020F0502020204030204" pitchFamily="34" charset="0"/>
                        </a:rPr>
                        <a:t> "</a:t>
                      </a:r>
                      <a:r>
                        <a:rPr lang="en-US" sz="1100" b="1" u="none" strike="noStrike" dirty="0" err="1">
                          <a:effectLst/>
                          <a:latin typeface="Calibri" panose="020F0502020204030204" pitchFamily="34" charset="0"/>
                        </a:rPr>
                        <a:t>Berde</a:t>
                      </a:r>
                      <a:r>
                        <a:rPr lang="en-US" sz="1100" b="1" u="none" strike="noStrike" dirty="0">
                          <a:effectLst/>
                          <a:latin typeface="Calibri" panose="020F0502020204030204" pitchFamily="34" charset="0"/>
                        </a:rPr>
                        <a:t> </a:t>
                      </a:r>
                      <a:r>
                        <a:rPr lang="en-US" sz="1100" b="1" u="none" strike="noStrike" dirty="0" err="1">
                          <a:effectLst/>
                          <a:latin typeface="Calibri" panose="020F0502020204030204" pitchFamily="34" charset="0"/>
                        </a:rPr>
                        <a:t>Áron</a:t>
                      </a:r>
                      <a:r>
                        <a:rPr lang="en-US" sz="1100" b="1" u="none" strike="noStrike" dirty="0">
                          <a:effectLst/>
                          <a:latin typeface="Calibri" panose="020F0502020204030204" pitchFamily="34" charset="0"/>
                        </a:rPr>
                        <a:t>" </a:t>
                      </a:r>
                      <a:r>
                        <a:rPr lang="en-US" sz="1100" b="1" u="none" strike="noStrike" dirty="0" err="1">
                          <a:effectLst/>
                          <a:latin typeface="Calibri" panose="020F0502020204030204" pitchFamily="34" charset="0"/>
                        </a:rPr>
                        <a:t>Sfântu</a:t>
                      </a:r>
                      <a:r>
                        <a:rPr lang="en-US" sz="1100" b="1" u="none" strike="noStrike" dirty="0">
                          <a:effectLst/>
                          <a:latin typeface="Calibri" panose="020F0502020204030204" pitchFamily="34" charset="0"/>
                        </a:rPr>
                        <a:t> Gheorghe</a:t>
                      </a:r>
                      <a:endParaRPr lang="en-US" sz="11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21.25%</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3.60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16.25%</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3.24</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69</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57.97%</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4.98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2731738301"/>
                  </a:ext>
                </a:extLst>
              </a:tr>
              <a:tr h="192874">
                <a:tc>
                  <a:txBody>
                    <a:bodyPr/>
                    <a:lstStyle/>
                    <a:p>
                      <a:pPr algn="l" fontAlgn="b"/>
                      <a:r>
                        <a:rPr lang="pl-PL" sz="1200" b="1" u="none" strike="noStrike">
                          <a:effectLst/>
                          <a:latin typeface="Calibri" panose="020F0502020204030204" pitchFamily="34" charset="0"/>
                        </a:rPr>
                        <a:t>Liceul Teologic Reformat Sfântu Gheorghe</a:t>
                      </a:r>
                      <a:endParaRPr lang="pl-PL"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31.25%</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4.08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16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56.25%</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5.53</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16</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100.00%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7.11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1575857814"/>
                  </a:ext>
                </a:extLst>
              </a:tr>
              <a:tr h="192874">
                <a:tc>
                  <a:txBody>
                    <a:bodyPr/>
                    <a:lstStyle/>
                    <a:p>
                      <a:pPr algn="l" fontAlgn="b"/>
                      <a:r>
                        <a:rPr lang="en-US" sz="1200" b="1" u="none" strike="noStrike">
                          <a:effectLst/>
                          <a:latin typeface="Calibri" panose="020F0502020204030204" pitchFamily="34" charset="0"/>
                        </a:rPr>
                        <a:t>Liceul Teologic Reformat Târgu Secuiesc</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60.00%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5.62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80.00%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6.85</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30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100.00%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8.69</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1917777072"/>
                  </a:ext>
                </a:extLst>
              </a:tr>
              <a:tr h="192874">
                <a:tc>
                  <a:txBody>
                    <a:bodyPr/>
                    <a:lstStyle/>
                    <a:p>
                      <a:pPr algn="l" fontAlgn="b"/>
                      <a:r>
                        <a:rPr lang="en-US" sz="1200" b="1" u="none" strike="noStrike">
                          <a:effectLst/>
                          <a:latin typeface="Calibri" panose="020F0502020204030204" pitchFamily="34" charset="0"/>
                        </a:rPr>
                        <a:t>Liceul Teoretic "Mikes Kelemen" Sfântu Gheorghe</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37.50%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4.63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60.71%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5.50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56</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100.00%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7.74</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1096790725"/>
                  </a:ext>
                </a:extLst>
              </a:tr>
              <a:tr h="192874">
                <a:tc>
                  <a:txBody>
                    <a:bodyPr/>
                    <a:lstStyle/>
                    <a:p>
                      <a:pPr algn="l" fontAlgn="b"/>
                      <a:r>
                        <a:rPr lang="en-US" sz="1200" b="1" u="none" strike="noStrike">
                          <a:effectLst/>
                          <a:latin typeface="Calibri" panose="020F0502020204030204" pitchFamily="34" charset="0"/>
                        </a:rPr>
                        <a:t>Liceul Teoretic "Mircea Eliade" Întorsura Buzăului</a:t>
                      </a:r>
                      <a:endParaRPr lang="en-US"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73</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50.68%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4.77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75</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54.67%</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5.10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74</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93.24%</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7.43</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1994986538"/>
                  </a:ext>
                </a:extLst>
              </a:tr>
              <a:tr h="192874">
                <a:tc>
                  <a:txBody>
                    <a:bodyPr/>
                    <a:lstStyle/>
                    <a:p>
                      <a:pPr algn="l" fontAlgn="b"/>
                      <a:r>
                        <a:rPr lang="pt-BR" sz="1200" b="1" u="none" strike="noStrike">
                          <a:effectLst/>
                          <a:latin typeface="Calibri" panose="020F0502020204030204" pitchFamily="34" charset="0"/>
                        </a:rPr>
                        <a:t>Liceul Teoretic "Nagy Mózes" Târgu Secuiesc</a:t>
                      </a:r>
                      <a:endParaRPr lang="pt-BR" sz="12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51</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70.59%</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5.38</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84.62%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6.59</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a:effectLst/>
                          <a:latin typeface="Calibri" panose="020F0502020204030204" pitchFamily="34" charset="0"/>
                        </a:rPr>
                        <a:t>52</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98.08%</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tc>
                  <a:txBody>
                    <a:bodyPr/>
                    <a:lstStyle/>
                    <a:p>
                      <a:pPr algn="r" fontAlgn="b"/>
                      <a:r>
                        <a:rPr lang="en-US" sz="1400" b="1" u="none" strike="noStrike" dirty="0">
                          <a:effectLst/>
                          <a:latin typeface="Calibri" panose="020F0502020204030204" pitchFamily="34" charset="0"/>
                        </a:rPr>
                        <a:t>8.10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bg1"/>
                    </a:solidFill>
                  </a:tcPr>
                </a:tc>
                <a:extLst>
                  <a:ext uri="{0D108BD9-81ED-4DB2-BD59-A6C34878D82A}">
                    <a16:rowId xmlns:a16="http://schemas.microsoft.com/office/drawing/2014/main" val="2863121418"/>
                  </a:ext>
                </a:extLst>
              </a:tr>
              <a:tr h="192874">
                <a:tc>
                  <a:txBody>
                    <a:bodyPr/>
                    <a:lstStyle/>
                    <a:p>
                      <a:pPr algn="l" fontAlgn="b"/>
                      <a:r>
                        <a:rPr lang="en-US" sz="1600" b="1" u="none" strike="noStrike" dirty="0">
                          <a:effectLst/>
                          <a:latin typeface="Calibri" panose="020F0502020204030204" pitchFamily="34" charset="0"/>
                        </a:rPr>
                        <a:t>Total </a:t>
                      </a:r>
                      <a:r>
                        <a:rPr lang="en-US" sz="1600" b="1" u="none" strike="noStrike" dirty="0" err="1">
                          <a:effectLst/>
                          <a:latin typeface="Calibri" panose="020F0502020204030204" pitchFamily="34" charset="0"/>
                        </a:rPr>
                        <a:t>județ</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a:effectLst/>
                          <a:latin typeface="Calibri" panose="020F0502020204030204" pitchFamily="34" charset="0"/>
                        </a:rPr>
                        <a:t>816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a:effectLst/>
                          <a:latin typeface="Calibri" panose="020F0502020204030204" pitchFamily="34" charset="0"/>
                        </a:rPr>
                        <a:t>34.80%</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a:effectLst/>
                          <a:latin typeface="Calibri" panose="020F0502020204030204" pitchFamily="34" charset="0"/>
                        </a:rPr>
                        <a:t>4.06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a:effectLst/>
                          <a:latin typeface="Calibri" panose="020F0502020204030204" pitchFamily="34" charset="0"/>
                        </a:rPr>
                        <a:t>866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a:effectLst/>
                          <a:latin typeface="Calibri" panose="020F0502020204030204" pitchFamily="34" charset="0"/>
                        </a:rPr>
                        <a:t>41.69%</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a:effectLst/>
                          <a:latin typeface="Calibri" panose="020F0502020204030204" pitchFamily="34" charset="0"/>
                        </a:rPr>
                        <a:t>4.36</a:t>
                      </a:r>
                      <a:endParaRPr lang="en-US" sz="1400" b="1" i="0" u="none" strike="noStrike">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dirty="0">
                          <a:effectLst/>
                          <a:latin typeface="Calibri" panose="020F0502020204030204" pitchFamily="34" charset="0"/>
                        </a:rPr>
                        <a:t>731</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dirty="0">
                          <a:effectLst/>
                          <a:latin typeface="Calibri" panose="020F0502020204030204" pitchFamily="34" charset="0"/>
                        </a:rPr>
                        <a:t>79.21%</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400" b="1" u="none" strike="noStrike" dirty="0">
                          <a:effectLst/>
                          <a:latin typeface="Calibri" panose="020F0502020204030204" pitchFamily="34" charset="0"/>
                        </a:rPr>
                        <a:t>6.70</a:t>
                      </a:r>
                      <a:endParaRPr lang="en-US" sz="14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extLst>
                  <a:ext uri="{0D108BD9-81ED-4DB2-BD59-A6C34878D82A}">
                    <a16:rowId xmlns:a16="http://schemas.microsoft.com/office/drawing/2014/main" val="3831360488"/>
                  </a:ext>
                </a:extLst>
              </a:tr>
            </a:tbl>
          </a:graphicData>
        </a:graphic>
      </p:graphicFrame>
    </p:spTree>
    <p:extLst>
      <p:ext uri="{BB962C8B-B14F-4D97-AF65-F5344CB8AC3E}">
        <p14:creationId xmlns:p14="http://schemas.microsoft.com/office/powerpoint/2010/main" val="1657523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43</a:t>
            </a:fld>
            <a:endParaRPr lang="ro-RO" sz="1000">
              <a:solidFill>
                <a:schemeClr val="tx2">
                  <a:shade val="50000"/>
                </a:schemeClr>
              </a:solidFill>
            </a:endParaRPr>
          </a:p>
        </p:txBody>
      </p:sp>
      <p:sp>
        <p:nvSpPr>
          <p:cNvPr id="9" name="Rectangle 289"/>
          <p:cNvSpPr>
            <a:spLocks noChangeArrowheads="1"/>
          </p:cNvSpPr>
          <p:nvPr/>
        </p:nvSpPr>
        <p:spPr bwMode="auto">
          <a:xfrm>
            <a:off x="211653" y="882317"/>
            <a:ext cx="9601200" cy="7397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000" dirty="0">
                <a:latin typeface="Tahoma" pitchFamily="34" charset="0"/>
              </a:rPr>
              <a:t>Rezultate </a:t>
            </a:r>
            <a:r>
              <a:rPr lang="en-US" altLang="ro-RO" sz="2000" dirty="0">
                <a:latin typeface="Tahoma" pitchFamily="34" charset="0"/>
              </a:rPr>
              <a:t>PROMO</a:t>
            </a:r>
            <a:r>
              <a:rPr lang="ro-RO" altLang="ro-RO" sz="2000" dirty="0">
                <a:latin typeface="Tahoma" pitchFamily="34" charset="0"/>
              </a:rPr>
              <a:t>ȚIA CURENTĂ </a:t>
            </a:r>
            <a:r>
              <a:rPr lang="hu-HU" sz="2000" dirty="0">
                <a:latin typeface="Tahoma" panose="020B0604030504040204" pitchFamily="34" charset="0"/>
                <a:ea typeface="Tahoma" panose="020B0604030504040204" pitchFamily="34" charset="0"/>
              </a:rPr>
              <a:t>(79,21%)</a:t>
            </a:r>
            <a:r>
              <a:rPr lang="en-US" altLang="ro-RO" sz="2000" dirty="0">
                <a:latin typeface="Tahoma" pitchFamily="34" charset="0"/>
              </a:rPr>
              <a:t> </a:t>
            </a:r>
            <a:r>
              <a:rPr lang="ro-RO" altLang="ro-RO" sz="2000" dirty="0">
                <a:latin typeface="Tahoma" pitchFamily="34" charset="0"/>
              </a:rPr>
              <a:t> – în funcție de tipul de subiect</a:t>
            </a:r>
          </a:p>
        </p:txBody>
      </p:sp>
      <p:sp>
        <p:nvSpPr>
          <p:cNvPr id="7" name="Rectangle 8"/>
          <p:cNvSpPr>
            <a:spLocks noChangeArrowheads="1"/>
          </p:cNvSpPr>
          <p:nvPr/>
        </p:nvSpPr>
        <p:spPr bwMode="auto">
          <a:xfrm>
            <a:off x="235017" y="150480"/>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10" name="AutoShape 10">
            <a:hlinkClick r:id="rId2" action="ppaction://hlinksldjump"/>
          </p:cNvPr>
          <p:cNvSpPr>
            <a:spLocks noChangeArrowheads="1"/>
          </p:cNvSpPr>
          <p:nvPr/>
        </p:nvSpPr>
        <p:spPr bwMode="auto">
          <a:xfrm rot="10800000">
            <a:off x="9107553" y="608685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4" name="Rectangle 3"/>
          <p:cNvSpPr/>
          <p:nvPr/>
        </p:nvSpPr>
        <p:spPr>
          <a:xfrm>
            <a:off x="247543" y="1672226"/>
            <a:ext cx="3174459" cy="369332"/>
          </a:xfrm>
          <a:prstGeom prst="rect">
            <a:avLst/>
          </a:prstGeom>
        </p:spPr>
        <p:txBody>
          <a:bodyPr wrap="none">
            <a:spAutoFit/>
          </a:bodyPr>
          <a:lstStyle/>
          <a:p>
            <a:pPr fontAlgn="b"/>
            <a:r>
              <a:rPr lang="vi-VN" dirty="0"/>
              <a:t>Matematică MATE-INFO</a:t>
            </a:r>
            <a:endParaRPr lang="vi-VN" dirty="0">
              <a:solidFill>
                <a:srgbClr val="000000"/>
              </a:solidFill>
              <a:latin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487594039"/>
              </p:ext>
            </p:extLst>
          </p:nvPr>
        </p:nvGraphicFramePr>
        <p:xfrm>
          <a:off x="152400" y="2091519"/>
          <a:ext cx="9441689" cy="3775885"/>
        </p:xfrm>
        <a:graphic>
          <a:graphicData uri="http://schemas.openxmlformats.org/drawingml/2006/table">
            <a:tbl>
              <a:tblPr>
                <a:tableStyleId>{BC89EF96-8CEA-46FF-86C4-4CE0E7609802}</a:tableStyleId>
              </a:tblPr>
              <a:tblGrid>
                <a:gridCol w="3852876">
                  <a:extLst>
                    <a:ext uri="{9D8B030D-6E8A-4147-A177-3AD203B41FA5}">
                      <a16:colId xmlns:a16="http://schemas.microsoft.com/office/drawing/2014/main" val="2917546755"/>
                    </a:ext>
                  </a:extLst>
                </a:gridCol>
                <a:gridCol w="608694">
                  <a:extLst>
                    <a:ext uri="{9D8B030D-6E8A-4147-A177-3AD203B41FA5}">
                      <a16:colId xmlns:a16="http://schemas.microsoft.com/office/drawing/2014/main" val="1609560383"/>
                    </a:ext>
                  </a:extLst>
                </a:gridCol>
                <a:gridCol w="834217">
                  <a:extLst>
                    <a:ext uri="{9D8B030D-6E8A-4147-A177-3AD203B41FA5}">
                      <a16:colId xmlns:a16="http://schemas.microsoft.com/office/drawing/2014/main" val="3080097036"/>
                    </a:ext>
                  </a:extLst>
                </a:gridCol>
                <a:gridCol w="535415">
                  <a:extLst>
                    <a:ext uri="{9D8B030D-6E8A-4147-A177-3AD203B41FA5}">
                      <a16:colId xmlns:a16="http://schemas.microsoft.com/office/drawing/2014/main" val="1561992008"/>
                    </a:ext>
                  </a:extLst>
                </a:gridCol>
                <a:gridCol w="565862">
                  <a:extLst>
                    <a:ext uri="{9D8B030D-6E8A-4147-A177-3AD203B41FA5}">
                      <a16:colId xmlns:a16="http://schemas.microsoft.com/office/drawing/2014/main" val="2170190107"/>
                    </a:ext>
                  </a:extLst>
                </a:gridCol>
                <a:gridCol w="732820">
                  <a:extLst>
                    <a:ext uri="{9D8B030D-6E8A-4147-A177-3AD203B41FA5}">
                      <a16:colId xmlns:a16="http://schemas.microsoft.com/office/drawing/2014/main" val="1746028010"/>
                    </a:ext>
                  </a:extLst>
                </a:gridCol>
                <a:gridCol w="526167">
                  <a:extLst>
                    <a:ext uri="{9D8B030D-6E8A-4147-A177-3AD203B41FA5}">
                      <a16:colId xmlns:a16="http://schemas.microsoft.com/office/drawing/2014/main" val="977872972"/>
                    </a:ext>
                  </a:extLst>
                </a:gridCol>
                <a:gridCol w="565862">
                  <a:extLst>
                    <a:ext uri="{9D8B030D-6E8A-4147-A177-3AD203B41FA5}">
                      <a16:colId xmlns:a16="http://schemas.microsoft.com/office/drawing/2014/main" val="980003509"/>
                    </a:ext>
                  </a:extLst>
                </a:gridCol>
                <a:gridCol w="732820">
                  <a:extLst>
                    <a:ext uri="{9D8B030D-6E8A-4147-A177-3AD203B41FA5}">
                      <a16:colId xmlns:a16="http://schemas.microsoft.com/office/drawing/2014/main" val="1490216668"/>
                    </a:ext>
                  </a:extLst>
                </a:gridCol>
                <a:gridCol w="486956">
                  <a:extLst>
                    <a:ext uri="{9D8B030D-6E8A-4147-A177-3AD203B41FA5}">
                      <a16:colId xmlns:a16="http://schemas.microsoft.com/office/drawing/2014/main" val="2045090666"/>
                    </a:ext>
                  </a:extLst>
                </a:gridCol>
              </a:tblGrid>
              <a:tr h="611159">
                <a:tc rowSpan="2">
                  <a:txBody>
                    <a:bodyPr/>
                    <a:lstStyle/>
                    <a:p>
                      <a:pPr algn="ctr" fontAlgn="b"/>
                      <a:r>
                        <a:rPr lang="en-US" sz="1600" b="1" u="none" strike="noStrike" dirty="0" err="1">
                          <a:effectLst/>
                          <a:latin typeface="Calibri" panose="020F0502020204030204" pitchFamily="34" charset="0"/>
                        </a:rPr>
                        <a:t>Unitatea</a:t>
                      </a:r>
                      <a:r>
                        <a:rPr lang="en-US" sz="1600" b="1" u="none" strike="noStrike" dirty="0">
                          <a:effectLst/>
                          <a:latin typeface="Calibri" panose="020F0502020204030204" pitchFamily="34" charset="0"/>
                        </a:rPr>
                        <a:t> de </a:t>
                      </a:r>
                      <a:r>
                        <a:rPr lang="en-US" sz="1600" b="1" u="none" strike="noStrike" dirty="0" err="1">
                          <a:effectLst/>
                          <a:latin typeface="Calibri" panose="020F0502020204030204" pitchFamily="34" charset="0"/>
                        </a:rPr>
                        <a:t>învățământ</a:t>
                      </a:r>
                      <a:endParaRPr lang="en-US" sz="16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gridSpan="3">
                  <a:txBody>
                    <a:bodyPr/>
                    <a:lstStyle/>
                    <a:p>
                      <a:pPr algn="ctr" fontAlgn="ctr"/>
                      <a:r>
                        <a:rPr lang="en-US" sz="1400" b="1" u="none" strike="noStrike" dirty="0">
                          <a:effectLst/>
                          <a:latin typeface="Calibri" panose="020F0502020204030204" pitchFamily="34" charset="0"/>
                        </a:rPr>
                        <a:t>SIMULARE DECEMBRIE </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2015</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400" b="1" u="none" strike="noStrike" dirty="0">
                          <a:effectLst/>
                          <a:latin typeface="Calibri" panose="020F0502020204030204" pitchFamily="34" charset="0"/>
                        </a:rPr>
                        <a:t>SIMULARE MARTIE </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2016</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400" b="1" u="none" strike="noStrike" dirty="0">
                          <a:effectLst/>
                          <a:latin typeface="Calibri" panose="020F0502020204030204" pitchFamily="34" charset="0"/>
                        </a:rPr>
                        <a:t>BACALAUREAT</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2016</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2773878"/>
                  </a:ext>
                </a:extLst>
              </a:tr>
              <a:tr h="743654">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8833" marR="8833" marT="8833" marB="0" anchor="b"/>
                </a:tc>
                <a:tc>
                  <a:txBody>
                    <a:bodyPr/>
                    <a:lstStyle/>
                    <a:p>
                      <a:pPr algn="ctr" fontAlgn="ctr"/>
                      <a:r>
                        <a:rPr lang="en-US" sz="1200" b="1" u="none" strike="noStrike">
                          <a:effectLst/>
                          <a:latin typeface="Calibri" panose="020F0502020204030204" pitchFamily="34" charset="0"/>
                        </a:rPr>
                        <a:t>Prezenți</a:t>
                      </a:r>
                      <a:endParaRPr lang="en-US" sz="1200" b="1" i="0" u="none" strike="noStrike">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a:effectLst/>
                          <a:latin typeface="Calibri" panose="020F0502020204030204" pitchFamily="34" charset="0"/>
                        </a:rPr>
                        <a:t>Promovare</a:t>
                      </a:r>
                      <a:endParaRPr lang="en-US" sz="1100" b="1" i="0" u="none" strike="noStrike">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a:effectLst/>
                          <a:latin typeface="Calibri" panose="020F0502020204030204" pitchFamily="34" charset="0"/>
                        </a:rPr>
                        <a:t>Media notelor</a:t>
                      </a:r>
                      <a:endParaRPr lang="en-US" sz="1200" b="1" i="0" u="none" strike="noStrike">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a:effectLst/>
                          <a:latin typeface="Calibri" panose="020F0502020204030204" pitchFamily="34" charset="0"/>
                        </a:rPr>
                        <a:t>Prezenți</a:t>
                      </a:r>
                      <a:endParaRPr lang="en-US" sz="1200" b="1" i="0" u="none" strike="noStrike">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a:effectLst/>
                          <a:latin typeface="Calibri" panose="020F0502020204030204" pitchFamily="34" charset="0"/>
                        </a:rPr>
                        <a:t>Promovare</a:t>
                      </a:r>
                      <a:endParaRPr lang="en-US" sz="1100" b="1" i="0" u="none" strike="noStrike">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extLst>
                  <a:ext uri="{0D108BD9-81ED-4DB2-BD59-A6C34878D82A}">
                    <a16:rowId xmlns:a16="http://schemas.microsoft.com/office/drawing/2014/main" val="3730315614"/>
                  </a:ext>
                </a:extLst>
              </a:tr>
              <a:tr h="269008">
                <a:tc>
                  <a:txBody>
                    <a:bodyPr/>
                    <a:lstStyle/>
                    <a:p>
                      <a:pPr algn="l" fontAlgn="b"/>
                      <a:r>
                        <a:rPr lang="en-US" sz="1400" b="1" u="none" strike="noStrike" dirty="0" err="1">
                          <a:effectLst/>
                          <a:latin typeface="Calibri" panose="020F0502020204030204" pitchFamily="34" charset="0"/>
                        </a:rPr>
                        <a:t>Colegiul</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Național</a:t>
                      </a:r>
                      <a:r>
                        <a:rPr lang="en-US" sz="1400" b="1" u="none" strike="noStrike" dirty="0">
                          <a:effectLst/>
                          <a:latin typeface="Calibri" panose="020F0502020204030204" pitchFamily="34" charset="0"/>
                        </a:rPr>
                        <a:t> "Mihai </a:t>
                      </a:r>
                      <a:r>
                        <a:rPr lang="en-US" sz="1400" b="1" u="none" strike="noStrike" dirty="0" err="1">
                          <a:effectLst/>
                          <a:latin typeface="Calibri" panose="020F0502020204030204" pitchFamily="34" charset="0"/>
                        </a:rPr>
                        <a:t>Viteazul</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Sfântu</a:t>
                      </a:r>
                      <a:r>
                        <a:rPr lang="en-US" sz="1400" b="1" u="none" strike="noStrike" dirty="0">
                          <a:effectLst/>
                          <a:latin typeface="Calibri" panose="020F0502020204030204" pitchFamily="34" charset="0"/>
                        </a:rPr>
                        <a:t> Gheorghe</a:t>
                      </a:r>
                      <a:endParaRPr lang="en-US"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26</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84.62%</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6.34</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26</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88.46%</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6.99</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26</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100.00%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8.89</a:t>
                      </a:r>
                      <a:endParaRPr lang="en-US" sz="1200" b="1" i="0" u="none" strike="noStrike">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54456718"/>
                  </a:ext>
                </a:extLst>
              </a:tr>
              <a:tr h="269008">
                <a:tc>
                  <a:txBody>
                    <a:bodyPr/>
                    <a:lstStyle/>
                    <a:p>
                      <a:pPr algn="l" fontAlgn="b"/>
                      <a:r>
                        <a:rPr lang="en-US" sz="1400" b="1" u="none" strike="noStrike" dirty="0" err="1">
                          <a:effectLst/>
                          <a:latin typeface="Calibri" panose="020F0502020204030204" pitchFamily="34" charset="0"/>
                        </a:rPr>
                        <a:t>Colegiul</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Național</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Székely</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Mikó</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Sfântu</a:t>
                      </a:r>
                      <a:r>
                        <a:rPr lang="en-US" sz="1400" b="1" u="none" strike="noStrike" dirty="0">
                          <a:effectLst/>
                          <a:latin typeface="Calibri" panose="020F0502020204030204" pitchFamily="34" charset="0"/>
                        </a:rPr>
                        <a:t> Gheorghe</a:t>
                      </a:r>
                      <a:endParaRPr lang="en-US"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33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60.61%</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5.52</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49</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71.43%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6.00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48</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100.00%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8.66</a:t>
                      </a:r>
                      <a:endParaRPr lang="en-US" sz="1200" b="1" i="0" u="none" strike="noStrike">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2787789537"/>
                  </a:ext>
                </a:extLst>
              </a:tr>
              <a:tr h="269008">
                <a:tc>
                  <a:txBody>
                    <a:bodyPr/>
                    <a:lstStyle/>
                    <a:p>
                      <a:pPr algn="l" fontAlgn="b"/>
                      <a:r>
                        <a:rPr lang="en-US" sz="1400" b="1" u="none" strike="noStrike" dirty="0" err="1">
                          <a:effectLst/>
                          <a:latin typeface="Calibri" panose="020F0502020204030204" pitchFamily="34" charset="0"/>
                        </a:rPr>
                        <a:t>Liceul</a:t>
                      </a:r>
                      <a:r>
                        <a:rPr lang="en-US" sz="1400" b="1" u="none" strike="noStrike" dirty="0">
                          <a:effectLst/>
                          <a:latin typeface="Calibri" panose="020F0502020204030204" pitchFamily="34" charset="0"/>
                        </a:rPr>
                        <a:t> Pedagogic "Bod </a:t>
                      </a:r>
                      <a:r>
                        <a:rPr lang="en-US" sz="1400" b="1" u="none" strike="noStrike" dirty="0" err="1">
                          <a:effectLst/>
                          <a:latin typeface="Calibri" panose="020F0502020204030204" pitchFamily="34" charset="0"/>
                        </a:rPr>
                        <a:t>Péter</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Târgu</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Secuiesc</a:t>
                      </a:r>
                      <a:endParaRPr lang="en-US"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12</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16.67%</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3.10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12</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33.33%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4.28</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12</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83.33%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6.01</a:t>
                      </a:r>
                      <a:endParaRPr lang="en-US" sz="1200" b="1" i="0" u="none" strike="noStrike">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2767035403"/>
                  </a:ext>
                </a:extLst>
              </a:tr>
              <a:tr h="269008">
                <a:tc>
                  <a:txBody>
                    <a:bodyPr/>
                    <a:lstStyle/>
                    <a:p>
                      <a:pPr algn="l" fontAlgn="b"/>
                      <a:r>
                        <a:rPr lang="en-US" sz="1400" b="1" u="none" strike="noStrike" dirty="0" err="1">
                          <a:effectLst/>
                          <a:latin typeface="Calibri" panose="020F0502020204030204" pitchFamily="34" charset="0"/>
                        </a:rPr>
                        <a:t>Liceul</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Tehnologic</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Baróti</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Szabó</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Dávid</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Baraolt</a:t>
                      </a:r>
                      <a:endParaRPr lang="en-US"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15</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93.33%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7.29</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15</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93.33%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7.41</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15</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100.00%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8.90</a:t>
                      </a:r>
                      <a:endParaRPr lang="en-US" sz="1200" b="1" i="0" u="none" strike="noStrike">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2710361506"/>
                  </a:ext>
                </a:extLst>
              </a:tr>
              <a:tr h="269008">
                <a:tc>
                  <a:txBody>
                    <a:bodyPr/>
                    <a:lstStyle/>
                    <a:p>
                      <a:pPr algn="l" fontAlgn="b"/>
                      <a:r>
                        <a:rPr lang="pl-PL" sz="1400" b="1" u="none" strike="noStrike" dirty="0">
                          <a:effectLst/>
                          <a:latin typeface="Calibri" panose="020F0502020204030204" pitchFamily="34" charset="0"/>
                        </a:rPr>
                        <a:t>Liceul Teologic Reformat Sfântu Gheorghe</a:t>
                      </a:r>
                      <a:endParaRPr lang="pl-PL"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16</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31.25%</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4.08</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16</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56.25%</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5.53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16</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100.00%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7.11</a:t>
                      </a:r>
                      <a:endParaRPr lang="en-US" sz="1200" b="1" i="0" u="none" strike="noStrike">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1246624837"/>
                  </a:ext>
                </a:extLst>
              </a:tr>
              <a:tr h="269008">
                <a:tc>
                  <a:txBody>
                    <a:bodyPr/>
                    <a:lstStyle/>
                    <a:p>
                      <a:pPr algn="l" fontAlgn="b"/>
                      <a:r>
                        <a:rPr lang="en-US" sz="1400" b="1" u="none" strike="noStrike" dirty="0" err="1">
                          <a:effectLst/>
                          <a:latin typeface="Calibri" panose="020F0502020204030204" pitchFamily="34" charset="0"/>
                        </a:rPr>
                        <a:t>Liceul</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Teoretic</a:t>
                      </a:r>
                      <a:r>
                        <a:rPr lang="en-US" sz="1400" b="1" u="none" strike="noStrike" dirty="0">
                          <a:effectLst/>
                          <a:latin typeface="Calibri" panose="020F0502020204030204" pitchFamily="34" charset="0"/>
                        </a:rPr>
                        <a:t> "Mikes </a:t>
                      </a:r>
                      <a:r>
                        <a:rPr lang="en-US" sz="1400" b="1" u="none" strike="noStrike" dirty="0" err="1">
                          <a:effectLst/>
                          <a:latin typeface="Calibri" panose="020F0502020204030204" pitchFamily="34" charset="0"/>
                        </a:rPr>
                        <a:t>Kelemen</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Sfântu</a:t>
                      </a:r>
                      <a:r>
                        <a:rPr lang="en-US" sz="1400" b="1" u="none" strike="noStrike" dirty="0">
                          <a:effectLst/>
                          <a:latin typeface="Calibri" panose="020F0502020204030204" pitchFamily="34" charset="0"/>
                        </a:rPr>
                        <a:t> Gheorghe</a:t>
                      </a:r>
                      <a:endParaRPr lang="en-US"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23</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34.78%</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4.80</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24</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50.00%</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5.20</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24</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100.00%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6.99</a:t>
                      </a:r>
                      <a:endParaRPr lang="en-US" sz="1200" b="1" i="0" u="none" strike="noStrike">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19418650"/>
                  </a:ext>
                </a:extLst>
              </a:tr>
              <a:tr h="269008">
                <a:tc>
                  <a:txBody>
                    <a:bodyPr/>
                    <a:lstStyle/>
                    <a:p>
                      <a:pPr algn="l" fontAlgn="b"/>
                      <a:r>
                        <a:rPr lang="en-US" sz="1400" b="1" u="none" strike="noStrike" dirty="0" err="1">
                          <a:effectLst/>
                          <a:latin typeface="Calibri" panose="020F0502020204030204" pitchFamily="34" charset="0"/>
                        </a:rPr>
                        <a:t>Liceul</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Teoretic</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Mircea</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Eliade</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Întorsura</a:t>
                      </a:r>
                      <a:r>
                        <a:rPr lang="en-US" sz="1400" b="1" u="none" strike="noStrike" dirty="0">
                          <a:effectLst/>
                          <a:latin typeface="Calibri" panose="020F0502020204030204" pitchFamily="34" charset="0"/>
                        </a:rPr>
                        <a:t> </a:t>
                      </a:r>
                      <a:r>
                        <a:rPr lang="en-US" sz="1400" b="1" u="none" strike="noStrike" dirty="0" err="1">
                          <a:effectLst/>
                          <a:latin typeface="Calibri" panose="020F0502020204030204" pitchFamily="34" charset="0"/>
                        </a:rPr>
                        <a:t>Buzăului</a:t>
                      </a:r>
                      <a:endParaRPr lang="en-US"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22</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63.64%</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5.61</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22</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72.73%</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6.17</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22</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100.00%</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8.44</a:t>
                      </a:r>
                      <a:endParaRPr lang="en-US" sz="1200" b="1" i="0" u="none" strike="noStrike">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3060613799"/>
                  </a:ext>
                </a:extLst>
              </a:tr>
              <a:tr h="269008">
                <a:tc>
                  <a:txBody>
                    <a:bodyPr/>
                    <a:lstStyle/>
                    <a:p>
                      <a:pPr algn="l" fontAlgn="b"/>
                      <a:r>
                        <a:rPr lang="pt-BR" sz="1400" b="1" u="none" strike="noStrike" dirty="0">
                          <a:effectLst/>
                          <a:latin typeface="Calibri" panose="020F0502020204030204" pitchFamily="34" charset="0"/>
                        </a:rPr>
                        <a:t>Liceul Teoretic "Nagy Mózes" Târgu Secuiesc</a:t>
                      </a:r>
                      <a:endParaRPr lang="pt-BR" sz="14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19</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68.42%</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5.64</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75.00%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6.52</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a:effectLst/>
                          <a:latin typeface="Calibri" panose="020F0502020204030204" pitchFamily="34" charset="0"/>
                        </a:rPr>
                        <a:t>20</a:t>
                      </a:r>
                      <a:endParaRPr lang="en-US" sz="1200" b="1" i="0" u="none" strike="noStrike">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95.00%</a:t>
                      </a:r>
                      <a:endParaRPr lang="en-US" sz="1200" b="1" i="0" u="none" strike="noStrike" dirty="0">
                        <a:solidFill>
                          <a:srgbClr val="000000"/>
                        </a:solidFill>
                        <a:effectLst/>
                        <a:latin typeface="Calibri" panose="020F0502020204030204" pitchFamily="34" charset="0"/>
                      </a:endParaRPr>
                    </a:p>
                  </a:txBody>
                  <a:tcPr marL="8833" marR="8833" marT="8833" marB="0" anchor="b"/>
                </a:tc>
                <a:tc>
                  <a:txBody>
                    <a:bodyPr/>
                    <a:lstStyle/>
                    <a:p>
                      <a:pPr algn="r" fontAlgn="b"/>
                      <a:r>
                        <a:rPr lang="en-US" sz="1200" b="1" u="none" strike="noStrike" dirty="0">
                          <a:effectLst/>
                          <a:latin typeface="Calibri" panose="020F0502020204030204" pitchFamily="34" charset="0"/>
                        </a:rPr>
                        <a:t>7.49</a:t>
                      </a:r>
                      <a:endParaRPr lang="en-US" sz="1200" b="1" i="0" u="none" strike="noStrike" dirty="0">
                        <a:solidFill>
                          <a:srgbClr val="000000"/>
                        </a:solidFill>
                        <a:effectLst/>
                        <a:latin typeface="Calibri" panose="020F0502020204030204" pitchFamily="34" charset="0"/>
                      </a:endParaRPr>
                    </a:p>
                  </a:txBody>
                  <a:tcPr marL="8833" marR="8833" marT="8833" marB="0" anchor="b"/>
                </a:tc>
                <a:extLst>
                  <a:ext uri="{0D108BD9-81ED-4DB2-BD59-A6C34878D82A}">
                    <a16:rowId xmlns:a16="http://schemas.microsoft.com/office/drawing/2014/main" val="4189649287"/>
                  </a:ext>
                </a:extLst>
              </a:tr>
              <a:tr h="269008">
                <a:tc>
                  <a:txBody>
                    <a:bodyPr/>
                    <a:lstStyle/>
                    <a:p>
                      <a:pPr algn="l" fontAlgn="b"/>
                      <a:r>
                        <a:rPr lang="en-US" sz="1600" b="1" u="none" strike="noStrike" dirty="0">
                          <a:effectLst/>
                          <a:latin typeface="Calibri" panose="020F0502020204030204" pitchFamily="34" charset="0"/>
                        </a:rPr>
                        <a:t>Total </a:t>
                      </a:r>
                      <a:r>
                        <a:rPr lang="en-US" sz="1600" b="1" u="none" strike="noStrike" dirty="0" err="1">
                          <a:effectLst/>
                          <a:latin typeface="Calibri" panose="020F0502020204030204" pitchFamily="34" charset="0"/>
                        </a:rPr>
                        <a:t>județ</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166</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59.04%</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5.42</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184</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69.57%</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6.07</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183</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98.36%</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tc>
                  <a:txBody>
                    <a:bodyPr/>
                    <a:lstStyle/>
                    <a:p>
                      <a:pPr algn="r" fontAlgn="b"/>
                      <a:r>
                        <a:rPr lang="en-US" sz="1600" b="1" u="none" strike="noStrike" dirty="0">
                          <a:effectLst/>
                          <a:latin typeface="Calibri" panose="020F0502020204030204" pitchFamily="34" charset="0"/>
                        </a:rPr>
                        <a:t>8.03</a:t>
                      </a:r>
                      <a:endParaRPr lang="en-US" sz="1600" b="1" i="0" u="none" strike="noStrike" dirty="0">
                        <a:solidFill>
                          <a:srgbClr val="000000"/>
                        </a:solidFill>
                        <a:effectLst/>
                        <a:latin typeface="Calibri" panose="020F0502020204030204" pitchFamily="34" charset="0"/>
                      </a:endParaRPr>
                    </a:p>
                  </a:txBody>
                  <a:tcPr marL="8833" marR="8833" marT="8833" marB="0" anchor="b">
                    <a:solidFill>
                      <a:schemeClr val="tx2">
                        <a:lumMod val="20000"/>
                        <a:lumOff val="80000"/>
                      </a:schemeClr>
                    </a:solidFill>
                  </a:tcPr>
                </a:tc>
                <a:extLst>
                  <a:ext uri="{0D108BD9-81ED-4DB2-BD59-A6C34878D82A}">
                    <a16:rowId xmlns:a16="http://schemas.microsoft.com/office/drawing/2014/main" val="1822912397"/>
                  </a:ext>
                </a:extLst>
              </a:tr>
            </a:tbl>
          </a:graphicData>
        </a:graphic>
      </p:graphicFrame>
    </p:spTree>
    <p:extLst>
      <p:ext uri="{BB962C8B-B14F-4D97-AF65-F5344CB8AC3E}">
        <p14:creationId xmlns:p14="http://schemas.microsoft.com/office/powerpoint/2010/main" val="2308764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44</a:t>
            </a:fld>
            <a:endParaRPr lang="ro-RO" sz="1000">
              <a:solidFill>
                <a:schemeClr val="tx2">
                  <a:shade val="50000"/>
                </a:schemeClr>
              </a:solidFill>
            </a:endParaRPr>
          </a:p>
        </p:txBody>
      </p:sp>
      <p:sp>
        <p:nvSpPr>
          <p:cNvPr id="7" name="Rectangle 8"/>
          <p:cNvSpPr>
            <a:spLocks noChangeArrowheads="1"/>
          </p:cNvSpPr>
          <p:nvPr/>
        </p:nvSpPr>
        <p:spPr bwMode="auto">
          <a:xfrm>
            <a:off x="0" y="105160"/>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10" name="AutoShape 10">
            <a:hlinkClick r:id="rId2" action="ppaction://hlinksldjump"/>
          </p:cNvPr>
          <p:cNvSpPr>
            <a:spLocks noChangeArrowheads="1"/>
          </p:cNvSpPr>
          <p:nvPr/>
        </p:nvSpPr>
        <p:spPr bwMode="auto">
          <a:xfrm rot="10800000">
            <a:off x="8956675" y="62230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4" name="Rectangle 3"/>
          <p:cNvSpPr/>
          <p:nvPr/>
        </p:nvSpPr>
        <p:spPr>
          <a:xfrm>
            <a:off x="369125" y="1828800"/>
            <a:ext cx="2669257" cy="369332"/>
          </a:xfrm>
          <a:prstGeom prst="rect">
            <a:avLst/>
          </a:prstGeom>
        </p:spPr>
        <p:txBody>
          <a:bodyPr wrap="none">
            <a:spAutoFit/>
          </a:bodyPr>
          <a:lstStyle/>
          <a:p>
            <a:pPr fontAlgn="b"/>
            <a:r>
              <a:rPr lang="vi-VN" dirty="0"/>
              <a:t>Matematică ST-NAT</a:t>
            </a:r>
            <a:endParaRPr lang="vi-VN" dirty="0">
              <a:solidFill>
                <a:srgbClr val="000000"/>
              </a:solidFill>
              <a:latin typeface="Calibri"/>
            </a:endParaRPr>
          </a:p>
        </p:txBody>
      </p:sp>
      <p:sp>
        <p:nvSpPr>
          <p:cNvPr id="11" name="Rectangle 289"/>
          <p:cNvSpPr>
            <a:spLocks noChangeArrowheads="1"/>
          </p:cNvSpPr>
          <p:nvPr/>
        </p:nvSpPr>
        <p:spPr bwMode="auto">
          <a:xfrm>
            <a:off x="213137" y="841997"/>
            <a:ext cx="9601200" cy="7397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000" dirty="0">
                <a:latin typeface="Tahoma" pitchFamily="34" charset="0"/>
              </a:rPr>
              <a:t>Rezultate </a:t>
            </a:r>
            <a:r>
              <a:rPr lang="en-US" altLang="ro-RO" sz="2000" dirty="0">
                <a:latin typeface="Tahoma" pitchFamily="34" charset="0"/>
              </a:rPr>
              <a:t>PROMO</a:t>
            </a:r>
            <a:r>
              <a:rPr lang="ro-RO" altLang="ro-RO" sz="2000" dirty="0">
                <a:latin typeface="Tahoma" pitchFamily="34" charset="0"/>
              </a:rPr>
              <a:t>ȚIA CURENTĂ </a:t>
            </a:r>
            <a:r>
              <a:rPr lang="hu-HU" sz="2000" dirty="0">
                <a:latin typeface="Tahoma" panose="020B0604030504040204" pitchFamily="34" charset="0"/>
                <a:ea typeface="Tahoma" panose="020B0604030504040204" pitchFamily="34" charset="0"/>
              </a:rPr>
              <a:t>(79,21%)</a:t>
            </a:r>
            <a:r>
              <a:rPr lang="en-US" altLang="ro-RO" sz="2000" dirty="0">
                <a:latin typeface="Tahoma" pitchFamily="34" charset="0"/>
              </a:rPr>
              <a:t> </a:t>
            </a:r>
            <a:r>
              <a:rPr lang="ro-RO" altLang="ro-RO" sz="2000" dirty="0">
                <a:latin typeface="Tahoma" pitchFamily="34" charset="0"/>
              </a:rPr>
              <a:t> – în funcție de tipul de subiect</a:t>
            </a:r>
          </a:p>
        </p:txBody>
      </p:sp>
      <p:graphicFrame>
        <p:nvGraphicFramePr>
          <p:cNvPr id="9" name="Table 8"/>
          <p:cNvGraphicFramePr>
            <a:graphicFrameLocks noGrp="1"/>
          </p:cNvGraphicFramePr>
          <p:nvPr>
            <p:extLst>
              <p:ext uri="{D42A27DB-BD31-4B8C-83A1-F6EECF244321}">
                <p14:modId xmlns:p14="http://schemas.microsoft.com/office/powerpoint/2010/main" val="3919627854"/>
              </p:ext>
            </p:extLst>
          </p:nvPr>
        </p:nvGraphicFramePr>
        <p:xfrm>
          <a:off x="113172" y="2196044"/>
          <a:ext cx="9711603" cy="3474722"/>
        </p:xfrm>
        <a:graphic>
          <a:graphicData uri="http://schemas.openxmlformats.org/drawingml/2006/table">
            <a:tbl>
              <a:tblPr>
                <a:tableStyleId>{69CF1AB2-1976-4502-BF36-3FF5EA218861}</a:tableStyleId>
              </a:tblPr>
              <a:tblGrid>
                <a:gridCol w="4476752">
                  <a:extLst>
                    <a:ext uri="{9D8B030D-6E8A-4147-A177-3AD203B41FA5}">
                      <a16:colId xmlns:a16="http://schemas.microsoft.com/office/drawing/2014/main" val="4159113964"/>
                    </a:ext>
                  </a:extLst>
                </a:gridCol>
                <a:gridCol w="534116">
                  <a:extLst>
                    <a:ext uri="{9D8B030D-6E8A-4147-A177-3AD203B41FA5}">
                      <a16:colId xmlns:a16="http://schemas.microsoft.com/office/drawing/2014/main" val="903682382"/>
                    </a:ext>
                  </a:extLst>
                </a:gridCol>
                <a:gridCol w="678953">
                  <a:extLst>
                    <a:ext uri="{9D8B030D-6E8A-4147-A177-3AD203B41FA5}">
                      <a16:colId xmlns:a16="http://schemas.microsoft.com/office/drawing/2014/main" val="4221635389"/>
                    </a:ext>
                  </a:extLst>
                </a:gridCol>
                <a:gridCol w="522761">
                  <a:extLst>
                    <a:ext uri="{9D8B030D-6E8A-4147-A177-3AD203B41FA5}">
                      <a16:colId xmlns:a16="http://schemas.microsoft.com/office/drawing/2014/main" val="2383344965"/>
                    </a:ext>
                  </a:extLst>
                </a:gridCol>
                <a:gridCol w="564202">
                  <a:extLst>
                    <a:ext uri="{9D8B030D-6E8A-4147-A177-3AD203B41FA5}">
                      <a16:colId xmlns:a16="http://schemas.microsoft.com/office/drawing/2014/main" val="115655112"/>
                    </a:ext>
                  </a:extLst>
                </a:gridCol>
                <a:gridCol w="663015">
                  <a:extLst>
                    <a:ext uri="{9D8B030D-6E8A-4147-A177-3AD203B41FA5}">
                      <a16:colId xmlns:a16="http://schemas.microsoft.com/office/drawing/2014/main" val="2433471907"/>
                    </a:ext>
                  </a:extLst>
                </a:gridCol>
                <a:gridCol w="510012">
                  <a:extLst>
                    <a:ext uri="{9D8B030D-6E8A-4147-A177-3AD203B41FA5}">
                      <a16:colId xmlns:a16="http://schemas.microsoft.com/office/drawing/2014/main" val="1295618912"/>
                    </a:ext>
                  </a:extLst>
                </a:gridCol>
                <a:gridCol w="573764">
                  <a:extLst>
                    <a:ext uri="{9D8B030D-6E8A-4147-A177-3AD203B41FA5}">
                      <a16:colId xmlns:a16="http://schemas.microsoft.com/office/drawing/2014/main" val="1449425646"/>
                    </a:ext>
                  </a:extLst>
                </a:gridCol>
                <a:gridCol w="690766">
                  <a:extLst>
                    <a:ext uri="{9D8B030D-6E8A-4147-A177-3AD203B41FA5}">
                      <a16:colId xmlns:a16="http://schemas.microsoft.com/office/drawing/2014/main" val="4161431501"/>
                    </a:ext>
                  </a:extLst>
                </a:gridCol>
                <a:gridCol w="497262">
                  <a:extLst>
                    <a:ext uri="{9D8B030D-6E8A-4147-A177-3AD203B41FA5}">
                      <a16:colId xmlns:a16="http://schemas.microsoft.com/office/drawing/2014/main" val="3030924"/>
                    </a:ext>
                  </a:extLst>
                </a:gridCol>
              </a:tblGrid>
              <a:tr h="486236">
                <a:tc rowSpan="2">
                  <a:txBody>
                    <a:bodyPr/>
                    <a:lstStyle/>
                    <a:p>
                      <a:pPr algn="ctr" fontAlgn="b"/>
                      <a:r>
                        <a:rPr lang="en-US" sz="1600" b="1" u="none" strike="noStrike" dirty="0" err="1">
                          <a:effectLst/>
                          <a:latin typeface="Calibri" panose="020F0502020204030204" pitchFamily="34" charset="0"/>
                        </a:rPr>
                        <a:t>Unitatea</a:t>
                      </a:r>
                      <a:r>
                        <a:rPr lang="en-US" sz="1600" b="1" u="none" strike="noStrike" dirty="0">
                          <a:effectLst/>
                          <a:latin typeface="Calibri" panose="020F0502020204030204" pitchFamily="34" charset="0"/>
                        </a:rPr>
                        <a:t> de </a:t>
                      </a:r>
                      <a:r>
                        <a:rPr lang="en-US" sz="1600" b="1" u="none" strike="noStrike" dirty="0" err="1">
                          <a:effectLst/>
                          <a:latin typeface="Calibri" panose="020F0502020204030204" pitchFamily="34" charset="0"/>
                        </a:rPr>
                        <a:t>învățământ</a:t>
                      </a:r>
                      <a:endParaRPr lang="en-US" sz="16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gridSpan="3">
                  <a:txBody>
                    <a:bodyPr/>
                    <a:lstStyle/>
                    <a:p>
                      <a:pPr algn="ctr" fontAlgn="ctr"/>
                      <a:r>
                        <a:rPr lang="en-US" sz="1400" b="1" u="none" strike="noStrike" dirty="0">
                          <a:effectLst/>
                          <a:latin typeface="Calibri" panose="020F0502020204030204" pitchFamily="34" charset="0"/>
                        </a:rPr>
                        <a:t>SIMULARE DECEMBRIE </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2015</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400" b="1" u="none" strike="noStrike" dirty="0">
                          <a:effectLst/>
                          <a:latin typeface="Calibri" panose="020F0502020204030204" pitchFamily="34" charset="0"/>
                        </a:rPr>
                        <a:t>SIMULARE MARTIE</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 2016</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400" b="1" u="none" strike="noStrike" dirty="0">
                          <a:effectLst/>
                          <a:latin typeface="Calibri" panose="020F0502020204030204" pitchFamily="34" charset="0"/>
                        </a:rPr>
                        <a:t>BACALAUREAT</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 2016</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9227442"/>
                  </a:ext>
                </a:extLst>
              </a:tr>
              <a:tr h="687934">
                <a:tc vMerge="1">
                  <a:txBody>
                    <a:bodyPr/>
                    <a:lstStyle/>
                    <a:p>
                      <a:pPr algn="ctr" fontAlgn="b"/>
                      <a:endParaRPr lang="en-US" sz="16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extLst>
                  <a:ext uri="{0D108BD9-81ED-4DB2-BD59-A6C34878D82A}">
                    <a16:rowId xmlns:a16="http://schemas.microsoft.com/office/drawing/2014/main" val="1804707580"/>
                  </a:ext>
                </a:extLst>
              </a:tr>
              <a:tr h="287569">
                <a:tc>
                  <a:txBody>
                    <a:bodyPr/>
                    <a:lstStyle/>
                    <a:p>
                      <a:pPr algn="l" fontAlgn="b"/>
                      <a:r>
                        <a:rPr lang="en-US" sz="1400" b="0" i="0" u="none" strike="noStrike">
                          <a:solidFill>
                            <a:srgbClr val="000000"/>
                          </a:solidFill>
                          <a:effectLst/>
                          <a:latin typeface="Calibri" panose="020F0502020204030204" pitchFamily="34" charset="0"/>
                        </a:rPr>
                        <a:t>Colegiul Național "Mihai Viteazul" Sfântu Gheorghe</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19.05%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3.80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21</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38.10%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4.55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18</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100.00%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7.95</a:t>
                      </a:r>
                    </a:p>
                  </a:txBody>
                  <a:tcPr marL="9525" marR="9525" marT="9525" marB="0" anchor="b">
                    <a:solidFill>
                      <a:schemeClr val="bg1"/>
                    </a:solidFill>
                  </a:tcPr>
                </a:tc>
                <a:extLst>
                  <a:ext uri="{0D108BD9-81ED-4DB2-BD59-A6C34878D82A}">
                    <a16:rowId xmlns:a16="http://schemas.microsoft.com/office/drawing/2014/main" val="1901468196"/>
                  </a:ext>
                </a:extLst>
              </a:tr>
              <a:tr h="287569">
                <a:tc>
                  <a:txBody>
                    <a:bodyPr/>
                    <a:lstStyle/>
                    <a:p>
                      <a:pPr algn="l" fontAlgn="b"/>
                      <a:r>
                        <a:rPr lang="en-US" sz="1400" b="0" i="0" u="none" strike="noStrike">
                          <a:solidFill>
                            <a:srgbClr val="000000"/>
                          </a:solidFill>
                          <a:effectLst/>
                          <a:latin typeface="Calibri" panose="020F0502020204030204" pitchFamily="34" charset="0"/>
                        </a:rPr>
                        <a:t>Colegiul Național "Székely Mikó" Sfântu Gheorghe</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4.02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30</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66.67%</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5.95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100.00%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8.13</a:t>
                      </a:r>
                    </a:p>
                  </a:txBody>
                  <a:tcPr marL="9525" marR="9525" marT="9525" marB="0" anchor="b">
                    <a:solidFill>
                      <a:schemeClr val="bg1"/>
                    </a:solidFill>
                  </a:tcPr>
                </a:tc>
                <a:extLst>
                  <a:ext uri="{0D108BD9-81ED-4DB2-BD59-A6C34878D82A}">
                    <a16:rowId xmlns:a16="http://schemas.microsoft.com/office/drawing/2014/main" val="4022278061"/>
                  </a:ext>
                </a:extLst>
              </a:tr>
              <a:tr h="287569">
                <a:tc>
                  <a:txBody>
                    <a:bodyPr/>
                    <a:lstStyle/>
                    <a:p>
                      <a:pPr algn="l" fontAlgn="b"/>
                      <a:r>
                        <a:rPr lang="en-US" sz="1400" b="0" i="0" u="none" strike="noStrike">
                          <a:solidFill>
                            <a:srgbClr val="000000"/>
                          </a:solidFill>
                          <a:effectLst/>
                          <a:latin typeface="Calibri" panose="020F0502020204030204" pitchFamily="34" charset="0"/>
                        </a:rPr>
                        <a:t>Liceul "Kőrösi Csoma Sándor" Covasna</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49</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55.10%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5.15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49</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65.31%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6.13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49</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100.00%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8.67</a:t>
                      </a:r>
                    </a:p>
                  </a:txBody>
                  <a:tcPr marL="9525" marR="9525" marT="9525" marB="0" anchor="b">
                    <a:solidFill>
                      <a:schemeClr val="bg1"/>
                    </a:solidFill>
                  </a:tcPr>
                </a:tc>
                <a:extLst>
                  <a:ext uri="{0D108BD9-81ED-4DB2-BD59-A6C34878D82A}">
                    <a16:rowId xmlns:a16="http://schemas.microsoft.com/office/drawing/2014/main" val="4238015923"/>
                  </a:ext>
                </a:extLst>
              </a:tr>
              <a:tr h="287569">
                <a:tc>
                  <a:txBody>
                    <a:bodyPr/>
                    <a:lstStyle/>
                    <a:p>
                      <a:pPr algn="l" fontAlgn="b"/>
                      <a:r>
                        <a:rPr lang="en-US" sz="1400" b="0" i="0" u="none" strike="noStrike">
                          <a:solidFill>
                            <a:srgbClr val="000000"/>
                          </a:solidFill>
                          <a:effectLst/>
                          <a:latin typeface="Calibri" panose="020F0502020204030204" pitchFamily="34" charset="0"/>
                        </a:rPr>
                        <a:t>Liceul Teologic Reformat Târgu Secuiesc</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60.00%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5.62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30</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80.00%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6.85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100.00%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8.69</a:t>
                      </a:r>
                    </a:p>
                  </a:txBody>
                  <a:tcPr marL="9525" marR="9525" marT="9525" marB="0" anchor="b">
                    <a:solidFill>
                      <a:schemeClr val="bg1"/>
                    </a:solidFill>
                  </a:tcPr>
                </a:tc>
                <a:extLst>
                  <a:ext uri="{0D108BD9-81ED-4DB2-BD59-A6C34878D82A}">
                    <a16:rowId xmlns:a16="http://schemas.microsoft.com/office/drawing/2014/main" val="511960485"/>
                  </a:ext>
                </a:extLst>
              </a:tr>
              <a:tr h="287569">
                <a:tc>
                  <a:txBody>
                    <a:bodyPr/>
                    <a:lstStyle/>
                    <a:p>
                      <a:pPr algn="l" fontAlgn="b"/>
                      <a:r>
                        <a:rPr lang="en-US" sz="1400" b="0" i="0" u="none" strike="noStrike">
                          <a:solidFill>
                            <a:srgbClr val="000000"/>
                          </a:solidFill>
                          <a:effectLst/>
                          <a:latin typeface="Calibri" panose="020F0502020204030204" pitchFamily="34" charset="0"/>
                        </a:rPr>
                        <a:t>Liceul Teoretic "Mikes Kelemen" Sfântu Gheorghe</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39.39%</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4.52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32</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68.75%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5.72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100.00%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8.31</a:t>
                      </a:r>
                    </a:p>
                  </a:txBody>
                  <a:tcPr marL="9525" marR="9525" marT="9525" marB="0" anchor="b">
                    <a:solidFill>
                      <a:schemeClr val="bg1"/>
                    </a:solidFill>
                  </a:tcPr>
                </a:tc>
                <a:extLst>
                  <a:ext uri="{0D108BD9-81ED-4DB2-BD59-A6C34878D82A}">
                    <a16:rowId xmlns:a16="http://schemas.microsoft.com/office/drawing/2014/main" val="3392953314"/>
                  </a:ext>
                </a:extLst>
              </a:tr>
              <a:tr h="287569">
                <a:tc>
                  <a:txBody>
                    <a:bodyPr/>
                    <a:lstStyle/>
                    <a:p>
                      <a:pPr algn="l" fontAlgn="b"/>
                      <a:r>
                        <a:rPr lang="en-US" sz="1400" b="0" i="0" u="none" strike="noStrike">
                          <a:solidFill>
                            <a:srgbClr val="000000"/>
                          </a:solidFill>
                          <a:effectLst/>
                          <a:latin typeface="Calibri" panose="020F0502020204030204" pitchFamily="34" charset="0"/>
                        </a:rPr>
                        <a:t>Liceul Teoretic "Mircea Eliade" Întorsura Buzăului</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45.10%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4.41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53</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47.17%</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4.66</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90.38%</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7.00</a:t>
                      </a:r>
                    </a:p>
                  </a:txBody>
                  <a:tcPr marL="9525" marR="9525" marT="9525" marB="0" anchor="b">
                    <a:solidFill>
                      <a:schemeClr val="bg1"/>
                    </a:solidFill>
                  </a:tcPr>
                </a:tc>
                <a:extLst>
                  <a:ext uri="{0D108BD9-81ED-4DB2-BD59-A6C34878D82A}">
                    <a16:rowId xmlns:a16="http://schemas.microsoft.com/office/drawing/2014/main" val="4025624332"/>
                  </a:ext>
                </a:extLst>
              </a:tr>
              <a:tr h="287569">
                <a:tc>
                  <a:txBody>
                    <a:bodyPr/>
                    <a:lstStyle/>
                    <a:p>
                      <a:pPr algn="l" fontAlgn="b"/>
                      <a:r>
                        <a:rPr lang="pt-BR" sz="1400" b="0" i="0" u="none" strike="noStrike">
                          <a:solidFill>
                            <a:srgbClr val="000000"/>
                          </a:solidFill>
                          <a:effectLst/>
                          <a:latin typeface="Calibri" panose="020F0502020204030204" pitchFamily="34" charset="0"/>
                        </a:rPr>
                        <a:t>Liceul Teoretic "Nagy Mózes" Târgu Secuiesc</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71.88%</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5.23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32</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90.63%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6.64</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100.00%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8.48</a:t>
                      </a:r>
                    </a:p>
                  </a:txBody>
                  <a:tcPr marL="9525" marR="9525" marT="9525" marB="0" anchor="b">
                    <a:solidFill>
                      <a:schemeClr val="bg1"/>
                    </a:solidFill>
                  </a:tcPr>
                </a:tc>
                <a:extLst>
                  <a:ext uri="{0D108BD9-81ED-4DB2-BD59-A6C34878D82A}">
                    <a16:rowId xmlns:a16="http://schemas.microsoft.com/office/drawing/2014/main" val="1041585267"/>
                  </a:ext>
                </a:extLst>
              </a:tr>
              <a:tr h="287569">
                <a:tc>
                  <a:txBody>
                    <a:bodyPr/>
                    <a:lstStyle/>
                    <a:p>
                      <a:pPr algn="l" fontAlgn="b"/>
                      <a:r>
                        <a:rPr lang="en-US" sz="1600" b="1" i="0" u="none" strike="noStrike" dirty="0">
                          <a:solidFill>
                            <a:srgbClr val="000000"/>
                          </a:solidFill>
                          <a:effectLst/>
                          <a:latin typeface="Calibri" panose="020F0502020204030204" pitchFamily="34" charset="0"/>
                        </a:rPr>
                        <a:t>Total </a:t>
                      </a:r>
                      <a:r>
                        <a:rPr lang="en-US" sz="1600" b="1" i="0" u="none" strike="noStrike" dirty="0" err="1">
                          <a:solidFill>
                            <a:srgbClr val="000000"/>
                          </a:solidFill>
                          <a:effectLst/>
                          <a:latin typeface="Calibri" panose="020F0502020204030204" pitchFamily="34" charset="0"/>
                        </a:rPr>
                        <a:t>județ</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221</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48.87%</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4.81</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247</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64.78%</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5.76</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243</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97.94%</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8.13</a:t>
                      </a:r>
                    </a:p>
                  </a:txBody>
                  <a:tcPr marL="9525" marR="9525" marT="9525" marB="0" anchor="b">
                    <a:solidFill>
                      <a:schemeClr val="tx2">
                        <a:lumMod val="20000"/>
                        <a:lumOff val="80000"/>
                      </a:schemeClr>
                    </a:solidFill>
                  </a:tcPr>
                </a:tc>
                <a:extLst>
                  <a:ext uri="{0D108BD9-81ED-4DB2-BD59-A6C34878D82A}">
                    <a16:rowId xmlns:a16="http://schemas.microsoft.com/office/drawing/2014/main" val="3831360488"/>
                  </a:ext>
                </a:extLst>
              </a:tr>
            </a:tbl>
          </a:graphicData>
        </a:graphic>
      </p:graphicFrame>
    </p:spTree>
    <p:extLst>
      <p:ext uri="{BB962C8B-B14F-4D97-AF65-F5344CB8AC3E}">
        <p14:creationId xmlns:p14="http://schemas.microsoft.com/office/powerpoint/2010/main" val="1363279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29DED8C-FEFE-46E5-BF61-F8D098F457A8}" type="slidenum">
              <a:rPr lang="ro-RO" sz="1000">
                <a:solidFill>
                  <a:schemeClr val="tx2">
                    <a:shade val="50000"/>
                  </a:schemeClr>
                </a:solidFill>
              </a:rPr>
              <a:pPr algn="r" eaLnBrk="1" hangingPunct="1">
                <a:defRPr/>
              </a:pPr>
              <a:t>45</a:t>
            </a:fld>
            <a:endParaRPr lang="ro-RO" sz="1000">
              <a:solidFill>
                <a:schemeClr val="tx2">
                  <a:shade val="50000"/>
                </a:schemeClr>
              </a:solidFill>
            </a:endParaRPr>
          </a:p>
        </p:txBody>
      </p:sp>
      <p:sp>
        <p:nvSpPr>
          <p:cNvPr id="7" name="Rectangle 8"/>
          <p:cNvSpPr>
            <a:spLocks noChangeArrowheads="1"/>
          </p:cNvSpPr>
          <p:nvPr/>
        </p:nvSpPr>
        <p:spPr bwMode="auto">
          <a:xfrm>
            <a:off x="152400" y="186179"/>
            <a:ext cx="9280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BACALAUREAT SESIUNEA IUNIE-IULIE 2016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4" name="Rectangle 3"/>
          <p:cNvSpPr/>
          <p:nvPr/>
        </p:nvSpPr>
        <p:spPr>
          <a:xfrm>
            <a:off x="369125" y="1828800"/>
            <a:ext cx="2472215" cy="369332"/>
          </a:xfrm>
          <a:prstGeom prst="rect">
            <a:avLst/>
          </a:prstGeom>
        </p:spPr>
        <p:txBody>
          <a:bodyPr wrap="none">
            <a:spAutoFit/>
          </a:bodyPr>
          <a:lstStyle/>
          <a:p>
            <a:pPr fontAlgn="b"/>
            <a:r>
              <a:rPr lang="vi-VN" dirty="0"/>
              <a:t>Matematică TEHN</a:t>
            </a:r>
            <a:endParaRPr lang="vi-VN" dirty="0">
              <a:solidFill>
                <a:srgbClr val="000000"/>
              </a:solidFill>
              <a:latin typeface="Calibri"/>
            </a:endParaRPr>
          </a:p>
        </p:txBody>
      </p:sp>
      <p:sp>
        <p:nvSpPr>
          <p:cNvPr id="11" name="Rectangle 289"/>
          <p:cNvSpPr>
            <a:spLocks noChangeArrowheads="1"/>
          </p:cNvSpPr>
          <p:nvPr/>
        </p:nvSpPr>
        <p:spPr bwMode="auto">
          <a:xfrm>
            <a:off x="152400" y="899014"/>
            <a:ext cx="9601200" cy="7397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r>
              <a:rPr lang="ro-RO" altLang="ro-RO" sz="2000" dirty="0">
                <a:latin typeface="Tahoma" pitchFamily="34" charset="0"/>
              </a:rPr>
              <a:t>Rezultate </a:t>
            </a:r>
            <a:r>
              <a:rPr lang="en-US" altLang="ro-RO" sz="2000" dirty="0">
                <a:latin typeface="Tahoma" pitchFamily="34" charset="0"/>
              </a:rPr>
              <a:t>PROMO</a:t>
            </a:r>
            <a:r>
              <a:rPr lang="ro-RO" altLang="ro-RO" sz="2000" dirty="0">
                <a:latin typeface="Tahoma" pitchFamily="34" charset="0"/>
              </a:rPr>
              <a:t>ȚIA CURENTĂ </a:t>
            </a:r>
            <a:r>
              <a:rPr lang="hu-HU" sz="2000" dirty="0">
                <a:latin typeface="Tahoma" panose="020B0604030504040204" pitchFamily="34" charset="0"/>
                <a:ea typeface="Tahoma" panose="020B0604030504040204" pitchFamily="34" charset="0"/>
              </a:rPr>
              <a:t>(79,21%)</a:t>
            </a:r>
            <a:r>
              <a:rPr lang="en-US" altLang="ro-RO" sz="2000" dirty="0">
                <a:latin typeface="Tahoma" pitchFamily="34" charset="0"/>
              </a:rPr>
              <a:t> </a:t>
            </a:r>
            <a:r>
              <a:rPr lang="ro-RO" altLang="ro-RO" sz="2000" dirty="0">
                <a:latin typeface="Tahoma" pitchFamily="34" charset="0"/>
              </a:rPr>
              <a:t> – în funcție de tipul de subiect</a:t>
            </a:r>
          </a:p>
        </p:txBody>
      </p:sp>
      <p:graphicFrame>
        <p:nvGraphicFramePr>
          <p:cNvPr id="9" name="Table 8"/>
          <p:cNvGraphicFramePr>
            <a:graphicFrameLocks noGrp="1"/>
          </p:cNvGraphicFramePr>
          <p:nvPr>
            <p:extLst>
              <p:ext uri="{D42A27DB-BD31-4B8C-83A1-F6EECF244321}">
                <p14:modId xmlns:p14="http://schemas.microsoft.com/office/powerpoint/2010/main" val="3035082184"/>
              </p:ext>
            </p:extLst>
          </p:nvPr>
        </p:nvGraphicFramePr>
        <p:xfrm>
          <a:off x="224006" y="2198132"/>
          <a:ext cx="9453394" cy="4023363"/>
        </p:xfrm>
        <a:graphic>
          <a:graphicData uri="http://schemas.openxmlformats.org/drawingml/2006/table">
            <a:tbl>
              <a:tblPr>
                <a:tableStyleId>{69CF1AB2-1976-4502-BF36-3FF5EA218861}</a:tableStyleId>
              </a:tblPr>
              <a:tblGrid>
                <a:gridCol w="4175598">
                  <a:extLst>
                    <a:ext uri="{9D8B030D-6E8A-4147-A177-3AD203B41FA5}">
                      <a16:colId xmlns:a16="http://schemas.microsoft.com/office/drawing/2014/main" val="4159113964"/>
                    </a:ext>
                  </a:extLst>
                </a:gridCol>
                <a:gridCol w="577061">
                  <a:extLst>
                    <a:ext uri="{9D8B030D-6E8A-4147-A177-3AD203B41FA5}">
                      <a16:colId xmlns:a16="http://schemas.microsoft.com/office/drawing/2014/main" val="903682382"/>
                    </a:ext>
                  </a:extLst>
                </a:gridCol>
                <a:gridCol w="678953">
                  <a:extLst>
                    <a:ext uri="{9D8B030D-6E8A-4147-A177-3AD203B41FA5}">
                      <a16:colId xmlns:a16="http://schemas.microsoft.com/office/drawing/2014/main" val="4221635389"/>
                    </a:ext>
                  </a:extLst>
                </a:gridCol>
                <a:gridCol w="522761">
                  <a:extLst>
                    <a:ext uri="{9D8B030D-6E8A-4147-A177-3AD203B41FA5}">
                      <a16:colId xmlns:a16="http://schemas.microsoft.com/office/drawing/2014/main" val="2383344965"/>
                    </a:ext>
                  </a:extLst>
                </a:gridCol>
                <a:gridCol w="564202">
                  <a:extLst>
                    <a:ext uri="{9D8B030D-6E8A-4147-A177-3AD203B41FA5}">
                      <a16:colId xmlns:a16="http://schemas.microsoft.com/office/drawing/2014/main" val="115655112"/>
                    </a:ext>
                  </a:extLst>
                </a:gridCol>
                <a:gridCol w="663015">
                  <a:extLst>
                    <a:ext uri="{9D8B030D-6E8A-4147-A177-3AD203B41FA5}">
                      <a16:colId xmlns:a16="http://schemas.microsoft.com/office/drawing/2014/main" val="2433471907"/>
                    </a:ext>
                  </a:extLst>
                </a:gridCol>
                <a:gridCol w="510012">
                  <a:extLst>
                    <a:ext uri="{9D8B030D-6E8A-4147-A177-3AD203B41FA5}">
                      <a16:colId xmlns:a16="http://schemas.microsoft.com/office/drawing/2014/main" val="1295618912"/>
                    </a:ext>
                  </a:extLst>
                </a:gridCol>
                <a:gridCol w="573764">
                  <a:extLst>
                    <a:ext uri="{9D8B030D-6E8A-4147-A177-3AD203B41FA5}">
                      <a16:colId xmlns:a16="http://schemas.microsoft.com/office/drawing/2014/main" val="1449425646"/>
                    </a:ext>
                  </a:extLst>
                </a:gridCol>
                <a:gridCol w="690766">
                  <a:extLst>
                    <a:ext uri="{9D8B030D-6E8A-4147-A177-3AD203B41FA5}">
                      <a16:colId xmlns:a16="http://schemas.microsoft.com/office/drawing/2014/main" val="4161431501"/>
                    </a:ext>
                  </a:extLst>
                </a:gridCol>
                <a:gridCol w="497262">
                  <a:extLst>
                    <a:ext uri="{9D8B030D-6E8A-4147-A177-3AD203B41FA5}">
                      <a16:colId xmlns:a16="http://schemas.microsoft.com/office/drawing/2014/main" val="3030924"/>
                    </a:ext>
                  </a:extLst>
                </a:gridCol>
              </a:tblGrid>
              <a:tr h="534372">
                <a:tc rowSpan="2">
                  <a:txBody>
                    <a:bodyPr/>
                    <a:lstStyle/>
                    <a:p>
                      <a:pPr algn="ctr" fontAlgn="b"/>
                      <a:r>
                        <a:rPr lang="en-US" sz="1600" b="1" u="none" strike="noStrike" dirty="0" err="1">
                          <a:effectLst/>
                          <a:latin typeface="Calibri" panose="020F0502020204030204" pitchFamily="34" charset="0"/>
                        </a:rPr>
                        <a:t>Unitatea</a:t>
                      </a:r>
                      <a:r>
                        <a:rPr lang="en-US" sz="1600" b="1" u="none" strike="noStrike" dirty="0">
                          <a:effectLst/>
                          <a:latin typeface="Calibri" panose="020F0502020204030204" pitchFamily="34" charset="0"/>
                        </a:rPr>
                        <a:t> de </a:t>
                      </a:r>
                      <a:r>
                        <a:rPr lang="en-US" sz="1600" b="1" u="none" strike="noStrike" dirty="0" err="1">
                          <a:effectLst/>
                          <a:latin typeface="Calibri" panose="020F0502020204030204" pitchFamily="34" charset="0"/>
                        </a:rPr>
                        <a:t>învățământ</a:t>
                      </a:r>
                      <a:endParaRPr lang="en-US" sz="16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gridSpan="3">
                  <a:txBody>
                    <a:bodyPr/>
                    <a:lstStyle/>
                    <a:p>
                      <a:pPr algn="ctr" fontAlgn="ctr"/>
                      <a:r>
                        <a:rPr lang="en-US" sz="1400" b="1" u="none" strike="noStrike" dirty="0">
                          <a:effectLst/>
                          <a:latin typeface="Calibri" panose="020F0502020204030204" pitchFamily="34" charset="0"/>
                        </a:rPr>
                        <a:t>SIMULARE DECEMBRIE </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2015</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400" b="1" u="none" strike="noStrike" dirty="0">
                          <a:effectLst/>
                          <a:latin typeface="Calibri" panose="020F0502020204030204" pitchFamily="34" charset="0"/>
                        </a:rPr>
                        <a:t>SIMULARE MARTIE</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 2016</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en-US" sz="1400" b="1" u="none" strike="noStrike" dirty="0">
                          <a:effectLst/>
                          <a:latin typeface="Calibri" panose="020F0502020204030204" pitchFamily="34" charset="0"/>
                        </a:rPr>
                        <a:t>BACALAUREAT</a:t>
                      </a:r>
                      <a:endParaRPr lang="ro-RO" sz="1400" b="1" u="none" strike="noStrike" dirty="0">
                        <a:effectLst/>
                        <a:latin typeface="Calibri" panose="020F0502020204030204" pitchFamily="34" charset="0"/>
                      </a:endParaRPr>
                    </a:p>
                    <a:p>
                      <a:pPr algn="ctr" fontAlgn="ctr"/>
                      <a:r>
                        <a:rPr lang="en-US" sz="1400" b="1" u="none" strike="noStrike" dirty="0">
                          <a:effectLst/>
                          <a:latin typeface="Calibri" panose="020F0502020204030204" pitchFamily="34" charset="0"/>
                        </a:rPr>
                        <a:t> 2016</a:t>
                      </a:r>
                      <a:endParaRPr lang="en-US" sz="14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9227442"/>
                  </a:ext>
                </a:extLst>
              </a:tr>
              <a:tr h="654160">
                <a:tc vMerge="1">
                  <a:txBody>
                    <a:bodyPr/>
                    <a:lstStyle/>
                    <a:p>
                      <a:pPr algn="ctr" fontAlgn="b"/>
                      <a:endParaRPr lang="en-US" sz="16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err="1">
                          <a:effectLst/>
                          <a:latin typeface="Calibri" panose="020F0502020204030204" pitchFamily="34" charset="0"/>
                        </a:rPr>
                        <a:t>Prezenți</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100" b="1" u="none" strike="noStrike" dirty="0" err="1">
                          <a:effectLst/>
                          <a:latin typeface="Calibri" panose="020F0502020204030204" pitchFamily="34" charset="0"/>
                        </a:rPr>
                        <a:t>Promovare</a:t>
                      </a:r>
                      <a:endParaRPr lang="en-US" sz="11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tc>
                  <a:txBody>
                    <a:bodyPr/>
                    <a:lstStyle/>
                    <a:p>
                      <a:pPr algn="ctr" fontAlgn="ctr"/>
                      <a:r>
                        <a:rPr lang="en-US" sz="1200" b="1" u="none" strike="noStrike" dirty="0">
                          <a:effectLst/>
                          <a:latin typeface="Calibri" panose="020F0502020204030204" pitchFamily="34" charset="0"/>
                        </a:rPr>
                        <a:t>Media </a:t>
                      </a:r>
                      <a:r>
                        <a:rPr lang="en-US" sz="1200" b="1" u="none" strike="noStrike" dirty="0" err="1">
                          <a:effectLst/>
                          <a:latin typeface="Calibri" panose="020F0502020204030204" pitchFamily="34" charset="0"/>
                        </a:rPr>
                        <a:t>notelor</a:t>
                      </a:r>
                      <a:endParaRPr lang="en-US" sz="1200" b="1" i="0" u="none" strike="noStrike" dirty="0">
                        <a:solidFill>
                          <a:srgbClr val="000000"/>
                        </a:solidFill>
                        <a:effectLst/>
                        <a:latin typeface="Calibri" panose="020F0502020204030204" pitchFamily="34" charset="0"/>
                      </a:endParaRPr>
                    </a:p>
                  </a:txBody>
                  <a:tcPr marL="8833" marR="8833" marT="8833" marB="0" anchor="ctr">
                    <a:solidFill>
                      <a:schemeClr val="tx2">
                        <a:lumMod val="20000"/>
                        <a:lumOff val="80000"/>
                      </a:schemeClr>
                    </a:solidFill>
                  </a:tcPr>
                </a:tc>
                <a:extLst>
                  <a:ext uri="{0D108BD9-81ED-4DB2-BD59-A6C34878D82A}">
                    <a16:rowId xmlns:a16="http://schemas.microsoft.com/office/drawing/2014/main" val="1804707580"/>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Kőrösi</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Csoma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Sándor</a:t>
                      </a:r>
                      <a:r>
                        <a:rPr lang="en-US" sz="1400" b="0" i="0" u="none" strike="noStrike" dirty="0">
                          <a:solidFill>
                            <a:srgbClr val="000000"/>
                          </a:solidFill>
                          <a:effectLst/>
                          <a:latin typeface="Calibri" panose="020F0502020204030204" pitchFamily="34" charset="0"/>
                        </a:rPr>
                        <a:t>" Covasna</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35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5.71%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2.25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32</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1.80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14</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35.71%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3.59</a:t>
                      </a:r>
                    </a:p>
                  </a:txBody>
                  <a:tcPr marL="9525" marR="9525" marT="9525" marB="0" anchor="b">
                    <a:solidFill>
                      <a:schemeClr val="bg1"/>
                    </a:solidFill>
                  </a:tcPr>
                </a:tc>
                <a:extLst>
                  <a:ext uri="{0D108BD9-81ED-4DB2-BD59-A6C34878D82A}">
                    <a16:rowId xmlns:a16="http://schemas.microsoft.com/office/drawing/2014/main" val="1901468196"/>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Apor</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Péter</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Târgu</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Secuiesc</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75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9.33%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2.87</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67</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8.96%</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2.37</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52</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34.62%</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3.78</a:t>
                      </a:r>
                    </a:p>
                  </a:txBody>
                  <a:tcPr marL="9525" marR="9525" marT="9525" marB="0" anchor="b">
                    <a:solidFill>
                      <a:schemeClr val="bg1"/>
                    </a:solidFill>
                  </a:tcPr>
                </a:tc>
                <a:extLst>
                  <a:ext uri="{0D108BD9-81ED-4DB2-BD59-A6C34878D82A}">
                    <a16:rowId xmlns:a16="http://schemas.microsoft.com/office/drawing/2014/main" val="4022278061"/>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Baróti</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Szabó</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Dávid</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Baraolt</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43</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83.72%</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6.59</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42</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83.33%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6.45</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41</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100.00%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7.50</a:t>
                      </a:r>
                    </a:p>
                  </a:txBody>
                  <a:tcPr marL="9525" marR="9525" marT="9525" marB="0" anchor="b">
                    <a:solidFill>
                      <a:schemeClr val="bg1"/>
                    </a:solidFill>
                  </a:tcPr>
                </a:tc>
                <a:extLst>
                  <a:ext uri="{0D108BD9-81ED-4DB2-BD59-A6C34878D82A}">
                    <a16:rowId xmlns:a16="http://schemas.microsoft.com/office/drawing/2014/main" val="4238015923"/>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"Constantin </a:t>
                      </a:r>
                      <a:r>
                        <a:rPr lang="en-US" sz="1400" b="0" i="0" u="none" strike="noStrike" dirty="0" err="1">
                          <a:solidFill>
                            <a:srgbClr val="000000"/>
                          </a:solidFill>
                          <a:effectLst/>
                          <a:latin typeface="Calibri" panose="020F0502020204030204" pitchFamily="34" charset="0"/>
                        </a:rPr>
                        <a:t>Brâncuși</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Sfântu</a:t>
                      </a:r>
                      <a:r>
                        <a:rPr lang="en-US" sz="1400" b="0" i="0" u="none" strike="noStrike" dirty="0">
                          <a:solidFill>
                            <a:srgbClr val="000000"/>
                          </a:solidFill>
                          <a:effectLst/>
                          <a:latin typeface="Calibri" panose="020F0502020204030204" pitchFamily="34" charset="0"/>
                        </a:rPr>
                        <a:t> Gheorghe</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36</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19.44%</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2.74</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39</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23.08%</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2.94</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28</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60.71%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5.01</a:t>
                      </a:r>
                    </a:p>
                  </a:txBody>
                  <a:tcPr marL="9525" marR="9525" marT="9525" marB="0" anchor="b">
                    <a:solidFill>
                      <a:schemeClr val="bg1"/>
                    </a:solidFill>
                  </a:tcPr>
                </a:tc>
                <a:extLst>
                  <a:ext uri="{0D108BD9-81ED-4DB2-BD59-A6C34878D82A}">
                    <a16:rowId xmlns:a16="http://schemas.microsoft.com/office/drawing/2014/main" val="511960485"/>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Gábor</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Áron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Târgu</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Secuiesc</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59</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1.69%</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2.15</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56</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3.57%</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1.81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35</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11.43%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2.57</a:t>
                      </a:r>
                    </a:p>
                  </a:txBody>
                  <a:tcPr marL="9525" marR="9525" marT="9525" marB="0" anchor="b">
                    <a:solidFill>
                      <a:schemeClr val="bg1"/>
                    </a:solidFill>
                  </a:tcPr>
                </a:tc>
                <a:extLst>
                  <a:ext uri="{0D108BD9-81ED-4DB2-BD59-A6C34878D82A}">
                    <a16:rowId xmlns:a16="http://schemas.microsoft.com/office/drawing/2014/main" val="3392953314"/>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Kós</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Károly</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Sfântu</a:t>
                      </a:r>
                      <a:r>
                        <a:rPr lang="en-US" sz="1400" b="0" i="0" u="none" strike="noStrike" dirty="0">
                          <a:solidFill>
                            <a:srgbClr val="000000"/>
                          </a:solidFill>
                          <a:effectLst/>
                          <a:latin typeface="Calibri" panose="020F0502020204030204" pitchFamily="34" charset="0"/>
                        </a:rPr>
                        <a:t> Gheorghe</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20</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2.03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16</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1.73</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3</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66.67%</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4.48</a:t>
                      </a:r>
                    </a:p>
                  </a:txBody>
                  <a:tcPr marL="9525" marR="9525" marT="9525" marB="0" anchor="b">
                    <a:solidFill>
                      <a:schemeClr val="bg1"/>
                    </a:solidFill>
                  </a:tcPr>
                </a:tc>
                <a:extLst>
                  <a:ext uri="{0D108BD9-81ED-4DB2-BD59-A6C34878D82A}">
                    <a16:rowId xmlns:a16="http://schemas.microsoft.com/office/drawing/2014/main" val="4025624332"/>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Nicolae</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Bălcescu</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Întorsura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Buzăului</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32</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9.38%</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2.61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56</a:t>
                      </a:r>
                    </a:p>
                  </a:txBody>
                  <a:tcPr marL="9525" marR="9525" marT="9525" marB="0" anchor="b">
                    <a:solidFill>
                      <a:schemeClr val="bg1"/>
                    </a:solidFill>
                  </a:tcPr>
                </a:tc>
                <a:tc>
                  <a:txBody>
                    <a:bodyPr/>
                    <a:lstStyle/>
                    <a:p>
                      <a:pPr algn="r" fontAlgn="b"/>
                      <a:r>
                        <a:rPr lang="en-US" sz="1400" b="1" i="0" u="none" strike="noStrike">
                          <a:solidFill>
                            <a:srgbClr val="000000"/>
                          </a:solidFill>
                          <a:effectLst/>
                          <a:latin typeface="Calibri" panose="020F0502020204030204" pitchFamily="34" charset="0"/>
                        </a:rPr>
                        <a:t>5.36%</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2.28</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33</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66.67%</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5.20</a:t>
                      </a:r>
                    </a:p>
                  </a:txBody>
                  <a:tcPr marL="9525" marR="9525" marT="9525" marB="0" anchor="b">
                    <a:solidFill>
                      <a:schemeClr val="bg1"/>
                    </a:solidFill>
                  </a:tcPr>
                </a:tc>
                <a:extLst>
                  <a:ext uri="{0D108BD9-81ED-4DB2-BD59-A6C34878D82A}">
                    <a16:rowId xmlns:a16="http://schemas.microsoft.com/office/drawing/2014/main" val="1041585267"/>
                  </a:ext>
                </a:extLst>
              </a:tr>
              <a:tr h="273454">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Puskás</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Tivadar</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Sfântu</a:t>
                      </a:r>
                      <a:r>
                        <a:rPr lang="en-US" sz="1400" b="0" i="0" u="none" strike="noStrike" dirty="0">
                          <a:solidFill>
                            <a:srgbClr val="000000"/>
                          </a:solidFill>
                          <a:effectLst/>
                          <a:latin typeface="Calibri" panose="020F0502020204030204" pitchFamily="34" charset="0"/>
                        </a:rPr>
                        <a:t> Gheorghe</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49</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10.20%</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2.81</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47</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10.64%</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2.53</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30</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40.00%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4.18</a:t>
                      </a:r>
                    </a:p>
                  </a:txBody>
                  <a:tcPr marL="9525" marR="9525" marT="9525" marB="0" anchor="b">
                    <a:solidFill>
                      <a:schemeClr val="bg1"/>
                    </a:solidFill>
                  </a:tcPr>
                </a:tc>
                <a:extLst>
                  <a:ext uri="{0D108BD9-81ED-4DB2-BD59-A6C34878D82A}">
                    <a16:rowId xmlns:a16="http://schemas.microsoft.com/office/drawing/2014/main" val="3183364571"/>
                  </a:ext>
                </a:extLst>
              </a:tr>
              <a:tr h="336348">
                <a:tc>
                  <a:txBody>
                    <a:bodyPr/>
                    <a:lstStyle/>
                    <a:p>
                      <a:pPr algn="l" fontAlgn="b"/>
                      <a:r>
                        <a:rPr lang="en-US" sz="1400" b="0" i="0" u="none" strike="noStrike" dirty="0" err="1">
                          <a:solidFill>
                            <a:srgbClr val="000000"/>
                          </a:solidFill>
                          <a:effectLst/>
                          <a:latin typeface="Calibri" panose="020F0502020204030204" pitchFamily="34" charset="0"/>
                        </a:rPr>
                        <a:t>Liceul</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Tehnologic</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Ec</a:t>
                      </a:r>
                      <a:r>
                        <a:rPr lang="ro-RO" sz="1400" b="0" i="0" u="none" strike="noStrike" dirty="0">
                          <a:solidFill>
                            <a:srgbClr val="000000"/>
                          </a:solidFill>
                          <a:effectLst/>
                          <a:latin typeface="Calibri" panose="020F0502020204030204" pitchFamily="34" charset="0"/>
                        </a:rPr>
                        <a:t>.</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Administrativ</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Berde</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Áron</a:t>
                      </a:r>
                      <a:r>
                        <a:rPr lang="en-US" sz="1400" b="0" i="0" u="none" strike="noStrike" dirty="0">
                          <a:solidFill>
                            <a:srgbClr val="000000"/>
                          </a:solidFill>
                          <a:effectLst/>
                          <a:latin typeface="Calibri" panose="020F0502020204030204" pitchFamily="34" charset="0"/>
                        </a:rPr>
                        <a:t>" S</a:t>
                      </a:r>
                      <a:r>
                        <a:rPr lang="ro-RO" sz="1400" b="0" i="0" u="none" strike="noStrike" dirty="0">
                          <a:solidFill>
                            <a:srgbClr val="000000"/>
                          </a:solidFill>
                          <a:effectLst/>
                          <a:latin typeface="Calibri" panose="020F0502020204030204" pitchFamily="34" charset="0"/>
                        </a:rPr>
                        <a:t>f.</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Gh</a:t>
                      </a:r>
                      <a:r>
                        <a:rPr lang="en-US" sz="1400" b="0" i="0" u="none" strike="noStrike" dirty="0">
                          <a:solidFill>
                            <a:srgbClr val="000000"/>
                          </a:solidFill>
                          <a:effectLst/>
                          <a:latin typeface="Calibri" panose="020F0502020204030204" pitchFamily="34" charset="0"/>
                        </a:rPr>
                        <a:t>.</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80</a:t>
                      </a:r>
                    </a:p>
                  </a:txBody>
                  <a:tcPr marL="9525" marR="9525" marT="9525" marB="0" anchor="b">
                    <a:solidFill>
                      <a:schemeClr val="bg1"/>
                    </a:solidFill>
                  </a:tcPr>
                </a:tc>
                <a:tc>
                  <a:txBody>
                    <a:bodyPr/>
                    <a:lstStyle/>
                    <a:p>
                      <a:pPr algn="r" fontAlgn="b"/>
                      <a:r>
                        <a:rPr lang="en-US" sz="1400" b="0" i="0" u="none" strike="noStrike">
                          <a:solidFill>
                            <a:srgbClr val="000000"/>
                          </a:solidFill>
                          <a:effectLst/>
                          <a:latin typeface="Calibri" panose="020F0502020204030204" pitchFamily="34" charset="0"/>
                        </a:rPr>
                        <a:t>21.25%</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3.60</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80</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16.25%</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3.24</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69</a:t>
                      </a:r>
                    </a:p>
                  </a:txBody>
                  <a:tcPr marL="9525" marR="9525" marT="9525" marB="0" anchor="b">
                    <a:solidFill>
                      <a:schemeClr val="bg1"/>
                    </a:solidFill>
                  </a:tcPr>
                </a:tc>
                <a:tc>
                  <a:txBody>
                    <a:bodyPr/>
                    <a:lstStyle/>
                    <a:p>
                      <a:pPr algn="r" fontAlgn="b"/>
                      <a:r>
                        <a:rPr lang="en-US" sz="1400" b="1" i="0" u="none" strike="noStrike" dirty="0">
                          <a:solidFill>
                            <a:srgbClr val="000000"/>
                          </a:solidFill>
                          <a:effectLst/>
                          <a:latin typeface="Calibri" panose="020F0502020204030204" pitchFamily="34" charset="0"/>
                        </a:rPr>
                        <a:t>57.97%</a:t>
                      </a:r>
                    </a:p>
                  </a:txBody>
                  <a:tcPr marL="9525" marR="9525" marT="9525" marB="0" anchor="b">
                    <a:solidFill>
                      <a:schemeClr val="bg1"/>
                    </a:solidFill>
                  </a:tcPr>
                </a:tc>
                <a:tc>
                  <a:txBody>
                    <a:bodyPr/>
                    <a:lstStyle/>
                    <a:p>
                      <a:pPr algn="r" fontAlgn="b"/>
                      <a:r>
                        <a:rPr lang="en-US" sz="1400" b="0" i="0" u="none" strike="noStrike" dirty="0">
                          <a:solidFill>
                            <a:srgbClr val="000000"/>
                          </a:solidFill>
                          <a:effectLst/>
                          <a:latin typeface="Calibri" panose="020F0502020204030204" pitchFamily="34" charset="0"/>
                        </a:rPr>
                        <a:t>4.98</a:t>
                      </a:r>
                    </a:p>
                  </a:txBody>
                  <a:tcPr marL="9525" marR="9525" marT="9525" marB="0" anchor="b">
                    <a:solidFill>
                      <a:schemeClr val="bg1"/>
                    </a:solidFill>
                  </a:tcPr>
                </a:tc>
                <a:extLst>
                  <a:ext uri="{0D108BD9-81ED-4DB2-BD59-A6C34878D82A}">
                    <a16:rowId xmlns:a16="http://schemas.microsoft.com/office/drawing/2014/main" val="3382663742"/>
                  </a:ext>
                </a:extLst>
              </a:tr>
              <a:tr h="310851">
                <a:tc>
                  <a:txBody>
                    <a:bodyPr/>
                    <a:lstStyle/>
                    <a:p>
                      <a:pPr algn="l" fontAlgn="b"/>
                      <a:r>
                        <a:rPr lang="en-US" sz="1600" b="1" i="0" u="none" strike="noStrike" dirty="0">
                          <a:solidFill>
                            <a:srgbClr val="000000"/>
                          </a:solidFill>
                          <a:effectLst/>
                          <a:latin typeface="Calibri" panose="020F0502020204030204" pitchFamily="34" charset="0"/>
                        </a:rPr>
                        <a:t>Total </a:t>
                      </a:r>
                      <a:r>
                        <a:rPr lang="en-US" sz="1600" b="1" i="0" u="none" strike="noStrike" dirty="0" err="1">
                          <a:solidFill>
                            <a:srgbClr val="000000"/>
                          </a:solidFill>
                          <a:effectLst/>
                          <a:latin typeface="Calibri" panose="020F0502020204030204" pitchFamily="34" charset="0"/>
                        </a:rPr>
                        <a:t>județ</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429</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18.18%</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3.15</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435</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16.78%</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2.84</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305</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52.79%</a:t>
                      </a:r>
                    </a:p>
                  </a:txBody>
                  <a:tcPr marL="9525" marR="9525" marT="9525" marB="0" anchor="b">
                    <a:solidFill>
                      <a:schemeClr val="tx2">
                        <a:lumMod val="20000"/>
                        <a:lumOff val="80000"/>
                      </a:schemeClr>
                    </a:solidFill>
                  </a:tcPr>
                </a:tc>
                <a:tc>
                  <a:txBody>
                    <a:bodyPr/>
                    <a:lstStyle/>
                    <a:p>
                      <a:pPr algn="r" fontAlgn="b"/>
                      <a:r>
                        <a:rPr lang="en-US" sz="1600" b="1" i="0" u="none" strike="noStrike" dirty="0">
                          <a:solidFill>
                            <a:srgbClr val="000000"/>
                          </a:solidFill>
                          <a:effectLst/>
                          <a:latin typeface="Calibri" panose="020F0502020204030204" pitchFamily="34" charset="0"/>
                        </a:rPr>
                        <a:t>4.74</a:t>
                      </a:r>
                    </a:p>
                  </a:txBody>
                  <a:tcPr marL="9525" marR="9525" marT="9525" marB="0" anchor="b">
                    <a:solidFill>
                      <a:schemeClr val="tx2">
                        <a:lumMod val="20000"/>
                        <a:lumOff val="80000"/>
                      </a:schemeClr>
                    </a:solidFill>
                  </a:tcPr>
                </a:tc>
                <a:extLst>
                  <a:ext uri="{0D108BD9-81ED-4DB2-BD59-A6C34878D82A}">
                    <a16:rowId xmlns:a16="http://schemas.microsoft.com/office/drawing/2014/main" val="3831360488"/>
                  </a:ext>
                </a:extLst>
              </a:tr>
            </a:tbl>
          </a:graphicData>
        </a:graphic>
      </p:graphicFrame>
      <p:sp>
        <p:nvSpPr>
          <p:cNvPr id="12" name="AutoShape 10">
            <a:hlinkClick r:id="rId2" action="ppaction://hlinksldjump"/>
          </p:cNvPr>
          <p:cNvSpPr>
            <a:spLocks noChangeArrowheads="1"/>
          </p:cNvSpPr>
          <p:nvPr/>
        </p:nvSpPr>
        <p:spPr bwMode="auto">
          <a:xfrm>
            <a:off x="8956675"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1239549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36387" y="152400"/>
            <a:ext cx="8953500" cy="685800"/>
          </a:xfrm>
        </p:spPr>
        <p:txBody>
          <a:bodyPr/>
          <a:lstStyle/>
          <a:p>
            <a:pPr algn="ctr" eaLnBrk="1" hangingPunct="1"/>
            <a:r>
              <a:rPr lang="ro-RO" altLang="ro-RO" sz="2800" b="1" dirty="0">
                <a:solidFill>
                  <a:schemeClr val="tx2">
                    <a:lumMod val="60000"/>
                    <a:lumOff val="40000"/>
                  </a:schemeClr>
                </a:solidFill>
                <a:latin typeface="Tahoma" pitchFamily="34" charset="0"/>
                <a:cs typeface="Tahoma" pitchFamily="34" charset="0"/>
              </a:rPr>
              <a:t>OLIMPIADE ŞI CONCURSURI  AN</a:t>
            </a:r>
            <a:r>
              <a:rPr lang="en-US" altLang="ro-RO" sz="2800" b="1" dirty="0">
                <a:solidFill>
                  <a:schemeClr val="tx2">
                    <a:lumMod val="60000"/>
                    <a:lumOff val="40000"/>
                  </a:schemeClr>
                </a:solidFill>
                <a:latin typeface="Tahoma" pitchFamily="34" charset="0"/>
                <a:cs typeface="Tahoma" pitchFamily="34" charset="0"/>
              </a:rPr>
              <a:t>.</a:t>
            </a:r>
            <a:r>
              <a:rPr lang="ro-RO" altLang="ro-RO" sz="2800" b="1" dirty="0">
                <a:solidFill>
                  <a:schemeClr val="tx2">
                    <a:lumMod val="60000"/>
                    <a:lumOff val="40000"/>
                  </a:schemeClr>
                </a:solidFill>
                <a:latin typeface="Tahoma" pitchFamily="34" charset="0"/>
                <a:cs typeface="Tahoma" pitchFamily="34" charset="0"/>
              </a:rPr>
              <a:t> ŞC</a:t>
            </a:r>
            <a:r>
              <a:rPr lang="en-US" altLang="ro-RO" sz="2800" b="1" dirty="0">
                <a:solidFill>
                  <a:schemeClr val="tx2">
                    <a:lumMod val="60000"/>
                    <a:lumOff val="40000"/>
                  </a:schemeClr>
                </a:solidFill>
                <a:latin typeface="Tahoma" pitchFamily="34" charset="0"/>
                <a:cs typeface="Tahoma" pitchFamily="34" charset="0"/>
              </a:rPr>
              <a:t>.</a:t>
            </a:r>
            <a:r>
              <a:rPr lang="ro-RO" altLang="ro-RO" sz="2800" b="1" dirty="0">
                <a:solidFill>
                  <a:schemeClr val="tx2">
                    <a:lumMod val="60000"/>
                    <a:lumOff val="40000"/>
                  </a:schemeClr>
                </a:solidFill>
                <a:latin typeface="Tahoma" pitchFamily="34" charset="0"/>
                <a:cs typeface="Tahoma" pitchFamily="34" charset="0"/>
              </a:rPr>
              <a:t> 2015-2016</a:t>
            </a:r>
          </a:p>
        </p:txBody>
      </p:sp>
      <p:sp>
        <p:nvSpPr>
          <p:cNvPr id="61" name="Rectangle 5"/>
          <p:cNvSpPr>
            <a:spLocks noGrp="1" noChangeArrowheads="1"/>
          </p:cNvSpPr>
          <p:nvPr>
            <p:ph type="sldNum" sz="quarter" idx="12"/>
          </p:nvPr>
        </p:nvSpPr>
        <p:spPr/>
        <p:txBody>
          <a:bodyPr/>
          <a:lstStyle/>
          <a:p>
            <a:pPr>
              <a:defRPr/>
            </a:pPr>
            <a:fld id="{90EBADF2-3AED-423D-923F-DBA78F3AB44F}" type="slidenum">
              <a:rPr lang="ro-RO"/>
              <a:pPr>
                <a:defRPr/>
              </a:pPr>
              <a:t>46</a:t>
            </a:fld>
            <a:endParaRPr lang="ro-RO"/>
          </a:p>
        </p:txBody>
      </p:sp>
      <p:sp>
        <p:nvSpPr>
          <p:cNvPr id="49218" name="AutoShape 10">
            <a:hlinkClick r:id="rId2" action="ppaction://hlinksldjump"/>
          </p:cNvPr>
          <p:cNvSpPr>
            <a:spLocks noChangeArrowheads="1"/>
          </p:cNvSpPr>
          <p:nvPr/>
        </p:nvSpPr>
        <p:spPr bwMode="auto">
          <a:xfrm rot="10800000">
            <a:off x="8534400" y="6445526"/>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2" name="Table 1"/>
          <p:cNvGraphicFramePr>
            <a:graphicFrameLocks noGrp="1"/>
          </p:cNvGraphicFramePr>
          <p:nvPr>
            <p:extLst>
              <p:ext uri="{D42A27DB-BD31-4B8C-83A1-F6EECF244321}">
                <p14:modId xmlns:p14="http://schemas.microsoft.com/office/powerpoint/2010/main" val="1706437621"/>
              </p:ext>
            </p:extLst>
          </p:nvPr>
        </p:nvGraphicFramePr>
        <p:xfrm>
          <a:off x="196852" y="827135"/>
          <a:ext cx="9517061" cy="5497465"/>
        </p:xfrm>
        <a:graphic>
          <a:graphicData uri="http://schemas.openxmlformats.org/drawingml/2006/table">
            <a:tbl>
              <a:tblPr>
                <a:tableStyleId>{5C22544A-7EE6-4342-B048-85BDC9FD1C3A}</a:tableStyleId>
              </a:tblPr>
              <a:tblGrid>
                <a:gridCol w="388547">
                  <a:extLst>
                    <a:ext uri="{9D8B030D-6E8A-4147-A177-3AD203B41FA5}">
                      <a16:colId xmlns:a16="http://schemas.microsoft.com/office/drawing/2014/main" val="20000"/>
                    </a:ext>
                  </a:extLst>
                </a:gridCol>
                <a:gridCol w="3910401">
                  <a:extLst>
                    <a:ext uri="{9D8B030D-6E8A-4147-A177-3AD203B41FA5}">
                      <a16:colId xmlns:a16="http://schemas.microsoft.com/office/drawing/2014/main" val="20001"/>
                    </a:ext>
                  </a:extLst>
                </a:gridCol>
                <a:gridCol w="441326">
                  <a:extLst>
                    <a:ext uri="{9D8B030D-6E8A-4147-A177-3AD203B41FA5}">
                      <a16:colId xmlns:a16="http://schemas.microsoft.com/office/drawing/2014/main" val="20002"/>
                    </a:ext>
                  </a:extLst>
                </a:gridCol>
                <a:gridCol w="466256">
                  <a:extLst>
                    <a:ext uri="{9D8B030D-6E8A-4147-A177-3AD203B41FA5}">
                      <a16:colId xmlns:a16="http://schemas.microsoft.com/office/drawing/2014/main" val="20003"/>
                    </a:ext>
                  </a:extLst>
                </a:gridCol>
                <a:gridCol w="616418">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69913">
                  <a:extLst>
                    <a:ext uri="{9D8B030D-6E8A-4147-A177-3AD203B41FA5}">
                      <a16:colId xmlns:a16="http://schemas.microsoft.com/office/drawing/2014/main" val="20006"/>
                    </a:ext>
                  </a:extLst>
                </a:gridCol>
                <a:gridCol w="649287">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553311">
                  <a:extLst>
                    <a:ext uri="{9D8B030D-6E8A-4147-A177-3AD203B41FA5}">
                      <a16:colId xmlns:a16="http://schemas.microsoft.com/office/drawing/2014/main" val="20009"/>
                    </a:ext>
                  </a:extLst>
                </a:gridCol>
                <a:gridCol w="466256">
                  <a:extLst>
                    <a:ext uri="{9D8B030D-6E8A-4147-A177-3AD203B41FA5}">
                      <a16:colId xmlns:a16="http://schemas.microsoft.com/office/drawing/2014/main" val="20010"/>
                    </a:ext>
                  </a:extLst>
                </a:gridCol>
                <a:gridCol w="388546">
                  <a:extLst>
                    <a:ext uri="{9D8B030D-6E8A-4147-A177-3AD203B41FA5}">
                      <a16:colId xmlns:a16="http://schemas.microsoft.com/office/drawing/2014/main" val="20011"/>
                    </a:ext>
                  </a:extLst>
                </a:gridCol>
              </a:tblGrid>
              <a:tr h="909026">
                <a:tc rowSpan="2">
                  <a:txBody>
                    <a:bodyPr/>
                    <a:lstStyle/>
                    <a:p>
                      <a:pPr algn="ctr" fontAlgn="ctr"/>
                      <a:r>
                        <a:rPr lang="ro-RO"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Nr.</a:t>
                      </a:r>
                    </a:p>
                    <a:p>
                      <a:pPr algn="ctr" fontAlgn="ctr"/>
                      <a:r>
                        <a:rPr lang="ro-RO"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crt.</a:t>
                      </a:r>
                      <a:endParaRPr lang="ro-RO" sz="14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rowSpan="2">
                  <a:txBody>
                    <a:bodyPr/>
                    <a:lstStyle/>
                    <a:p>
                      <a:pPr algn="ctr" fontAlgn="ctr"/>
                      <a:r>
                        <a:rPr lang="ro-RO" sz="1600" b="0" u="none" strike="noStrike">
                          <a:ln>
                            <a:solidFill>
                              <a:schemeClr val="tx1"/>
                            </a:solidFill>
                          </a:ln>
                          <a:effectLst/>
                          <a:latin typeface="Calibri" panose="020F0502020204030204" pitchFamily="34" charset="0"/>
                          <a:ea typeface="Tahoma" panose="020B0604030504040204" pitchFamily="34" charset="0"/>
                          <a:cs typeface="Tahoma" panose="020B0604030504040204" pitchFamily="34" charset="0"/>
                        </a:rPr>
                        <a:t>Denumirea concursului/olimpiadei</a:t>
                      </a:r>
                      <a:endParaRPr lang="ro-RO" sz="1600" b="0" i="0" u="none" strike="noStrike">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gridSpan="6">
                  <a:txBody>
                    <a:bodyPr/>
                    <a:lstStyle/>
                    <a:p>
                      <a:pPr algn="ctr" fontAlgn="ctr"/>
                      <a:r>
                        <a:rPr lang="pt-BR"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Număr elevi participanți pe etape</a:t>
                      </a:r>
                      <a:endParaRPr lang="pt-BR" sz="14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gridSpan="4">
                  <a:txBody>
                    <a:bodyPr/>
                    <a:lstStyle/>
                    <a:p>
                      <a:pPr algn="ctr" fontAlgn="ctr"/>
                      <a:r>
                        <a:rPr lang="it-IT"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Nr. premii obținute la ultima etapă a concursului</a:t>
                      </a:r>
                      <a:endParaRPr lang="it-IT" sz="14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10000"/>
                  </a:ext>
                </a:extLst>
              </a:tr>
              <a:tr h="532875">
                <a:tc vMerge="1">
                  <a:txBody>
                    <a:bodyPr/>
                    <a:lstStyle/>
                    <a:p>
                      <a:endParaRPr lang="ro-RO"/>
                    </a:p>
                  </a:txBody>
                  <a:tcPr/>
                </a:tc>
                <a:tc vMerge="1">
                  <a:txBody>
                    <a:bodyPr/>
                    <a:lstStyle/>
                    <a:p>
                      <a:endParaRPr lang="ro-RO"/>
                    </a:p>
                  </a:txBody>
                  <a:tcPr/>
                </a:tc>
                <a:tc>
                  <a:txBody>
                    <a:bodyPr/>
                    <a:lstStyle/>
                    <a:p>
                      <a:pPr algn="ctr" fontAlgn="ctr"/>
                      <a:r>
                        <a:rPr lang="vi-VN" sz="105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Școală</a:t>
                      </a:r>
                      <a:endParaRPr lang="vi-VN" sz="105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vi-VN" sz="10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Zonă</a:t>
                      </a:r>
                      <a:endParaRPr lang="vi-VN" sz="10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vi-VN" sz="10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Județeană</a:t>
                      </a:r>
                      <a:endParaRPr lang="vi-VN" sz="10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vi-VN" sz="10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Interjudețeană</a:t>
                      </a:r>
                      <a:endParaRPr lang="vi-VN" sz="10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vi-VN" sz="105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Națională</a:t>
                      </a:r>
                      <a:endParaRPr lang="vi-VN" sz="105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vi-VN" sz="105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Internațională</a:t>
                      </a:r>
                      <a:endParaRPr lang="vi-VN" sz="105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ro-RO"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I</a:t>
                      </a:r>
                      <a:endParaRPr lang="ro-RO" sz="14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ro-RO"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II</a:t>
                      </a:r>
                      <a:endParaRPr lang="ro-RO" sz="14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ro-RO"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III</a:t>
                      </a:r>
                      <a:endParaRPr lang="ro-RO" sz="14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ro-RO" sz="1400" b="0" u="none" strike="noStrike" dirty="0">
                          <a:ln>
                            <a:solidFill>
                              <a:schemeClr val="tx1"/>
                            </a:solidFill>
                          </a:ln>
                          <a:effectLst/>
                          <a:latin typeface="Calibri" panose="020F0502020204030204" pitchFamily="34" charset="0"/>
                          <a:ea typeface="Tahoma" panose="020B0604030504040204" pitchFamily="34" charset="0"/>
                          <a:cs typeface="Tahoma" panose="020B0604030504040204" pitchFamily="34" charset="0"/>
                        </a:rPr>
                        <a:t>M</a:t>
                      </a:r>
                      <a:endParaRPr lang="ro-RO" sz="1400" b="0" i="0" u="none" strike="noStrike" dirty="0">
                        <a:ln>
                          <a:solidFill>
                            <a:schemeClr val="tx1"/>
                          </a:solidFill>
                        </a:ln>
                        <a:solidFill>
                          <a:srgbClr val="000000"/>
                        </a:solidFill>
                        <a:effectLst/>
                        <a:latin typeface="Calibri" panose="020F050202020403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329130">
                <a:tc>
                  <a:txBody>
                    <a:bodyPr/>
                    <a:lstStyle/>
                    <a:p>
                      <a:pPr algn="ctr" fontAlgn="ctr"/>
                      <a:r>
                        <a:rPr lang="hu-HU" sz="1400" b="1" i="0" u="none" strike="noStrike" dirty="0">
                          <a:solidFill>
                            <a:srgbClr val="000000"/>
                          </a:solidFill>
                          <a:effectLst/>
                          <a:latin typeface="Calibri"/>
                        </a:rPr>
                        <a:t>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hu-HU" sz="1400" b="1" i="0" u="none" strike="noStrike" dirty="0">
                          <a:solidFill>
                            <a:srgbClr val="000000"/>
                          </a:solidFill>
                          <a:effectLst/>
                          <a:latin typeface="Calibri"/>
                        </a:rPr>
                        <a:t>Olimpiada de MATEMATICĂ</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dirty="0">
                          <a:solidFill>
                            <a:srgbClr val="000000"/>
                          </a:solidFill>
                          <a:effectLst/>
                          <a:latin typeface="Calibri"/>
                        </a:rPr>
                        <a:t>681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600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129</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436761">
                <a:tc>
                  <a:txBody>
                    <a:bodyPr/>
                    <a:lstStyle/>
                    <a:p>
                      <a:pPr algn="ctr" fontAlgn="ctr"/>
                      <a:r>
                        <a:rPr lang="hu-HU" sz="1400" b="1" i="0" u="none" strike="noStrike">
                          <a:solidFill>
                            <a:srgbClr val="000000"/>
                          </a:solidFill>
                          <a:effectLst/>
                          <a:latin typeface="Calibri"/>
                        </a:rPr>
                        <a:t>2</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pt-BR" sz="1400" b="1" i="0" u="none" strike="noStrike" dirty="0">
                          <a:solidFill>
                            <a:srgbClr val="000000"/>
                          </a:solidFill>
                          <a:effectLst/>
                          <a:latin typeface="Calibri"/>
                        </a:rPr>
                        <a:t>Concursul de Matematică Aplicată ”Adolf Haimovici”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dirty="0">
                          <a:solidFill>
                            <a:srgbClr val="000000"/>
                          </a:solidFill>
                          <a:effectLst/>
                          <a:latin typeface="Calibri"/>
                        </a:rPr>
                        <a:t>107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97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67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17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313464">
                <a:tc>
                  <a:txBody>
                    <a:bodyPr/>
                    <a:lstStyle/>
                    <a:p>
                      <a:pPr algn="ctr" fontAlgn="ctr"/>
                      <a:r>
                        <a:rPr lang="hu-HU" sz="1400" b="1" i="0" u="none" strike="noStrike">
                          <a:solidFill>
                            <a:srgbClr val="000000"/>
                          </a:solidFill>
                          <a:effectLst/>
                          <a:latin typeface="Calibri"/>
                        </a:rPr>
                        <a:t>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vi-VN" sz="1400" b="1" i="0" u="none" strike="noStrike" dirty="0">
                          <a:solidFill>
                            <a:srgbClr val="000000"/>
                          </a:solidFill>
                          <a:effectLst/>
                          <a:latin typeface="Calibri"/>
                        </a:rPr>
                        <a:t>Concursul de Matematică al Liceelor Maghiare</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66</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19</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9</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2</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422474">
                <a:tc>
                  <a:txBody>
                    <a:bodyPr/>
                    <a:lstStyle/>
                    <a:p>
                      <a:pPr algn="ctr" fontAlgn="ctr"/>
                      <a:r>
                        <a:rPr lang="hu-HU" sz="1400" b="1" i="0" u="none" strike="noStrike">
                          <a:solidFill>
                            <a:srgbClr val="000000"/>
                          </a:solidFill>
                          <a:effectLst/>
                          <a:latin typeface="Calibri"/>
                        </a:rPr>
                        <a:t>4</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it-IT" sz="1400" b="1" i="0" u="none" strike="noStrike" dirty="0">
                          <a:solidFill>
                            <a:srgbClr val="000000"/>
                          </a:solidFill>
                          <a:effectLst/>
                          <a:latin typeface="Calibri"/>
                        </a:rPr>
                        <a:t>Concursul de Matematică al Gimnaziilor Maghiare</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98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15</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2</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4</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313464">
                <a:tc>
                  <a:txBody>
                    <a:bodyPr/>
                    <a:lstStyle/>
                    <a:p>
                      <a:pPr algn="ctr" fontAlgn="ctr"/>
                      <a:r>
                        <a:rPr lang="hu-HU" sz="1400" b="1" i="0" u="none" strike="noStrike">
                          <a:solidFill>
                            <a:srgbClr val="000000"/>
                          </a:solidFill>
                          <a:effectLst/>
                          <a:latin typeface="Calibri"/>
                        </a:rPr>
                        <a:t>5</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hu-HU" sz="1400" b="1" i="0" u="none" strike="noStrike" dirty="0">
                          <a:solidFill>
                            <a:srgbClr val="000000"/>
                          </a:solidFill>
                          <a:effectLst/>
                          <a:latin typeface="Calibri"/>
                        </a:rPr>
                        <a:t>Concursul Național ”Lumina Math” V-VIII</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77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313464">
                <a:tc>
                  <a:txBody>
                    <a:bodyPr/>
                    <a:lstStyle/>
                    <a:p>
                      <a:pPr algn="ctr" fontAlgn="ctr"/>
                      <a:r>
                        <a:rPr lang="hu-HU" sz="1400" b="1" i="0" u="none" strike="noStrike">
                          <a:solidFill>
                            <a:srgbClr val="000000"/>
                          </a:solidFill>
                          <a:effectLst/>
                          <a:latin typeface="Calibri"/>
                        </a:rPr>
                        <a:t>6</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vi-VN" sz="1400" b="1" i="0" u="none" strike="noStrike" dirty="0">
                          <a:solidFill>
                            <a:srgbClr val="000000"/>
                          </a:solidFill>
                          <a:effectLst/>
                          <a:latin typeface="Calibri"/>
                        </a:rPr>
                        <a:t>Concursul de Matematică ”Csillagszerző”</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dirty="0">
                          <a:solidFill>
                            <a:srgbClr val="000000"/>
                          </a:solidFill>
                          <a:effectLst/>
                          <a:latin typeface="Calibri"/>
                        </a:rPr>
                        <a:t>40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16</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2</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313464">
                <a:tc>
                  <a:txBody>
                    <a:bodyPr/>
                    <a:lstStyle/>
                    <a:p>
                      <a:pPr algn="ctr" fontAlgn="ctr"/>
                      <a:r>
                        <a:rPr lang="hu-HU" sz="1400" b="1" i="0" u="none" strike="noStrike">
                          <a:solidFill>
                            <a:srgbClr val="000000"/>
                          </a:solidFill>
                          <a:effectLst/>
                          <a:latin typeface="Calibri"/>
                        </a:rPr>
                        <a:t>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pt-BR" sz="1400" b="1" i="0" u="none" strike="noStrike" dirty="0">
                          <a:solidFill>
                            <a:srgbClr val="000000"/>
                          </a:solidFill>
                          <a:effectLst/>
                          <a:latin typeface="Calibri"/>
                        </a:rPr>
                        <a:t>Concursul de Matematică ”Zrinyi Ilona”</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688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6</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2</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386597">
                <a:tc>
                  <a:txBody>
                    <a:bodyPr/>
                    <a:lstStyle/>
                    <a:p>
                      <a:pPr algn="ctr" fontAlgn="ctr"/>
                      <a:r>
                        <a:rPr lang="hu-HU" sz="1400" b="1" i="0" u="none" strike="noStrike">
                          <a:solidFill>
                            <a:srgbClr val="000000"/>
                          </a:solidFill>
                          <a:effectLst/>
                          <a:latin typeface="Calibri"/>
                        </a:rPr>
                        <a:t>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pt-BR" sz="1400" b="1" i="0" u="none" strike="noStrike">
                          <a:solidFill>
                            <a:srgbClr val="000000"/>
                          </a:solidFill>
                          <a:effectLst/>
                          <a:latin typeface="Calibri"/>
                        </a:rPr>
                        <a:t>Concursul de Matematică ”Körverseny” - Ediția XLV</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98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4</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5</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286354">
                <a:tc>
                  <a:txBody>
                    <a:bodyPr/>
                    <a:lstStyle/>
                    <a:p>
                      <a:pPr algn="ctr" fontAlgn="ctr"/>
                      <a:r>
                        <a:rPr lang="hu-HU" sz="1400" b="1" i="0" u="none" strike="noStrike">
                          <a:solidFill>
                            <a:srgbClr val="000000"/>
                          </a:solidFill>
                          <a:effectLst/>
                          <a:latin typeface="Calibri"/>
                        </a:rPr>
                        <a:t>9</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pt-BR" sz="1400" b="1" i="0" u="none" strike="noStrike">
                          <a:solidFill>
                            <a:srgbClr val="000000"/>
                          </a:solidFill>
                          <a:effectLst/>
                          <a:latin typeface="Calibri"/>
                        </a:rPr>
                        <a:t>Concursul de Matematică ”Körverseny” - Ediția XLVI</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81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5</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5</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313464">
                <a:tc>
                  <a:txBody>
                    <a:bodyPr/>
                    <a:lstStyle/>
                    <a:p>
                      <a:pPr algn="ctr" fontAlgn="ctr"/>
                      <a:r>
                        <a:rPr lang="hu-HU" sz="1400" b="1" i="0" u="none" strike="noStrike">
                          <a:solidFill>
                            <a:srgbClr val="000000"/>
                          </a:solidFill>
                          <a:effectLst/>
                          <a:latin typeface="Calibri"/>
                        </a:rPr>
                        <a:t>10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pt-BR" sz="1400" b="1" i="0" u="none" strike="noStrike">
                          <a:solidFill>
                            <a:srgbClr val="000000"/>
                          </a:solidFill>
                          <a:effectLst/>
                          <a:latin typeface="Calibri"/>
                        </a:rPr>
                        <a:t>Concursul de Matematică pe echipe ”Bolyai”</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532</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16</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4</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313464">
                <a:tc>
                  <a:txBody>
                    <a:bodyPr/>
                    <a:lstStyle/>
                    <a:p>
                      <a:pPr algn="ctr" fontAlgn="ctr"/>
                      <a:r>
                        <a:rPr lang="hu-HU" sz="1400" b="1" i="0" u="none" strike="noStrike">
                          <a:solidFill>
                            <a:srgbClr val="000000"/>
                          </a:solidFill>
                          <a:effectLst/>
                          <a:latin typeface="Calibri"/>
                        </a:rPr>
                        <a:t>11</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pt-BR" sz="1400" b="1" i="0" u="none" strike="noStrike">
                          <a:solidFill>
                            <a:srgbClr val="000000"/>
                          </a:solidFill>
                          <a:effectLst/>
                          <a:latin typeface="Calibri"/>
                        </a:rPr>
                        <a:t>Olimpiada de Matematică a Satelor</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59</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12</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4</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a:solidFill>
                            <a:srgbClr val="000000"/>
                          </a:solidFill>
                          <a:effectLst/>
                          <a:latin typeface="Calibri"/>
                        </a:rPr>
                        <a:t>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313464">
                <a:tc>
                  <a:txBody>
                    <a:bodyPr/>
                    <a:lstStyle/>
                    <a:p>
                      <a:pPr algn="ctr" fontAlgn="ctr"/>
                      <a:r>
                        <a:rPr lang="hu-HU" sz="1400" b="1" i="0" u="none" strike="noStrike">
                          <a:solidFill>
                            <a:srgbClr val="000000"/>
                          </a:solidFill>
                          <a:effectLst/>
                          <a:latin typeface="Calibri"/>
                        </a:rPr>
                        <a:t>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hu-HU" sz="1400" b="1" i="0" u="none" strike="noStrike">
                          <a:solidFill>
                            <a:srgbClr val="000000"/>
                          </a:solidFill>
                          <a:effectLst/>
                          <a:latin typeface="Calibri"/>
                        </a:rPr>
                        <a:t>TOTAL</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ctr"/>
                      <a:r>
                        <a:rPr lang="hu-HU" sz="1400" b="1" i="0" u="none" strike="noStrike">
                          <a:solidFill>
                            <a:srgbClr val="000000"/>
                          </a:solidFill>
                          <a:effectLst/>
                          <a:latin typeface="Calibri"/>
                        </a:rPr>
                        <a:t>828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697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1655</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179</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a:solidFill>
                            <a:srgbClr val="000000"/>
                          </a:solidFill>
                          <a:effectLst/>
                          <a:latin typeface="Calibri"/>
                        </a:rPr>
                        <a:t>158</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27</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ctr"/>
                      <a:r>
                        <a:rPr lang="hu-HU" sz="1600" b="1" i="0" u="none" strike="noStrike" dirty="0">
                          <a:solidFill>
                            <a:srgbClr val="000000"/>
                          </a:solidFill>
                          <a:effectLst/>
                          <a:latin typeface="Calibri"/>
                        </a:rPr>
                        <a:t>13</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16</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16</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tc>
                  <a:txBody>
                    <a:bodyPr/>
                    <a:lstStyle/>
                    <a:p>
                      <a:pPr algn="ctr" fontAlgn="ctr"/>
                      <a:r>
                        <a:rPr lang="hu-HU" sz="1600" b="1" i="0" u="none" strike="noStrike" dirty="0">
                          <a:solidFill>
                            <a:srgbClr val="000000"/>
                          </a:solidFill>
                          <a:effectLst/>
                          <a:latin typeface="Calibri"/>
                        </a:rPr>
                        <a:t>25</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 y="214317"/>
            <a:ext cx="8953500" cy="762000"/>
          </a:xfrm>
        </p:spPr>
        <p:txBody>
          <a:bodyPr/>
          <a:lstStyle/>
          <a:p>
            <a:pPr algn="ctr"/>
            <a:r>
              <a:rPr lang="ro-RO" altLang="ro-RO" sz="2800" b="1" dirty="0">
                <a:solidFill>
                  <a:schemeClr val="tx2">
                    <a:lumMod val="60000"/>
                    <a:lumOff val="40000"/>
                  </a:schemeClr>
                </a:solidFill>
                <a:latin typeface="Tahoma" pitchFamily="34" charset="0"/>
                <a:cs typeface="Tahoma" pitchFamily="34" charset="0"/>
              </a:rPr>
              <a:t>OLIMPIADE ŞI CONCURSURI  AN</a:t>
            </a:r>
            <a:r>
              <a:rPr lang="en-US" altLang="ro-RO" sz="2800" b="1" dirty="0">
                <a:solidFill>
                  <a:schemeClr val="tx2">
                    <a:lumMod val="60000"/>
                    <a:lumOff val="40000"/>
                  </a:schemeClr>
                </a:solidFill>
                <a:latin typeface="Tahoma" pitchFamily="34" charset="0"/>
                <a:cs typeface="Tahoma" pitchFamily="34" charset="0"/>
              </a:rPr>
              <a:t>.</a:t>
            </a:r>
            <a:r>
              <a:rPr lang="ro-RO" altLang="ro-RO" sz="2800" b="1" dirty="0">
                <a:solidFill>
                  <a:schemeClr val="tx2">
                    <a:lumMod val="60000"/>
                    <a:lumOff val="40000"/>
                  </a:schemeClr>
                </a:solidFill>
                <a:latin typeface="Tahoma" pitchFamily="34" charset="0"/>
                <a:cs typeface="Tahoma" pitchFamily="34" charset="0"/>
              </a:rPr>
              <a:t> ŞC</a:t>
            </a:r>
            <a:r>
              <a:rPr lang="en-US" altLang="ro-RO" sz="2800" b="1" dirty="0">
                <a:solidFill>
                  <a:schemeClr val="tx2">
                    <a:lumMod val="60000"/>
                    <a:lumOff val="40000"/>
                  </a:schemeClr>
                </a:solidFill>
                <a:latin typeface="Tahoma" pitchFamily="34" charset="0"/>
                <a:cs typeface="Tahoma" pitchFamily="34" charset="0"/>
              </a:rPr>
              <a:t>.</a:t>
            </a:r>
            <a:r>
              <a:rPr lang="ro-RO" altLang="ro-RO" sz="2800" b="1" dirty="0">
                <a:solidFill>
                  <a:schemeClr val="tx2">
                    <a:lumMod val="60000"/>
                    <a:lumOff val="40000"/>
                  </a:schemeClr>
                </a:solidFill>
                <a:latin typeface="Tahoma" pitchFamily="34" charset="0"/>
                <a:cs typeface="Tahoma" pitchFamily="34" charset="0"/>
              </a:rPr>
              <a:t> 2015-2016</a:t>
            </a:r>
          </a:p>
        </p:txBody>
      </p:sp>
      <p:sp>
        <p:nvSpPr>
          <p:cNvPr id="61" name="Rectangle 5"/>
          <p:cNvSpPr>
            <a:spLocks noGrp="1" noChangeArrowheads="1"/>
          </p:cNvSpPr>
          <p:nvPr>
            <p:ph type="sldNum" sz="quarter" idx="12"/>
          </p:nvPr>
        </p:nvSpPr>
        <p:spPr/>
        <p:txBody>
          <a:bodyPr/>
          <a:lstStyle/>
          <a:p>
            <a:pPr>
              <a:defRPr/>
            </a:pPr>
            <a:fld id="{90EBADF2-3AED-423D-923F-DBA78F3AB44F}" type="slidenum">
              <a:rPr lang="ro-RO" smtClean="0"/>
              <a:pPr>
                <a:defRPr/>
              </a:pPr>
              <a:t>47</a:t>
            </a:fld>
            <a:endParaRPr lang="ro-RO" dirty="0"/>
          </a:p>
        </p:txBody>
      </p:sp>
      <p:sp>
        <p:nvSpPr>
          <p:cNvPr id="8" name="AutoShape 10">
            <a:hlinkClick r:id="rId2" action="ppaction://hlinksldjump"/>
          </p:cNvPr>
          <p:cNvSpPr>
            <a:spLocks noChangeArrowheads="1"/>
          </p:cNvSpPr>
          <p:nvPr/>
        </p:nvSpPr>
        <p:spPr bwMode="auto">
          <a:xfrm rot="10800000">
            <a:off x="9067800" y="60579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2" name="Table 1"/>
          <p:cNvGraphicFramePr>
            <a:graphicFrameLocks noGrp="1"/>
          </p:cNvGraphicFramePr>
          <p:nvPr>
            <p:extLst>
              <p:ext uri="{D42A27DB-BD31-4B8C-83A1-F6EECF244321}">
                <p14:modId xmlns:p14="http://schemas.microsoft.com/office/powerpoint/2010/main" val="986871630"/>
              </p:ext>
            </p:extLst>
          </p:nvPr>
        </p:nvGraphicFramePr>
        <p:xfrm>
          <a:off x="457199" y="2514600"/>
          <a:ext cx="8796581" cy="2704166"/>
        </p:xfrm>
        <a:graphic>
          <a:graphicData uri="http://schemas.openxmlformats.org/drawingml/2006/table">
            <a:tbl>
              <a:tblPr>
                <a:tableStyleId>{5C22544A-7EE6-4342-B048-85BDC9FD1C3A}</a:tableStyleId>
              </a:tblPr>
              <a:tblGrid>
                <a:gridCol w="1828801">
                  <a:extLst>
                    <a:ext uri="{9D8B030D-6E8A-4147-A177-3AD203B41FA5}">
                      <a16:colId xmlns:a16="http://schemas.microsoft.com/office/drawing/2014/main" val="20000"/>
                    </a:ext>
                  </a:extLst>
                </a:gridCol>
                <a:gridCol w="1042988">
                  <a:extLst>
                    <a:ext uri="{9D8B030D-6E8A-4147-A177-3AD203B41FA5}">
                      <a16:colId xmlns:a16="http://schemas.microsoft.com/office/drawing/2014/main" val="20001"/>
                    </a:ext>
                  </a:extLst>
                </a:gridCol>
                <a:gridCol w="1159168">
                  <a:extLst>
                    <a:ext uri="{9D8B030D-6E8A-4147-A177-3AD203B41FA5}">
                      <a16:colId xmlns:a16="http://schemas.microsoft.com/office/drawing/2014/main" val="20002"/>
                    </a:ext>
                  </a:extLst>
                </a:gridCol>
                <a:gridCol w="1247207">
                  <a:extLst>
                    <a:ext uri="{9D8B030D-6E8A-4147-A177-3AD203B41FA5}">
                      <a16:colId xmlns:a16="http://schemas.microsoft.com/office/drawing/2014/main" val="20003"/>
                    </a:ext>
                  </a:extLst>
                </a:gridCol>
                <a:gridCol w="1077652">
                  <a:extLst>
                    <a:ext uri="{9D8B030D-6E8A-4147-A177-3AD203B41FA5}">
                      <a16:colId xmlns:a16="http://schemas.microsoft.com/office/drawing/2014/main" val="20004"/>
                    </a:ext>
                  </a:extLst>
                </a:gridCol>
                <a:gridCol w="793844">
                  <a:extLst>
                    <a:ext uri="{9D8B030D-6E8A-4147-A177-3AD203B41FA5}">
                      <a16:colId xmlns:a16="http://schemas.microsoft.com/office/drawing/2014/main" val="20005"/>
                    </a:ext>
                  </a:extLst>
                </a:gridCol>
                <a:gridCol w="849152">
                  <a:extLst>
                    <a:ext uri="{9D8B030D-6E8A-4147-A177-3AD203B41FA5}">
                      <a16:colId xmlns:a16="http://schemas.microsoft.com/office/drawing/2014/main" val="20006"/>
                    </a:ext>
                  </a:extLst>
                </a:gridCol>
                <a:gridCol w="797769">
                  <a:extLst>
                    <a:ext uri="{9D8B030D-6E8A-4147-A177-3AD203B41FA5}">
                      <a16:colId xmlns:a16="http://schemas.microsoft.com/office/drawing/2014/main" val="20007"/>
                    </a:ext>
                  </a:extLst>
                </a:gridCol>
              </a:tblGrid>
              <a:tr h="528825">
                <a:tc>
                  <a:txBody>
                    <a:bodyPr/>
                    <a:lstStyle/>
                    <a:p>
                      <a:pPr algn="ctr" fontAlgn="ctr"/>
                      <a:r>
                        <a:rPr lang="ro-RO" sz="1800" b="1" u="none" strike="noStrike" dirty="0">
                          <a:effectLst/>
                          <a:latin typeface="Tahoma" panose="020B0604030504040204" pitchFamily="34" charset="0"/>
                          <a:ea typeface="Tahoma" panose="020B0604030504040204" pitchFamily="34" charset="0"/>
                          <a:cs typeface="Tahoma" panose="020B0604030504040204" pitchFamily="34" charset="0"/>
                        </a:rPr>
                        <a:t>Etapa </a:t>
                      </a:r>
                      <a:endParaRPr lang="ro-RO" sz="18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PREMIUL I</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PREMIUL II</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PREMIUL III</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MENȚIUNE</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Medalie argint</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Medalie bronz</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Total</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344083">
                <a:tc>
                  <a:txBody>
                    <a:bodyPr/>
                    <a:lstStyle/>
                    <a:p>
                      <a:pPr algn="l" fontAlgn="b"/>
                      <a:r>
                        <a:rPr lang="vi-VN" sz="1800" b="0" u="none" strike="noStrike" dirty="0">
                          <a:effectLst/>
                          <a:latin typeface="Tahoma" panose="020B0604030504040204" pitchFamily="34" charset="0"/>
                          <a:ea typeface="Tahoma" panose="020B0604030504040204" pitchFamily="34" charset="0"/>
                          <a:cs typeface="Tahoma" panose="020B0604030504040204" pitchFamily="34" charset="0"/>
                        </a:rPr>
                        <a:t>Județeană</a:t>
                      </a:r>
                      <a:r>
                        <a:rPr lang="ro-RO" sz="1800" b="0" u="none" strike="noStrike" dirty="0" err="1">
                          <a:effectLst/>
                          <a:latin typeface="Tahoma" panose="020B0604030504040204" pitchFamily="34" charset="0"/>
                          <a:ea typeface="Tahoma" panose="020B0604030504040204" pitchFamily="34" charset="0"/>
                          <a:cs typeface="Tahoma" panose="020B0604030504040204" pitchFamily="34" charset="0"/>
                        </a:rPr>
                        <a:t>-conc</a:t>
                      </a:r>
                      <a:endParaRPr lang="vi-VN"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0" marR="0" indent="0" algn="r" defTabSz="914400" rtl="0" eaLnBrk="1" fontAlgn="b" latinLnBrk="1" hangingPunct="1">
                        <a:lnSpc>
                          <a:spcPct val="100000"/>
                        </a:lnSpc>
                        <a:spcBef>
                          <a:spcPts val="0"/>
                        </a:spcBef>
                        <a:spcAft>
                          <a:spcPts val="0"/>
                        </a:spcAft>
                        <a:buClrTx/>
                        <a:buSzTx/>
                        <a:buFontTx/>
                        <a:buNone/>
                        <a:tabLst/>
                        <a:defRPr/>
                      </a:pPr>
                      <a:r>
                        <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81</a:t>
                      </a:r>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344083">
                <a:tc>
                  <a:txBody>
                    <a:bodyPr/>
                    <a:lstStyle/>
                    <a:p>
                      <a:pPr algn="l" fontAlgn="b"/>
                      <a:r>
                        <a:rPr lang="vi-VN" sz="1800" b="0" u="none" strike="noStrike" dirty="0">
                          <a:effectLst/>
                          <a:latin typeface="Tahoma" panose="020B0604030504040204" pitchFamily="34" charset="0"/>
                          <a:ea typeface="Tahoma" panose="020B0604030504040204" pitchFamily="34" charset="0"/>
                          <a:cs typeface="Tahoma" panose="020B0604030504040204" pitchFamily="34" charset="0"/>
                        </a:rPr>
                        <a:t>Județeană</a:t>
                      </a:r>
                      <a:r>
                        <a:rPr lang="ro-RO" sz="1800" b="0" u="none" strike="noStrike" dirty="0" err="1">
                          <a:effectLst/>
                          <a:latin typeface="Tahoma" panose="020B0604030504040204" pitchFamily="34" charset="0"/>
                          <a:ea typeface="Tahoma" panose="020B0604030504040204" pitchFamily="34" charset="0"/>
                          <a:cs typeface="Tahoma" panose="020B0604030504040204" pitchFamily="34" charset="0"/>
                        </a:rPr>
                        <a:t>-olimp</a:t>
                      </a:r>
                      <a:endParaRPr lang="vi-VN"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0" marR="0" indent="0" algn="r" defTabSz="914400" rtl="0" eaLnBrk="1" fontAlgn="b" latinLnBrk="1" hangingPunct="1">
                        <a:lnSpc>
                          <a:spcPct val="100000"/>
                        </a:lnSpc>
                        <a:spcBef>
                          <a:spcPts val="0"/>
                        </a:spcBef>
                        <a:spcAft>
                          <a:spcPts val="0"/>
                        </a:spcAft>
                        <a:buClrTx/>
                        <a:buSzTx/>
                        <a:buFontTx/>
                        <a:buNone/>
                        <a:tabLst/>
                        <a:defRPr/>
                      </a:pPr>
                      <a:r>
                        <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56</a:t>
                      </a:r>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344083">
                <a:tc>
                  <a:txBody>
                    <a:bodyPr/>
                    <a:lstStyle/>
                    <a:p>
                      <a:pPr algn="l" fontAlgn="b"/>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Interjude</a:t>
                      </a:r>
                      <a:r>
                        <a:rPr lang="ro-RO"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țeană</a:t>
                      </a:r>
                      <a:endParaRPr lang="vi-VN"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43</a:t>
                      </a:r>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344083">
                <a:tc>
                  <a:txBody>
                    <a:bodyPr/>
                    <a:lstStyle/>
                    <a:p>
                      <a:pPr algn="l" fontAlgn="b"/>
                      <a:r>
                        <a:rPr lang="vi-VN" sz="1800" b="0" u="none" strike="noStrike" dirty="0">
                          <a:effectLst/>
                          <a:latin typeface="Tahoma" panose="020B0604030504040204" pitchFamily="34" charset="0"/>
                          <a:ea typeface="Tahoma" panose="020B0604030504040204" pitchFamily="34" charset="0"/>
                          <a:cs typeface="Tahoma" panose="020B0604030504040204" pitchFamily="34" charset="0"/>
                        </a:rPr>
                        <a:t>Națională</a:t>
                      </a:r>
                      <a:endParaRPr lang="vi-VN"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30</a:t>
                      </a:r>
                      <a:endParaRPr lang="hu-HU"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344083">
                <a:tc>
                  <a:txBody>
                    <a:bodyPr/>
                    <a:lstStyle/>
                    <a:p>
                      <a:pPr algn="l" fontAlgn="b"/>
                      <a:r>
                        <a:rPr lang="vi-VN" sz="1800" b="0" u="none" strike="noStrike" dirty="0">
                          <a:effectLst/>
                          <a:latin typeface="Tahoma" panose="020B0604030504040204" pitchFamily="34" charset="0"/>
                          <a:ea typeface="Tahoma" panose="020B0604030504040204" pitchFamily="34" charset="0"/>
                          <a:cs typeface="Tahoma" panose="020B0604030504040204" pitchFamily="34" charset="0"/>
                        </a:rPr>
                        <a:t>Internațională</a:t>
                      </a:r>
                      <a:endParaRPr lang="vi-VN"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ro-RO" sz="2000" b="0" u="none" strike="noStrike" dirty="0">
                          <a:effectLst/>
                          <a:latin typeface="Tahoma" panose="020B0604030504040204" pitchFamily="34" charset="0"/>
                          <a:ea typeface="Tahoma" panose="020B0604030504040204" pitchFamily="34" charset="0"/>
                          <a:cs typeface="Tahoma" panose="020B0604030504040204" pitchFamily="34" charset="0"/>
                        </a:rPr>
                        <a:t>2</a:t>
                      </a:r>
                      <a:endPar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a:t>
                      </a:r>
                      <a:endPar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ro-RO" sz="2000" b="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endPar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r" fontAlgn="b"/>
                      <a:r>
                        <a:rPr lang="ro-RO" sz="2000" b="0" u="none" strike="noStrike" dirty="0">
                          <a:effectLst/>
                          <a:latin typeface="Tahoma" panose="020B0604030504040204" pitchFamily="34" charset="0"/>
                          <a:ea typeface="Tahoma" panose="020B0604030504040204" pitchFamily="34" charset="0"/>
                          <a:cs typeface="Tahoma" panose="020B0604030504040204" pitchFamily="34" charset="0"/>
                        </a:rPr>
                        <a:t>9</a:t>
                      </a:r>
                      <a:endParaRPr lang="ro-RO"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r h="454926">
                <a:tc>
                  <a:txBody>
                    <a:bodyPr/>
                    <a:lstStyle/>
                    <a:p>
                      <a:pPr algn="l" fontAlgn="b"/>
                      <a:r>
                        <a:rPr lang="ro-RO" sz="2400" u="none" strike="noStrike" dirty="0">
                          <a:effectLst/>
                          <a:latin typeface="Tahoma" panose="020B0604030504040204" pitchFamily="34" charset="0"/>
                          <a:ea typeface="Tahoma" panose="020B0604030504040204" pitchFamily="34" charset="0"/>
                          <a:cs typeface="Tahoma" panose="020B0604030504040204" pitchFamily="34" charset="0"/>
                        </a:rPr>
                        <a:t>Total</a:t>
                      </a:r>
                      <a:endParaRPr lang="ro-RO" sz="2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ro-RO"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ro-RO"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ro-RO"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ro-RO"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79</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ro-RO"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r" fontAlgn="b"/>
                      <a:endParaRPr lang="ro-RO"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ro-RO"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219</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381000" y="1124671"/>
            <a:ext cx="8839200" cy="954107"/>
          </a:xfrm>
          <a:prstGeom prst="rect">
            <a:avLst/>
          </a:prstGeom>
          <a:noFill/>
        </p:spPr>
        <p:txBody>
          <a:bodyPr wrap="square" rtlCol="0">
            <a:spAutoFit/>
          </a:bodyPr>
          <a:lstStyle/>
          <a:p>
            <a:r>
              <a:rPr lang="ro-RO" sz="2800" dirty="0">
                <a:solidFill>
                  <a:schemeClr val="accent6">
                    <a:lumMod val="75000"/>
                  </a:schemeClr>
                </a:solidFill>
                <a:latin typeface="Tahoma" panose="020B0604030504040204" pitchFamily="34" charset="0"/>
                <a:ea typeface="Tahoma" panose="020B0604030504040204" pitchFamily="34" charset="0"/>
              </a:rPr>
              <a:t>PREMII OBȚINUTE ÎN ANUL ȘCOLAR 2015-2016</a:t>
            </a:r>
          </a:p>
          <a:p>
            <a:endParaRPr lang="ro-RO" sz="2800" dirty="0">
              <a:solidFill>
                <a:schemeClr val="accent6">
                  <a:lumMod val="75000"/>
                </a:schemeClr>
              </a:solidFill>
            </a:endParaRPr>
          </a:p>
        </p:txBody>
      </p:sp>
    </p:spTree>
    <p:extLst>
      <p:ext uri="{BB962C8B-B14F-4D97-AF65-F5344CB8AC3E}">
        <p14:creationId xmlns:p14="http://schemas.microsoft.com/office/powerpoint/2010/main" val="2961872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96654"/>
            <a:ext cx="9906000" cy="698289"/>
          </a:xfrm>
        </p:spPr>
        <p:txBody>
          <a:bodyPr/>
          <a:lstStyle/>
          <a:p>
            <a:pPr algn="ctr" eaLnBrk="1" hangingPunct="1"/>
            <a:r>
              <a:rPr lang="ro-RO" altLang="ro-RO" sz="2800" b="1" dirty="0">
                <a:solidFill>
                  <a:schemeClr val="tx2">
                    <a:lumMod val="60000"/>
                    <a:lumOff val="40000"/>
                  </a:schemeClr>
                </a:solidFill>
                <a:latin typeface="Tahoma" pitchFamily="34" charset="0"/>
                <a:cs typeface="Tahoma" pitchFamily="34" charset="0"/>
              </a:rPr>
              <a:t>REZULTATE 2015-2016 - OLIMPIADE ŞI CONCURSURI</a:t>
            </a:r>
          </a:p>
        </p:txBody>
      </p:sp>
      <p:sp>
        <p:nvSpPr>
          <p:cNvPr id="61"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017B565-00F2-4220-942B-19923EFDADCC}" type="slidenum">
              <a:rPr lang="ro-RO" sz="1000">
                <a:solidFill>
                  <a:schemeClr val="tx2">
                    <a:shade val="50000"/>
                  </a:schemeClr>
                </a:solidFill>
              </a:rPr>
              <a:pPr algn="r" eaLnBrk="1" hangingPunct="1">
                <a:defRPr/>
              </a:pPr>
              <a:t>48</a:t>
            </a:fld>
            <a:endParaRPr lang="ro-RO" sz="1000">
              <a:solidFill>
                <a:schemeClr val="tx2">
                  <a:shade val="50000"/>
                </a:schemeClr>
              </a:solidFill>
            </a:endParaRPr>
          </a:p>
        </p:txBody>
      </p:sp>
      <p:sp>
        <p:nvSpPr>
          <p:cNvPr id="50180" name="AutoShape 10">
            <a:hlinkClick r:id="rId2" action="ppaction://hlinksldjump"/>
          </p:cNvPr>
          <p:cNvSpPr>
            <a:spLocks noChangeArrowheads="1"/>
          </p:cNvSpPr>
          <p:nvPr/>
        </p:nvSpPr>
        <p:spPr bwMode="auto">
          <a:xfrm rot="10800000">
            <a:off x="8992170" y="6190629"/>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5" name="Rectangle 2"/>
          <p:cNvSpPr>
            <a:spLocks noChangeArrowheads="1"/>
          </p:cNvSpPr>
          <p:nvPr/>
        </p:nvSpPr>
        <p:spPr bwMode="auto">
          <a:xfrm>
            <a:off x="1059087" y="1121002"/>
            <a:ext cx="7910286"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i="0" u="none" strike="noStrike" cap="none" normalizeH="0" baseline="0" dirty="0">
                <a:ln>
                  <a:noFill/>
                </a:ln>
                <a:effectLst/>
                <a:latin typeface="Calibri" pitchFamily="34" charset="0"/>
                <a:ea typeface="Times New Roman" pitchFamily="18" charset="0"/>
                <a:cs typeface="Arial" pitchFamily="34" charset="0"/>
              </a:rPr>
              <a:t>Concursul de Matematică Aplicată "Adolf </a:t>
            </a:r>
            <a:r>
              <a:rPr kumimoji="0" lang="ro-RO" sz="2000" i="0" u="none" strike="noStrike" cap="none" normalizeH="0" baseline="0" dirty="0" err="1">
                <a:ln>
                  <a:noFill/>
                </a:ln>
                <a:effectLst/>
                <a:latin typeface="Calibri" pitchFamily="34" charset="0"/>
                <a:ea typeface="Times New Roman" pitchFamily="18" charset="0"/>
                <a:cs typeface="Arial" pitchFamily="34" charset="0"/>
              </a:rPr>
              <a:t>Haimovici</a:t>
            </a:r>
            <a:r>
              <a:rPr kumimoji="0" lang="ro-RO" sz="2000" i="0" u="none" strike="noStrike" cap="none" normalizeH="0" baseline="0" dirty="0">
                <a:ln>
                  <a:noFill/>
                </a:ln>
                <a:effectLst/>
                <a:latin typeface="Calibri" pitchFamily="34" charset="0"/>
                <a:ea typeface="Times New Roman" pitchFamily="18" charset="0"/>
                <a:cs typeface="Arial" pitchFamily="34" charset="0"/>
              </a:rPr>
              <a:t>" - Etapa națională</a:t>
            </a:r>
            <a:endParaRPr kumimoji="0" lang="ro-RO" sz="3600" i="0" u="none" strike="noStrike" cap="none" normalizeH="0" baseline="0" dirty="0">
              <a:ln>
                <a:noFill/>
              </a:ln>
              <a:effectLst/>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67954738"/>
              </p:ext>
            </p:extLst>
          </p:nvPr>
        </p:nvGraphicFramePr>
        <p:xfrm>
          <a:off x="374176" y="1986916"/>
          <a:ext cx="9303224" cy="2880000"/>
        </p:xfrm>
        <a:graphic>
          <a:graphicData uri="http://schemas.openxmlformats.org/drawingml/2006/table">
            <a:tbl>
              <a:tblPr>
                <a:tableStyleId>{5C22544A-7EE6-4342-B048-85BDC9FD1C3A}</a:tableStyleId>
              </a:tblPr>
              <a:tblGrid>
                <a:gridCol w="1988024">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2992247">
                  <a:extLst>
                    <a:ext uri="{9D8B030D-6E8A-4147-A177-3AD203B41FA5}">
                      <a16:colId xmlns:a16="http://schemas.microsoft.com/office/drawing/2014/main" val="20002"/>
                    </a:ext>
                  </a:extLst>
                </a:gridCol>
                <a:gridCol w="1239838">
                  <a:extLst>
                    <a:ext uri="{9D8B030D-6E8A-4147-A177-3AD203B41FA5}">
                      <a16:colId xmlns:a16="http://schemas.microsoft.com/office/drawing/2014/main" val="20003"/>
                    </a:ext>
                  </a:extLst>
                </a:gridCol>
                <a:gridCol w="720915">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811540">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Numele și prenumele elevului</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Clasa</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Unitatea de învățământ</a:t>
                      </a:r>
                      <a:endParaRPr lang="vi-VN"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Localitatea</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Premiul obținut</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Profesor pregătitor</a:t>
                      </a:r>
                      <a:endParaRPr lang="vi-VN"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381310">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Dimény Áron</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Teologic Reformat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Tg. Secuiesc</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Fekete Erzsébet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462426">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Dáni Eszter</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Teoretic "Nagy Mózes"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Tg. Secuiesc</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Dáni Zsuzsanna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414629">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Sütő Boglárka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Teologic Reformat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Tg. Secuiesc</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Fekete Erzsébet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428785">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Sárkány István</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Sf.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 </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381310">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Becsek Andrea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Liceul "Kőrösi Csoma Sándor"</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Covasna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Kovács Lívia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0571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1287891"/>
              </p:ext>
            </p:extLst>
          </p:nvPr>
        </p:nvGraphicFramePr>
        <p:xfrm>
          <a:off x="216848" y="1463374"/>
          <a:ext cx="9053849" cy="4368169"/>
        </p:xfrm>
        <a:graphic>
          <a:graphicData uri="http://schemas.openxmlformats.org/drawingml/2006/table">
            <a:tbl>
              <a:tblPr>
                <a:tableStyleId>{5C22544A-7EE6-4342-B048-85BDC9FD1C3A}</a:tableStyleId>
              </a:tblPr>
              <a:tblGrid>
                <a:gridCol w="1764352">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2696655">
                  <a:extLst>
                    <a:ext uri="{9D8B030D-6E8A-4147-A177-3AD203B41FA5}">
                      <a16:colId xmlns:a16="http://schemas.microsoft.com/office/drawing/2014/main" val="20002"/>
                    </a:ext>
                  </a:extLst>
                </a:gridCol>
                <a:gridCol w="1205738">
                  <a:extLst>
                    <a:ext uri="{9D8B030D-6E8A-4147-A177-3AD203B41FA5}">
                      <a16:colId xmlns:a16="http://schemas.microsoft.com/office/drawing/2014/main" val="20003"/>
                    </a:ext>
                  </a:extLst>
                </a:gridCol>
                <a:gridCol w="1256584">
                  <a:extLst>
                    <a:ext uri="{9D8B030D-6E8A-4147-A177-3AD203B41FA5}">
                      <a16:colId xmlns:a16="http://schemas.microsoft.com/office/drawing/2014/main" val="20004"/>
                    </a:ext>
                  </a:extLst>
                </a:gridCol>
                <a:gridCol w="1597120">
                  <a:extLst>
                    <a:ext uri="{9D8B030D-6E8A-4147-A177-3AD203B41FA5}">
                      <a16:colId xmlns:a16="http://schemas.microsoft.com/office/drawing/2014/main" val="20005"/>
                    </a:ext>
                  </a:extLst>
                </a:gridCol>
              </a:tblGrid>
              <a:tr h="379689">
                <a:tc>
                  <a:txBody>
                    <a:bodyPr/>
                    <a:lstStyle/>
                    <a:p>
                      <a:pPr algn="ctr" fontAlgn="b"/>
                      <a:r>
                        <a:rPr lang="ro-RO" sz="1200" b="1" u="none" strike="noStrike" dirty="0">
                          <a:effectLst/>
                          <a:latin typeface="Tahoma" panose="020B0604030504040204" pitchFamily="34" charset="0"/>
                          <a:ea typeface="Tahoma" panose="020B0604030504040204" pitchFamily="34" charset="0"/>
                          <a:cs typeface="Tahoma" panose="020B0604030504040204" pitchFamily="34" charset="0"/>
                        </a:rPr>
                        <a:t>Numele și prenumele elevului</a:t>
                      </a:r>
                      <a:endParaRPr lang="ro-RO" sz="12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167" marR="9167" marT="9167"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ro-RO" sz="1200" b="1" u="none" strike="noStrike">
                          <a:effectLst/>
                          <a:latin typeface="Tahoma" panose="020B0604030504040204" pitchFamily="34" charset="0"/>
                          <a:ea typeface="Tahoma" panose="020B0604030504040204" pitchFamily="34" charset="0"/>
                          <a:cs typeface="Tahoma" panose="020B0604030504040204" pitchFamily="34" charset="0"/>
                        </a:rPr>
                        <a:t>Clasa</a:t>
                      </a:r>
                      <a:endParaRPr lang="ro-RO" sz="1200" b="1" i="0" u="none" strike="noStrike">
                        <a:effectLst/>
                        <a:latin typeface="Tahoma" panose="020B0604030504040204" pitchFamily="34" charset="0"/>
                        <a:ea typeface="Tahoma" panose="020B0604030504040204" pitchFamily="34" charset="0"/>
                        <a:cs typeface="Tahoma" panose="020B0604030504040204" pitchFamily="34" charset="0"/>
                      </a:endParaRPr>
                    </a:p>
                  </a:txBody>
                  <a:tcPr marL="9167" marR="9167" marT="9167"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vi-VN" sz="1200" b="1" u="none" strike="noStrike" dirty="0">
                          <a:effectLst/>
                          <a:latin typeface="Tahoma" panose="020B0604030504040204" pitchFamily="34" charset="0"/>
                          <a:ea typeface="Tahoma" panose="020B0604030504040204" pitchFamily="34" charset="0"/>
                          <a:cs typeface="Tahoma" panose="020B0604030504040204" pitchFamily="34" charset="0"/>
                        </a:rPr>
                        <a:t>Unitatea de învățământ</a:t>
                      </a:r>
                      <a:endParaRPr lang="vi-VN" sz="12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167" marR="9167" marT="9167"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ro-RO" sz="1200" b="1" u="none" strike="noStrike" dirty="0">
                          <a:effectLst/>
                          <a:latin typeface="Tahoma" panose="020B0604030504040204" pitchFamily="34" charset="0"/>
                          <a:ea typeface="Tahoma" panose="020B0604030504040204" pitchFamily="34" charset="0"/>
                          <a:cs typeface="Tahoma" panose="020B0604030504040204" pitchFamily="34" charset="0"/>
                        </a:rPr>
                        <a:t>Localitatea</a:t>
                      </a:r>
                      <a:endParaRPr lang="ro-RO" sz="12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167" marR="9167" marT="9167"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ro-RO" sz="1200" b="1" u="none" strike="noStrike" dirty="0">
                          <a:effectLst/>
                          <a:latin typeface="Tahoma" panose="020B0604030504040204" pitchFamily="34" charset="0"/>
                          <a:ea typeface="Tahoma" panose="020B0604030504040204" pitchFamily="34" charset="0"/>
                          <a:cs typeface="Tahoma" panose="020B0604030504040204" pitchFamily="34" charset="0"/>
                        </a:rPr>
                        <a:t>Premiul obținut</a:t>
                      </a:r>
                      <a:endParaRPr lang="ro-RO" sz="12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167" marR="9167" marT="9167"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vi-VN" sz="1200" b="1" u="none" strike="noStrike" dirty="0">
                          <a:effectLst/>
                          <a:latin typeface="Tahoma" panose="020B0604030504040204" pitchFamily="34" charset="0"/>
                          <a:ea typeface="Tahoma" panose="020B0604030504040204" pitchFamily="34" charset="0"/>
                          <a:cs typeface="Tahoma" panose="020B0604030504040204" pitchFamily="34" charset="0"/>
                        </a:rPr>
                        <a:t>Profesor pregătitor</a:t>
                      </a:r>
                      <a:endParaRPr lang="vi-VN" sz="12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167" marR="9167" marT="9167"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09920">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Bereczki Anna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Teoretic "Mikes Kelemen"</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Varga Csilla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209920">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Csiszér Bence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Școala Gimnazială "Váradi József"</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Premiu special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Kolumbán Anikó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209920">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Kovács Álmos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Şcoala Gimnazială "Gaál Mózes"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Baraolt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Süketes János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209920">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Kotró Előd</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Teoretic "Nagy Mózes"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Târgu Secuiesc</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Premiu special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Tóth Zsuzsánna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Ambrus-Sántha Benedek</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Premiu special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Gödri Judith</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Kotró Kosztándi Anna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Laczkó Csongor</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Ferencz Eszter</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Premiu special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8"/>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Roth Apor</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Gödri Judith</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9"/>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Miklós Csenge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Gödri Judith</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0"/>
                  </a:ext>
                </a:extLst>
              </a:tr>
              <a:tr h="209920">
                <a:tc>
                  <a:txBody>
                    <a:bodyPr/>
                    <a:lstStyle/>
                    <a:p>
                      <a:pPr algn="l" fontAlgn="ctr"/>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Bálint F. Hunor</a:t>
                      </a: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1"/>
                  </a:ext>
                </a:extLst>
              </a:tr>
              <a:tr h="209920">
                <a:tc>
                  <a:txBody>
                    <a:bodyPr/>
                    <a:lstStyle/>
                    <a:p>
                      <a:pPr algn="l" fontAlgn="ctr"/>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Dáni Cs. Eszter</a:t>
                      </a: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Teoretic "Nagy Mózes"</a:t>
                      </a: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ctr"/>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Târgu Secuiesc</a:t>
                      </a: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Dáni Zsuzsanna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2"/>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Máté Zsolt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3"/>
                  </a:ext>
                </a:extLst>
              </a:tr>
              <a:tr h="209920">
                <a:tc>
                  <a:txBody>
                    <a:bodyPr/>
                    <a:lstStyle/>
                    <a:p>
                      <a:pPr algn="l" fontAlgn="b"/>
                      <a:r>
                        <a:rPr lang="vi-VN"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Bănică-Solymosi I. Irisz</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4"/>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Demeter L. Ábel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Premiu special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Bíró Béla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5"/>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Kádár Attila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Liceul Tehnologic "Baróti Szabó Dávid "</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Baraolt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Oláh-Ilkei Árpád</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6"/>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Medgyesi Attila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Premiu special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Bíró Béla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7"/>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Vitus I.Z. Regina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Premiu special</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Bíró Béla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8"/>
                  </a:ext>
                </a:extLst>
              </a:tr>
              <a:tr h="209920">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Gergely Attila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Teologic Reformat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Târgu Secuiesc</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Fekete Erzsébet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19"/>
                  </a:ext>
                </a:extLst>
              </a:tr>
            </a:tbl>
          </a:graphicData>
        </a:graphic>
      </p:graphicFrame>
      <p:sp>
        <p:nvSpPr>
          <p:cNvPr id="50178" name="Rectangle 2"/>
          <p:cNvSpPr>
            <a:spLocks noGrp="1" noChangeArrowheads="1"/>
          </p:cNvSpPr>
          <p:nvPr>
            <p:ph type="title"/>
          </p:nvPr>
        </p:nvSpPr>
        <p:spPr>
          <a:xfrm>
            <a:off x="0" y="163786"/>
            <a:ext cx="9906000" cy="670893"/>
          </a:xfrm>
        </p:spPr>
        <p:txBody>
          <a:bodyPr/>
          <a:lstStyle/>
          <a:p>
            <a:pPr algn="ctr" eaLnBrk="1" hangingPunct="1"/>
            <a:r>
              <a:rPr lang="ro-RO" altLang="ro-RO" sz="2800" b="1" dirty="0">
                <a:solidFill>
                  <a:schemeClr val="tx2">
                    <a:lumMod val="60000"/>
                    <a:lumOff val="40000"/>
                  </a:schemeClr>
                </a:solidFill>
                <a:latin typeface="Tahoma" pitchFamily="34" charset="0"/>
                <a:cs typeface="Tahoma" pitchFamily="34" charset="0"/>
              </a:rPr>
              <a:t>REZULTATE 2015-2016 - OLIMPIADE ŞI CONCURSURI</a:t>
            </a:r>
          </a:p>
        </p:txBody>
      </p:sp>
      <p:sp>
        <p:nvSpPr>
          <p:cNvPr id="61"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017B565-00F2-4220-942B-19923EFDADCC}" type="slidenum">
              <a:rPr lang="ro-RO" sz="1000">
                <a:solidFill>
                  <a:schemeClr val="tx2">
                    <a:shade val="50000"/>
                  </a:schemeClr>
                </a:solidFill>
              </a:rPr>
              <a:pPr algn="r" eaLnBrk="1" hangingPunct="1">
                <a:defRPr/>
              </a:pPr>
              <a:t>49</a:t>
            </a:fld>
            <a:endParaRPr lang="ro-RO" sz="1000">
              <a:solidFill>
                <a:schemeClr val="tx2">
                  <a:shade val="50000"/>
                </a:schemeClr>
              </a:solidFill>
            </a:endParaRPr>
          </a:p>
        </p:txBody>
      </p:sp>
      <p:sp>
        <p:nvSpPr>
          <p:cNvPr id="50180" name="AutoShape 10">
            <a:hlinkClick r:id="rId2" action="ppaction://hlinksldjump"/>
          </p:cNvPr>
          <p:cNvSpPr>
            <a:spLocks noChangeArrowheads="1"/>
          </p:cNvSpPr>
          <p:nvPr/>
        </p:nvSpPr>
        <p:spPr bwMode="auto">
          <a:xfrm rot="10800000">
            <a:off x="8839532"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Rectangle 1"/>
          <p:cNvSpPr>
            <a:spLocks noChangeArrowheads="1"/>
          </p:cNvSpPr>
          <p:nvPr/>
        </p:nvSpPr>
        <p:spPr bwMode="auto">
          <a:xfrm>
            <a:off x="210498" y="834679"/>
            <a:ext cx="96012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ro-RO" dirty="0"/>
              <a:t>Concursul de Matematică al Gimnaziilor și  Liceelor Maghiare din România  Etapa națională (19 premianți)</a:t>
            </a:r>
          </a:p>
        </p:txBody>
      </p:sp>
    </p:spTree>
    <p:extLst>
      <p:ext uri="{BB962C8B-B14F-4D97-AF65-F5344CB8AC3E}">
        <p14:creationId xmlns:p14="http://schemas.microsoft.com/office/powerpoint/2010/main" val="1772319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5</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rot="10800000">
            <a:off x="8956675"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2" name="Title 1"/>
          <p:cNvSpPr>
            <a:spLocks noGrp="1"/>
          </p:cNvSpPr>
          <p:nvPr>
            <p:ph type="title"/>
          </p:nvPr>
        </p:nvSpPr>
        <p:spPr>
          <a:xfrm>
            <a:off x="428626" y="228600"/>
            <a:ext cx="8239125" cy="1052736"/>
          </a:xfrm>
        </p:spPr>
        <p:txBody>
          <a:bodyPr/>
          <a:lstStyle/>
          <a:p>
            <a:pPr algn="ctr"/>
            <a:r>
              <a:rPr lang="ro-RO" sz="3200" dirty="0">
                <a:solidFill>
                  <a:schemeClr val="tx2">
                    <a:lumMod val="60000"/>
                    <a:lumOff val="40000"/>
                  </a:schemeClr>
                </a:solidFill>
                <a:effectLst>
                  <a:outerShdw blurRad="38100" dist="38100" dir="2700000" algn="tl">
                    <a:srgbClr val="000000"/>
                  </a:outerShdw>
                </a:effectLst>
                <a:latin typeface="Tahoma" pitchFamily="34" charset="0"/>
              </a:rPr>
              <a:t>I.1. INSPECȚIA ȘCOLARĂ </a:t>
            </a:r>
            <a:br>
              <a:rPr lang="ro-RO" sz="3200" dirty="0">
                <a:solidFill>
                  <a:schemeClr val="tx2">
                    <a:lumMod val="60000"/>
                    <a:lumOff val="40000"/>
                  </a:schemeClr>
                </a:solidFill>
                <a:effectLst>
                  <a:outerShdw blurRad="38100" dist="38100" dir="2700000" algn="tl">
                    <a:srgbClr val="000000"/>
                  </a:outerShdw>
                </a:effectLst>
                <a:latin typeface="Tahoma" pitchFamily="34" charset="0"/>
              </a:rPr>
            </a:br>
            <a:r>
              <a:rPr lang="ro-RO" sz="3200" dirty="0">
                <a:solidFill>
                  <a:schemeClr val="tx2">
                    <a:lumMod val="60000"/>
                    <a:lumOff val="40000"/>
                  </a:schemeClr>
                </a:solidFill>
                <a:effectLst>
                  <a:outerShdw blurRad="38100" dist="38100" dir="2700000" algn="tl">
                    <a:srgbClr val="000000"/>
                  </a:outerShdw>
                </a:effectLst>
                <a:latin typeface="Tahoma" pitchFamily="34" charset="0"/>
              </a:rPr>
              <a:t>ÎN ANUL ȘCOLAR 2015-</a:t>
            </a:r>
            <a:r>
              <a:rPr lang="en-GB" sz="3200" dirty="0">
                <a:solidFill>
                  <a:schemeClr val="tx2">
                    <a:lumMod val="60000"/>
                    <a:lumOff val="40000"/>
                  </a:schemeClr>
                </a:solidFill>
                <a:effectLst>
                  <a:outerShdw blurRad="38100" dist="38100" dir="2700000" algn="tl">
                    <a:srgbClr val="000000"/>
                  </a:outerShdw>
                </a:effectLst>
                <a:latin typeface="Tahoma" pitchFamily="34" charset="0"/>
              </a:rPr>
              <a:t>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US" sz="3200" dirty="0"/>
          </a:p>
        </p:txBody>
      </p:sp>
      <p:graphicFrame>
        <p:nvGraphicFramePr>
          <p:cNvPr id="6" name="Chart 5"/>
          <p:cNvGraphicFramePr>
            <a:graphicFrameLocks/>
          </p:cNvGraphicFramePr>
          <p:nvPr>
            <p:extLst>
              <p:ext uri="{D42A27DB-BD31-4B8C-83A1-F6EECF244321}">
                <p14:modId xmlns:p14="http://schemas.microsoft.com/office/powerpoint/2010/main" val="1700784546"/>
              </p:ext>
            </p:extLst>
          </p:nvPr>
        </p:nvGraphicFramePr>
        <p:xfrm>
          <a:off x="5238750" y="1828800"/>
          <a:ext cx="44196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14053149"/>
              </p:ext>
            </p:extLst>
          </p:nvPr>
        </p:nvGraphicFramePr>
        <p:xfrm>
          <a:off x="152400" y="1531620"/>
          <a:ext cx="4724400" cy="2942082"/>
        </p:xfrm>
        <a:graphic>
          <a:graphicData uri="http://schemas.openxmlformats.org/drawingml/2006/table">
            <a:tbl>
              <a:tblPr firstRow="1" firstCol="1" bandRow="1">
                <a:tableStyleId>{5C22544A-7EE6-4342-B048-85BDC9FD1C3A}</a:tableStyleId>
              </a:tblPr>
              <a:tblGrid>
                <a:gridCol w="406974">
                  <a:extLst>
                    <a:ext uri="{9D8B030D-6E8A-4147-A177-3AD203B41FA5}">
                      <a16:colId xmlns:a16="http://schemas.microsoft.com/office/drawing/2014/main" val="279230736"/>
                    </a:ext>
                  </a:extLst>
                </a:gridCol>
                <a:gridCol w="4317426">
                  <a:extLst>
                    <a:ext uri="{9D8B030D-6E8A-4147-A177-3AD203B41FA5}">
                      <a16:colId xmlns:a16="http://schemas.microsoft.com/office/drawing/2014/main" val="3392693956"/>
                    </a:ext>
                  </a:extLst>
                </a:gridCol>
              </a:tblGrid>
              <a:tr h="653796">
                <a:tc>
                  <a:txBody>
                    <a:bodyPr/>
                    <a:lstStyle/>
                    <a:p>
                      <a:pPr algn="ctr">
                        <a:spcBef>
                          <a:spcPts val="300"/>
                        </a:spcBef>
                        <a:spcAft>
                          <a:spcPts val="0"/>
                        </a:spcAft>
                      </a:pPr>
                      <a:r>
                        <a:rPr lang="ro-RO" sz="1400" b="1" dirty="0">
                          <a:effectLst/>
                        </a:rPr>
                        <a:t>Nr. crt.</a:t>
                      </a:r>
                      <a:endParaRPr lang="en-US" sz="1400" b="1"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lgn="ctr">
                        <a:spcBef>
                          <a:spcPts val="300"/>
                        </a:spcBef>
                        <a:spcAft>
                          <a:spcPts val="0"/>
                        </a:spcAft>
                      </a:pPr>
                      <a:r>
                        <a:rPr lang="ro-RO" sz="1400" b="1" dirty="0">
                          <a:effectLst/>
                        </a:rPr>
                        <a:t>Unitățile</a:t>
                      </a:r>
                      <a:r>
                        <a:rPr lang="ro-RO" sz="1400" b="1" baseline="0" dirty="0">
                          <a:effectLst/>
                        </a:rPr>
                        <a:t> de învățământ în care</a:t>
                      </a:r>
                      <a:r>
                        <a:rPr lang="ro-RO" sz="1400" b="1" dirty="0">
                          <a:effectLst/>
                        </a:rPr>
                        <a:t> s-a realizat inspecție generală </a:t>
                      </a:r>
                      <a:endParaRPr lang="en-US" sz="1400" b="1"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978816930"/>
                  </a:ext>
                </a:extLst>
              </a:tr>
              <a:tr h="326898">
                <a:tc>
                  <a:txBody>
                    <a:bodyPr/>
                    <a:lstStyle/>
                    <a:p>
                      <a:pPr marL="0" lvl="0" indent="0" algn="ctr">
                        <a:spcBef>
                          <a:spcPts val="300"/>
                        </a:spcBef>
                        <a:spcAft>
                          <a:spcPts val="300"/>
                        </a:spcAft>
                        <a:buSzPts val="1200"/>
                        <a:buFont typeface="+mj-lt"/>
                        <a:buNone/>
                        <a:tabLst>
                          <a:tab pos="457200" algn="l"/>
                        </a:tabLst>
                      </a:pPr>
                      <a:r>
                        <a:rPr lang="ro-RO" sz="1400" dirty="0">
                          <a:effectLst/>
                        </a:rPr>
                        <a:t>1 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spcBef>
                          <a:spcPts val="300"/>
                        </a:spcBef>
                        <a:spcAft>
                          <a:spcPts val="0"/>
                        </a:spcAft>
                      </a:pPr>
                      <a:r>
                        <a:rPr lang="ro-RO" sz="1400" dirty="0">
                          <a:effectLst/>
                        </a:rPr>
                        <a:t>Școala Gimnazială „</a:t>
                      </a:r>
                      <a:r>
                        <a:rPr lang="ro-RO" sz="1400" dirty="0" err="1">
                          <a:effectLst/>
                        </a:rPr>
                        <a:t>Kriza</a:t>
                      </a:r>
                      <a:r>
                        <a:rPr lang="ro-RO" sz="1400" dirty="0">
                          <a:effectLst/>
                        </a:rPr>
                        <a:t> János”, Aita Mare</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2471177041"/>
                  </a:ext>
                </a:extLst>
              </a:tr>
              <a:tr h="326898">
                <a:tc>
                  <a:txBody>
                    <a:bodyPr/>
                    <a:lstStyle/>
                    <a:p>
                      <a:pPr marL="0" lvl="0" indent="0" algn="ctr">
                        <a:spcBef>
                          <a:spcPts val="300"/>
                        </a:spcBef>
                        <a:spcAft>
                          <a:spcPts val="300"/>
                        </a:spcAft>
                        <a:buSzPts val="1200"/>
                        <a:buFont typeface="+mj-lt"/>
                        <a:buNone/>
                        <a:tabLst>
                          <a:tab pos="457200" algn="l"/>
                        </a:tabLst>
                      </a:pPr>
                      <a:r>
                        <a:rPr lang="ro-RO" sz="1400" dirty="0">
                          <a:effectLst/>
                        </a:rPr>
                        <a:t>2 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spcBef>
                          <a:spcPts val="300"/>
                        </a:spcBef>
                        <a:spcAft>
                          <a:spcPts val="0"/>
                        </a:spcAft>
                      </a:pPr>
                      <a:r>
                        <a:rPr lang="ro-RO" sz="1400" dirty="0">
                          <a:effectLst/>
                        </a:rPr>
                        <a:t>Școala Gimnazială „Mihai Eminescu”, Valea Mare</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3107629906"/>
                  </a:ext>
                </a:extLst>
              </a:tr>
              <a:tr h="326898">
                <a:tc>
                  <a:txBody>
                    <a:bodyPr/>
                    <a:lstStyle/>
                    <a:p>
                      <a:pPr marL="0" lvl="0" indent="0" algn="ctr">
                        <a:spcBef>
                          <a:spcPts val="300"/>
                        </a:spcBef>
                        <a:spcAft>
                          <a:spcPts val="300"/>
                        </a:spcAft>
                        <a:buSzPts val="1200"/>
                        <a:buFont typeface="+mj-lt"/>
                        <a:buNone/>
                        <a:tabLst>
                          <a:tab pos="457200" algn="l"/>
                        </a:tabLst>
                      </a:pPr>
                      <a:r>
                        <a:rPr lang="ro-RO" sz="1400" dirty="0">
                          <a:effectLst/>
                        </a:rPr>
                        <a:t>3 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spcBef>
                          <a:spcPts val="300"/>
                        </a:spcBef>
                        <a:spcAft>
                          <a:spcPts val="0"/>
                        </a:spcAft>
                      </a:pPr>
                      <a:r>
                        <a:rPr lang="ro-RO" sz="1400" dirty="0">
                          <a:effectLst/>
                        </a:rPr>
                        <a:t>Școala Gimnazială „</a:t>
                      </a:r>
                      <a:r>
                        <a:rPr lang="ro-RO" sz="1400" dirty="0" err="1">
                          <a:effectLst/>
                        </a:rPr>
                        <a:t>Trefan</a:t>
                      </a:r>
                      <a:r>
                        <a:rPr lang="ro-RO" sz="1400" dirty="0">
                          <a:effectLst/>
                        </a:rPr>
                        <a:t> Leonard”, Poian</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3547452858"/>
                  </a:ext>
                </a:extLst>
              </a:tr>
              <a:tr h="326898">
                <a:tc>
                  <a:txBody>
                    <a:bodyPr/>
                    <a:lstStyle/>
                    <a:p>
                      <a:pPr marL="0" lvl="0" indent="0" algn="ctr">
                        <a:spcBef>
                          <a:spcPts val="300"/>
                        </a:spcBef>
                        <a:spcAft>
                          <a:spcPts val="300"/>
                        </a:spcAft>
                        <a:buSzPts val="1200"/>
                        <a:buFont typeface="+mj-lt"/>
                        <a:buNone/>
                        <a:tabLst>
                          <a:tab pos="457200" algn="l"/>
                        </a:tabLst>
                      </a:pPr>
                      <a:r>
                        <a:rPr lang="ro-RO" sz="1400" dirty="0">
                          <a:effectLst/>
                        </a:rPr>
                        <a:t>4 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spcBef>
                          <a:spcPts val="300"/>
                        </a:spcBef>
                        <a:spcAft>
                          <a:spcPts val="0"/>
                        </a:spcAft>
                      </a:pPr>
                      <a:r>
                        <a:rPr lang="ro-RO" sz="1400" dirty="0">
                          <a:effectLst/>
                        </a:rPr>
                        <a:t>Liceul Tehnologic „</a:t>
                      </a:r>
                      <a:r>
                        <a:rPr lang="ro-RO" sz="1400" dirty="0" err="1">
                          <a:effectLst/>
                        </a:rPr>
                        <a:t>Puskás</a:t>
                      </a:r>
                      <a:r>
                        <a:rPr lang="ro-RO" sz="1400" dirty="0">
                          <a:effectLst/>
                        </a:rPr>
                        <a:t> Tivadar”, Sf. Gheorghe</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1483725899"/>
                  </a:ext>
                </a:extLst>
              </a:tr>
              <a:tr h="326898">
                <a:tc>
                  <a:txBody>
                    <a:bodyPr/>
                    <a:lstStyle/>
                    <a:p>
                      <a:pPr marL="0" lvl="0" indent="0" algn="ctr">
                        <a:spcBef>
                          <a:spcPts val="300"/>
                        </a:spcBef>
                        <a:spcAft>
                          <a:spcPts val="300"/>
                        </a:spcAft>
                        <a:buSzPts val="1200"/>
                        <a:buFont typeface="+mj-lt"/>
                        <a:buNone/>
                        <a:tabLst>
                          <a:tab pos="457200" algn="l"/>
                        </a:tabLst>
                      </a:pPr>
                      <a:r>
                        <a:rPr lang="ro-RO" sz="1400" dirty="0">
                          <a:effectLst/>
                        </a:rPr>
                        <a:t>5 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spcAft>
                          <a:spcPts val="0"/>
                        </a:spcAft>
                      </a:pPr>
                      <a:r>
                        <a:rPr lang="ro-RO" sz="1400" dirty="0">
                          <a:effectLst/>
                        </a:rPr>
                        <a:t>Școala Gimnazială ”K</a:t>
                      </a:r>
                      <a:r>
                        <a:rPr lang="hu-HU" sz="1400" dirty="0">
                          <a:effectLst/>
                        </a:rPr>
                        <a:t>á</a:t>
                      </a:r>
                      <a:r>
                        <a:rPr lang="ro-RO" sz="1400" dirty="0" err="1">
                          <a:effectLst/>
                        </a:rPr>
                        <a:t>lnoky</a:t>
                      </a:r>
                      <a:r>
                        <a:rPr lang="ro-RO" sz="1400" dirty="0">
                          <a:effectLst/>
                        </a:rPr>
                        <a:t> </a:t>
                      </a:r>
                      <a:r>
                        <a:rPr lang="ro-RO" sz="1400" dirty="0" err="1">
                          <a:effectLst/>
                        </a:rPr>
                        <a:t>Ludmilla</a:t>
                      </a:r>
                      <a:r>
                        <a:rPr lang="ro-RO" sz="1400" dirty="0">
                          <a:effectLst/>
                        </a:rPr>
                        <a:t>” Valea Crișului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1216673508"/>
                  </a:ext>
                </a:extLst>
              </a:tr>
              <a:tr h="326898">
                <a:tc>
                  <a:txBody>
                    <a:bodyPr/>
                    <a:lstStyle/>
                    <a:p>
                      <a:pPr marL="0" lvl="0" indent="0" algn="ctr">
                        <a:spcBef>
                          <a:spcPts val="300"/>
                        </a:spcBef>
                        <a:spcAft>
                          <a:spcPts val="300"/>
                        </a:spcAft>
                        <a:buSzPts val="1200"/>
                        <a:buFont typeface="+mj-lt"/>
                        <a:buNone/>
                        <a:tabLst>
                          <a:tab pos="457200" algn="l"/>
                        </a:tabLst>
                      </a:pPr>
                      <a:r>
                        <a:rPr lang="ro-RO" sz="1400" dirty="0">
                          <a:effectLst/>
                        </a:rPr>
                        <a:t>6 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spcAft>
                          <a:spcPts val="0"/>
                        </a:spcAft>
                      </a:pPr>
                      <a:r>
                        <a:rPr lang="ro-RO" sz="1400" dirty="0">
                          <a:effectLst/>
                        </a:rPr>
                        <a:t>Școala Gimnazială ”</a:t>
                      </a:r>
                      <a:r>
                        <a:rPr lang="ro-RO" sz="1400" dirty="0" err="1">
                          <a:effectLst/>
                        </a:rPr>
                        <a:t>Konsza</a:t>
                      </a:r>
                      <a:r>
                        <a:rPr lang="ro-RO" sz="1400" dirty="0">
                          <a:effectLst/>
                        </a:rPr>
                        <a:t> Samu” Bățanii Mari</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3486804654"/>
                  </a:ext>
                </a:extLst>
              </a:tr>
              <a:tr h="326898">
                <a:tc>
                  <a:txBody>
                    <a:bodyPr/>
                    <a:lstStyle/>
                    <a:p>
                      <a:pPr marL="0" lvl="0" indent="0" algn="ctr">
                        <a:spcBef>
                          <a:spcPts val="300"/>
                        </a:spcBef>
                        <a:spcAft>
                          <a:spcPts val="300"/>
                        </a:spcAft>
                        <a:buSzPts val="1200"/>
                        <a:buFont typeface="+mj-lt"/>
                        <a:buNone/>
                        <a:tabLst>
                          <a:tab pos="457200" algn="l"/>
                        </a:tabLst>
                      </a:pPr>
                      <a:r>
                        <a:rPr lang="ro-RO" sz="1400" dirty="0">
                          <a:effectLst/>
                        </a:rPr>
                        <a:t>7 </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spcAft>
                          <a:spcPts val="0"/>
                        </a:spcAft>
                      </a:pPr>
                      <a:r>
                        <a:rPr lang="ro-RO" sz="1400" dirty="0">
                          <a:effectLst/>
                        </a:rPr>
                        <a:t>Liceul ”</a:t>
                      </a:r>
                      <a:r>
                        <a:rPr lang="ro-RO" sz="1400" dirty="0" err="1">
                          <a:effectLst/>
                        </a:rPr>
                        <a:t>Kőrösi</a:t>
                      </a:r>
                      <a:r>
                        <a:rPr lang="ro-RO" sz="1400" dirty="0">
                          <a:effectLst/>
                        </a:rPr>
                        <a:t> Csoma Sándor”  Covasna</a:t>
                      </a:r>
                      <a:endParaRPr lang="en-US" sz="14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91795889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00408570"/>
              </p:ext>
            </p:extLst>
          </p:nvPr>
        </p:nvGraphicFramePr>
        <p:xfrm>
          <a:off x="228600" y="4953000"/>
          <a:ext cx="4343400" cy="1468439"/>
        </p:xfrm>
        <a:graphic>
          <a:graphicData uri="http://schemas.openxmlformats.org/drawingml/2006/table">
            <a:tbl>
              <a:tblPr firstRow="1" firstCol="1" lastRow="1" lastCol="1" bandRow="1" bandCol="1">
                <a:tableStyleId>{5C22544A-7EE6-4342-B048-85BDC9FD1C3A}</a:tableStyleId>
              </a:tblPr>
              <a:tblGrid>
                <a:gridCol w="655218">
                  <a:extLst>
                    <a:ext uri="{9D8B030D-6E8A-4147-A177-3AD203B41FA5}">
                      <a16:colId xmlns:a16="http://schemas.microsoft.com/office/drawing/2014/main" val="1877309982"/>
                    </a:ext>
                  </a:extLst>
                </a:gridCol>
                <a:gridCol w="3688182">
                  <a:extLst>
                    <a:ext uri="{9D8B030D-6E8A-4147-A177-3AD203B41FA5}">
                      <a16:colId xmlns:a16="http://schemas.microsoft.com/office/drawing/2014/main" val="3297145845"/>
                    </a:ext>
                  </a:extLst>
                </a:gridCol>
              </a:tblGrid>
              <a:tr h="793053">
                <a:tc>
                  <a:txBody>
                    <a:bodyPr/>
                    <a:lstStyle/>
                    <a:p>
                      <a:pPr algn="ctr">
                        <a:spcAft>
                          <a:spcPts val="0"/>
                        </a:spcAft>
                      </a:pPr>
                      <a:r>
                        <a:rPr lang="ro-RO" sz="1400">
                          <a:effectLst/>
                        </a:rPr>
                        <a:t>Nr. crt.</a:t>
                      </a:r>
                      <a:endParaRPr lang="en-US" sz="140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lgn="ctr">
                        <a:spcBef>
                          <a:spcPts val="300"/>
                        </a:spcBef>
                        <a:spcAft>
                          <a:spcPts val="0"/>
                        </a:spcAft>
                      </a:pPr>
                      <a:r>
                        <a:rPr lang="ro-RO" sz="1400" b="1" dirty="0">
                          <a:effectLst/>
                        </a:rPr>
                        <a:t>Unitățile</a:t>
                      </a:r>
                      <a:r>
                        <a:rPr lang="ro-RO" sz="1400" b="1" baseline="0" dirty="0">
                          <a:effectLst/>
                        </a:rPr>
                        <a:t> de învățământ în care</a:t>
                      </a:r>
                      <a:r>
                        <a:rPr lang="ro-RO" sz="1400" b="1" dirty="0">
                          <a:effectLst/>
                        </a:rPr>
                        <a:t> s-a realizat inspecție de</a:t>
                      </a:r>
                      <a:r>
                        <a:rPr lang="ro-RO" sz="1400" b="1" baseline="0" dirty="0">
                          <a:effectLst/>
                        </a:rPr>
                        <a:t> revenire</a:t>
                      </a:r>
                      <a:endParaRPr lang="en-US" sz="1400" b="1"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2790043121"/>
                  </a:ext>
                </a:extLst>
              </a:tr>
              <a:tr h="337693">
                <a:tc>
                  <a:txBody>
                    <a:bodyPr/>
                    <a:lstStyle/>
                    <a:p>
                      <a:pPr marL="0" lvl="0" indent="0" algn="ctr">
                        <a:spcAft>
                          <a:spcPts val="0"/>
                        </a:spcAft>
                        <a:buSzPts val="1200"/>
                        <a:buFont typeface="+mj-lt"/>
                        <a:buNone/>
                      </a:pPr>
                      <a:r>
                        <a:rPr lang="ro-RO" sz="1400" dirty="0">
                          <a:effectLst/>
                        </a:rPr>
                        <a:t>1 </a:t>
                      </a:r>
                      <a:endParaRPr lang="ro-RO" sz="1400" dirty="0">
                        <a:effectLst/>
                        <a:latin typeface="Times New Roman" panose="02020603050405020304" pitchFamily="18" charset="0"/>
                        <a:ea typeface="Times New Roman" panose="02020603050405020304" pitchFamily="18" charset="0"/>
                      </a:endParaRPr>
                    </a:p>
                  </a:txBody>
                  <a:tcPr marL="17780" marR="17780" marT="0" marB="0"/>
                </a:tc>
                <a:tc>
                  <a:txBody>
                    <a:bodyPr/>
                    <a:lstStyle/>
                    <a:p>
                      <a:pPr>
                        <a:spcAft>
                          <a:spcPts val="0"/>
                        </a:spcAft>
                      </a:pPr>
                      <a:r>
                        <a:rPr lang="ro-RO" sz="1400" b="0" dirty="0">
                          <a:solidFill>
                            <a:schemeClr val="tx1"/>
                          </a:solidFill>
                          <a:effectLst/>
                        </a:rPr>
                        <a:t>Școala Gimnazială ”</a:t>
                      </a:r>
                      <a:r>
                        <a:rPr lang="ro-RO" sz="1400" b="0" dirty="0" err="1">
                          <a:solidFill>
                            <a:schemeClr val="tx1"/>
                          </a:solidFill>
                          <a:effectLst/>
                        </a:rPr>
                        <a:t>Fehér</a:t>
                      </a:r>
                      <a:r>
                        <a:rPr lang="ro-RO" sz="1400" b="0" dirty="0">
                          <a:solidFill>
                            <a:schemeClr val="tx1"/>
                          </a:solidFill>
                          <a:effectLst/>
                        </a:rPr>
                        <a:t> </a:t>
                      </a:r>
                      <a:r>
                        <a:rPr lang="ro-RO" sz="1400" b="0" dirty="0" err="1">
                          <a:solidFill>
                            <a:schemeClr val="tx1"/>
                          </a:solidFill>
                          <a:effectLst/>
                        </a:rPr>
                        <a:t>Ákos</a:t>
                      </a:r>
                      <a:r>
                        <a:rPr lang="ro-RO" sz="1400" b="0" dirty="0">
                          <a:solidFill>
                            <a:schemeClr val="tx1"/>
                          </a:solidFill>
                          <a:effectLst/>
                        </a:rPr>
                        <a:t>” Micfalău</a:t>
                      </a:r>
                      <a:endParaRPr lang="en-US" sz="1400" b="0" dirty="0">
                        <a:solidFill>
                          <a:schemeClr val="tx1"/>
                        </a:solidFill>
                        <a:effectLst/>
                        <a:latin typeface="Times New Roman" panose="02020603050405020304" pitchFamily="18" charset="0"/>
                        <a:ea typeface="Times New Roman" panose="02020603050405020304" pitchFamily="18" charset="0"/>
                      </a:endParaRPr>
                    </a:p>
                  </a:txBody>
                  <a:tcPr marL="17780" marR="17780" marT="0" marB="0" anchor="ctr">
                    <a:solidFill>
                      <a:schemeClr val="accent1">
                        <a:lumMod val="20000"/>
                        <a:lumOff val="80000"/>
                      </a:schemeClr>
                    </a:solidFill>
                  </a:tcPr>
                </a:tc>
                <a:extLst>
                  <a:ext uri="{0D108BD9-81ED-4DB2-BD59-A6C34878D82A}">
                    <a16:rowId xmlns:a16="http://schemas.microsoft.com/office/drawing/2014/main" val="2259636924"/>
                  </a:ext>
                </a:extLst>
              </a:tr>
              <a:tr h="337693">
                <a:tc>
                  <a:txBody>
                    <a:bodyPr/>
                    <a:lstStyle/>
                    <a:p>
                      <a:pPr marL="0" lvl="0" indent="0" algn="ctr">
                        <a:spcAft>
                          <a:spcPts val="0"/>
                        </a:spcAft>
                        <a:buSzPts val="1200"/>
                        <a:buFont typeface="+mj-lt"/>
                        <a:buNone/>
                      </a:pPr>
                      <a:r>
                        <a:rPr lang="ro-RO" sz="1400" dirty="0">
                          <a:effectLst/>
                        </a:rPr>
                        <a:t>2 </a:t>
                      </a:r>
                      <a:endParaRPr lang="ro-RO" sz="1400" dirty="0">
                        <a:effectLst/>
                        <a:latin typeface="Times New Roman" panose="02020603050405020304" pitchFamily="18" charset="0"/>
                        <a:ea typeface="Times New Roman" panose="02020603050405020304" pitchFamily="18" charset="0"/>
                      </a:endParaRPr>
                    </a:p>
                  </a:txBody>
                  <a:tcPr marL="17780" marR="17780" marT="0" marB="0"/>
                </a:tc>
                <a:tc>
                  <a:txBody>
                    <a:bodyPr/>
                    <a:lstStyle/>
                    <a:p>
                      <a:pPr>
                        <a:spcAft>
                          <a:spcPts val="0"/>
                        </a:spcAft>
                      </a:pPr>
                      <a:r>
                        <a:rPr lang="ro-RO" sz="1400" b="0" dirty="0">
                          <a:solidFill>
                            <a:schemeClr val="tx1"/>
                          </a:solidFill>
                          <a:effectLst/>
                        </a:rPr>
                        <a:t>Liceul de Arte „</a:t>
                      </a:r>
                      <a:r>
                        <a:rPr lang="ro-RO" sz="1400" b="0" dirty="0" err="1">
                          <a:solidFill>
                            <a:schemeClr val="tx1"/>
                          </a:solidFill>
                          <a:effectLst/>
                        </a:rPr>
                        <a:t>Plugor</a:t>
                      </a:r>
                      <a:r>
                        <a:rPr lang="ro-RO" sz="1400" b="0" dirty="0">
                          <a:solidFill>
                            <a:schemeClr val="tx1"/>
                          </a:solidFill>
                          <a:effectLst/>
                        </a:rPr>
                        <a:t> </a:t>
                      </a:r>
                      <a:r>
                        <a:rPr lang="ro-RO" sz="1400" b="0" dirty="0" err="1">
                          <a:solidFill>
                            <a:schemeClr val="tx1"/>
                          </a:solidFill>
                          <a:effectLst/>
                        </a:rPr>
                        <a:t>Sándor”Sf.Gheorghe</a:t>
                      </a:r>
                      <a:endParaRPr lang="en-US" sz="1400" b="0" dirty="0">
                        <a:solidFill>
                          <a:schemeClr val="tx1"/>
                        </a:solidFill>
                        <a:effectLst/>
                        <a:latin typeface="Times New Roman" panose="02020603050405020304" pitchFamily="18" charset="0"/>
                        <a:ea typeface="Times New Roman" panose="02020603050405020304" pitchFamily="18" charset="0"/>
                      </a:endParaRPr>
                    </a:p>
                  </a:txBody>
                  <a:tcPr marL="17780" marR="17780" marT="0" marB="0" anchor="ctr">
                    <a:solidFill>
                      <a:schemeClr val="accent1">
                        <a:lumMod val="20000"/>
                        <a:lumOff val="80000"/>
                      </a:schemeClr>
                    </a:solidFill>
                  </a:tcPr>
                </a:tc>
                <a:extLst>
                  <a:ext uri="{0D108BD9-81ED-4DB2-BD59-A6C34878D82A}">
                    <a16:rowId xmlns:a16="http://schemas.microsoft.com/office/drawing/2014/main" val="4185980513"/>
                  </a:ext>
                </a:extLst>
              </a:tr>
            </a:tbl>
          </a:graphicData>
        </a:graphic>
      </p:graphicFrame>
    </p:spTree>
    <p:extLst>
      <p:ext uri="{BB962C8B-B14F-4D97-AF65-F5344CB8AC3E}">
        <p14:creationId xmlns:p14="http://schemas.microsoft.com/office/powerpoint/2010/main" val="3431988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2417343"/>
              </p:ext>
            </p:extLst>
          </p:nvPr>
        </p:nvGraphicFramePr>
        <p:xfrm>
          <a:off x="439098" y="3748792"/>
          <a:ext cx="9372600" cy="2442210"/>
        </p:xfrm>
        <a:graphic>
          <a:graphicData uri="http://schemas.openxmlformats.org/drawingml/2006/table">
            <a:tbl>
              <a:tblPr>
                <a:tableStyleId>{5C22544A-7EE6-4342-B048-85BDC9FD1C3A}</a:tableStyleId>
              </a:tblPr>
              <a:tblGrid>
                <a:gridCol w="1981200">
                  <a:extLst>
                    <a:ext uri="{9D8B030D-6E8A-4147-A177-3AD203B41FA5}">
                      <a16:colId xmlns:a16="http://schemas.microsoft.com/office/drawing/2014/main" val="20000"/>
                    </a:ext>
                  </a:extLst>
                </a:gridCol>
                <a:gridCol w="549275">
                  <a:extLst>
                    <a:ext uri="{9D8B030D-6E8A-4147-A177-3AD203B41FA5}">
                      <a16:colId xmlns:a16="http://schemas.microsoft.com/office/drawing/2014/main" val="20001"/>
                    </a:ext>
                  </a:extLst>
                </a:gridCol>
                <a:gridCol w="3143441">
                  <a:extLst>
                    <a:ext uri="{9D8B030D-6E8A-4147-A177-3AD203B41FA5}">
                      <a16:colId xmlns:a16="http://schemas.microsoft.com/office/drawing/2014/main" val="20002"/>
                    </a:ext>
                  </a:extLst>
                </a:gridCol>
                <a:gridCol w="1396111">
                  <a:extLst>
                    <a:ext uri="{9D8B030D-6E8A-4147-A177-3AD203B41FA5}">
                      <a16:colId xmlns:a16="http://schemas.microsoft.com/office/drawing/2014/main" val="20003"/>
                    </a:ext>
                  </a:extLst>
                </a:gridCol>
                <a:gridCol w="854773">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304800">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Numele și prenumele elevului</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Clasa</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Unitatea de învățământ</a:t>
                      </a:r>
                      <a:endParaRPr lang="vi-VN"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Localitatea</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ro-RO" sz="1400" b="1" u="none" strike="noStrike">
                          <a:effectLst/>
                          <a:latin typeface="Tahoma" panose="020B0604030504040204" pitchFamily="34" charset="0"/>
                          <a:ea typeface="Tahoma" panose="020B0604030504040204" pitchFamily="34" charset="0"/>
                          <a:cs typeface="Tahoma" panose="020B0604030504040204" pitchFamily="34" charset="0"/>
                        </a:rPr>
                        <a:t>Premiul obținut</a:t>
                      </a:r>
                      <a:endParaRPr lang="ro-RO" sz="1400" b="1" i="0" u="none" strike="noStrike">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Profesor </a:t>
                      </a:r>
                      <a:endParaRPr lang="ro-RO" sz="1400" b="1" u="none" strike="noStrike" dirty="0">
                        <a:effectLst/>
                        <a:latin typeface="Tahoma" panose="020B0604030504040204" pitchFamily="34" charset="0"/>
                        <a:ea typeface="Tahoma" panose="020B0604030504040204" pitchFamily="34" charset="0"/>
                        <a:cs typeface="Tahoma" panose="020B0604030504040204" pitchFamily="34" charset="0"/>
                      </a:endParaRPr>
                    </a:p>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pregătitor</a:t>
                      </a:r>
                      <a:endParaRPr lang="vi-VN"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61925">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Bereczki Anna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Teoretic "Mikes Kelemen"</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Varga Csilla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1925">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Kovács Álmos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vi-VN"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Şcoala Gimnazială "Gaál Mózes"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Baraolt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Süketes János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Kotró Előd</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Liceul Teoretic "Nagy Mózes"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Târgu Secuiesc</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Tóth Zsuzsánna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Kotró Kosztándi Anna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Laczkó Csongor</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Deák Éva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Miklós Csenge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Gödri Judith</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Roth Apor</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Gödri Judith</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Medgyesi Attila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Colegiul Național "Székely Mikó"</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Sfântu Gheorghe</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Bíró Béla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Kádár Attila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Liceul Tehnologic "Baróti Szabó Dávid "</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Baraolt</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Oláh-Ilkei Árpád</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50178" name="Rectangle 2"/>
          <p:cNvSpPr>
            <a:spLocks noGrp="1" noChangeArrowheads="1"/>
          </p:cNvSpPr>
          <p:nvPr>
            <p:ph type="title"/>
          </p:nvPr>
        </p:nvSpPr>
        <p:spPr>
          <a:xfrm>
            <a:off x="0" y="163786"/>
            <a:ext cx="9906000" cy="670893"/>
          </a:xfrm>
        </p:spPr>
        <p:txBody>
          <a:bodyPr/>
          <a:lstStyle/>
          <a:p>
            <a:pPr algn="ctr" eaLnBrk="1" hangingPunct="1"/>
            <a:r>
              <a:rPr lang="ro-RO" altLang="ro-RO" sz="2800" b="1" dirty="0">
                <a:solidFill>
                  <a:schemeClr val="tx2">
                    <a:lumMod val="60000"/>
                    <a:lumOff val="40000"/>
                  </a:schemeClr>
                </a:solidFill>
                <a:latin typeface="Tahoma" pitchFamily="34" charset="0"/>
                <a:cs typeface="Tahoma" pitchFamily="34" charset="0"/>
              </a:rPr>
              <a:t>REZULTATE 2015-2016 - OLIMPIADE ŞI CONCURSURI</a:t>
            </a:r>
          </a:p>
        </p:txBody>
      </p:sp>
      <p:sp>
        <p:nvSpPr>
          <p:cNvPr id="61"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017B565-00F2-4220-942B-19923EFDADCC}" type="slidenum">
              <a:rPr lang="ro-RO" sz="1000">
                <a:solidFill>
                  <a:schemeClr val="tx2">
                    <a:shade val="50000"/>
                  </a:schemeClr>
                </a:solidFill>
              </a:rPr>
              <a:pPr algn="r" eaLnBrk="1" hangingPunct="1">
                <a:defRPr/>
              </a:pPr>
              <a:t>50</a:t>
            </a:fld>
            <a:endParaRPr lang="ro-RO" sz="1000">
              <a:solidFill>
                <a:schemeClr val="tx2">
                  <a:shade val="50000"/>
                </a:schemeClr>
              </a:solidFill>
            </a:endParaRPr>
          </a:p>
        </p:txBody>
      </p:sp>
      <p:sp>
        <p:nvSpPr>
          <p:cNvPr id="3" name="Rectangle 1"/>
          <p:cNvSpPr>
            <a:spLocks noChangeArrowheads="1"/>
          </p:cNvSpPr>
          <p:nvPr/>
        </p:nvSpPr>
        <p:spPr bwMode="auto">
          <a:xfrm>
            <a:off x="192985" y="900499"/>
            <a:ext cx="960120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ro-RO" dirty="0"/>
              <a:t>Olimpiada de Matematică al Satelor din România  Etapa națională</a:t>
            </a:r>
          </a:p>
        </p:txBody>
      </p:sp>
      <p:sp>
        <p:nvSpPr>
          <p:cNvPr id="8" name="AutoShape 10">
            <a:hlinkClick r:id="rId2" action="ppaction://hlinksldjump"/>
          </p:cNvPr>
          <p:cNvSpPr>
            <a:spLocks noChangeArrowheads="1"/>
          </p:cNvSpPr>
          <p:nvPr/>
        </p:nvSpPr>
        <p:spPr bwMode="auto">
          <a:xfrm>
            <a:off x="8956675" y="622300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7" name="Rectangle 1"/>
          <p:cNvSpPr>
            <a:spLocks noChangeArrowheads="1"/>
          </p:cNvSpPr>
          <p:nvPr/>
        </p:nvSpPr>
        <p:spPr bwMode="auto">
          <a:xfrm>
            <a:off x="381000" y="3048000"/>
            <a:ext cx="942975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ro-RO" dirty="0"/>
              <a:t>Concursul de Matematică al Gimnaziilor și  Liceelor Maghiare din România  Etapa internațională (9 premianți)</a:t>
            </a:r>
          </a:p>
        </p:txBody>
      </p:sp>
      <p:graphicFrame>
        <p:nvGraphicFramePr>
          <p:cNvPr id="9" name="Table 8"/>
          <p:cNvGraphicFramePr>
            <a:graphicFrameLocks noGrp="1"/>
          </p:cNvGraphicFramePr>
          <p:nvPr>
            <p:extLst>
              <p:ext uri="{D42A27DB-BD31-4B8C-83A1-F6EECF244321}">
                <p14:modId xmlns:p14="http://schemas.microsoft.com/office/powerpoint/2010/main" val="3685320503"/>
              </p:ext>
            </p:extLst>
          </p:nvPr>
        </p:nvGraphicFramePr>
        <p:xfrm>
          <a:off x="285750" y="1447800"/>
          <a:ext cx="9372600" cy="1104900"/>
        </p:xfrm>
        <a:graphic>
          <a:graphicData uri="http://schemas.openxmlformats.org/drawingml/2006/table">
            <a:tbl>
              <a:tblPr>
                <a:tableStyleId>{5C22544A-7EE6-4342-B048-85BDC9FD1C3A}</a:tableStyleId>
              </a:tblPr>
              <a:tblGrid>
                <a:gridCol w="1981200">
                  <a:extLst>
                    <a:ext uri="{9D8B030D-6E8A-4147-A177-3AD203B41FA5}">
                      <a16:colId xmlns:a16="http://schemas.microsoft.com/office/drawing/2014/main" val="20000"/>
                    </a:ext>
                  </a:extLst>
                </a:gridCol>
                <a:gridCol w="549275">
                  <a:extLst>
                    <a:ext uri="{9D8B030D-6E8A-4147-A177-3AD203B41FA5}">
                      <a16:colId xmlns:a16="http://schemas.microsoft.com/office/drawing/2014/main" val="20001"/>
                    </a:ext>
                  </a:extLst>
                </a:gridCol>
                <a:gridCol w="3143441">
                  <a:extLst>
                    <a:ext uri="{9D8B030D-6E8A-4147-A177-3AD203B41FA5}">
                      <a16:colId xmlns:a16="http://schemas.microsoft.com/office/drawing/2014/main" val="20002"/>
                    </a:ext>
                  </a:extLst>
                </a:gridCol>
                <a:gridCol w="1396111">
                  <a:extLst>
                    <a:ext uri="{9D8B030D-6E8A-4147-A177-3AD203B41FA5}">
                      <a16:colId xmlns:a16="http://schemas.microsoft.com/office/drawing/2014/main" val="20003"/>
                    </a:ext>
                  </a:extLst>
                </a:gridCol>
                <a:gridCol w="854773">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304800">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Numele și prenumele elevului</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Clasa</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Unitatea de învățământ</a:t>
                      </a:r>
                      <a:endParaRPr lang="vi-VN"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Localitatea</a:t>
                      </a:r>
                      <a:endParaRPr lang="ro-RO"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ro-RO" sz="1400" b="1" u="none" strike="noStrike">
                          <a:effectLst/>
                          <a:latin typeface="Tahoma" panose="020B0604030504040204" pitchFamily="34" charset="0"/>
                          <a:ea typeface="Tahoma" panose="020B0604030504040204" pitchFamily="34" charset="0"/>
                          <a:cs typeface="Tahoma" panose="020B0604030504040204" pitchFamily="34" charset="0"/>
                        </a:rPr>
                        <a:t>Premiul obținut</a:t>
                      </a:r>
                      <a:endParaRPr lang="ro-RO" sz="1400" b="1" i="0" u="none" strike="noStrike">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Profesor </a:t>
                      </a:r>
                      <a:endParaRPr lang="ro-RO" sz="1400" b="1" u="none" strike="noStrike" dirty="0">
                        <a:effectLst/>
                        <a:latin typeface="Tahoma" panose="020B0604030504040204" pitchFamily="34" charset="0"/>
                        <a:ea typeface="Tahoma" panose="020B0604030504040204" pitchFamily="34" charset="0"/>
                        <a:cs typeface="Tahoma" panose="020B0604030504040204" pitchFamily="34" charset="0"/>
                      </a:endParaRPr>
                    </a:p>
                    <a:p>
                      <a:pPr algn="ctr" fontAlgn="b"/>
                      <a:r>
                        <a:rPr lang="vi-VN" sz="1400" b="1" u="none" strike="noStrike" dirty="0">
                          <a:effectLst/>
                          <a:latin typeface="Tahoma" panose="020B0604030504040204" pitchFamily="34" charset="0"/>
                          <a:ea typeface="Tahoma" panose="020B0604030504040204" pitchFamily="34" charset="0"/>
                          <a:cs typeface="Tahoma" panose="020B0604030504040204" pitchFamily="34" charset="0"/>
                        </a:rPr>
                        <a:t>pregătitor</a:t>
                      </a:r>
                      <a:endParaRPr lang="vi-VN"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161925">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Molnár Dávid</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Școala Gimnazială ”Apor István"</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Sânzieni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Mátis Irén</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161925">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Nițu Maria Delia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Școala Gimnazială "Nicolae Russu"</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Sita Buzăului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Stoica Cătălina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r h="161925">
                <a:tc>
                  <a:txBody>
                    <a:bodyPr/>
                    <a:lstStyle/>
                    <a:p>
                      <a:pPr algn="l"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Kiss Andrea-Tímea</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Școala Gimnazială ”Konsza Samu”</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vi-VN"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Bățanii Mari</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l" fontAlgn="b"/>
                      <a:r>
                        <a:rPr lang="hu-H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Ugron Szabolcs</a:t>
                      </a:r>
                    </a:p>
                  </a:txBody>
                  <a:tcPr marL="9525" marR="9525" marT="9525" marB="0" anchor="b">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00093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28600"/>
            <a:ext cx="9906000" cy="838200"/>
          </a:xfrm>
        </p:spPr>
        <p:txBody>
          <a:bodyPr>
            <a:noAutofit/>
          </a:bodyPr>
          <a:lstStyle/>
          <a:p>
            <a:pPr lvl="2" algn="ctr" eaLnBrk="1" hangingPunct="1"/>
            <a:r>
              <a:rPr lang="ro-RO" altLang="ro-RO" sz="2800" b="1" kern="1200" dirty="0">
                <a:solidFill>
                  <a:schemeClr val="tx2">
                    <a:lumMod val="60000"/>
                    <a:lumOff val="40000"/>
                  </a:schemeClr>
                </a:solidFill>
                <a:latin typeface="Tahoma" pitchFamily="34" charset="0"/>
                <a:ea typeface="+mj-ea"/>
                <a:cs typeface="Tahoma" pitchFamily="34" charset="0"/>
              </a:rPr>
              <a:t>RESURSE UMANE</a:t>
            </a:r>
            <a:br>
              <a:rPr lang="en-US" altLang="ro-RO" sz="2800" b="1" kern="1200" dirty="0">
                <a:solidFill>
                  <a:schemeClr val="tx2">
                    <a:lumMod val="60000"/>
                    <a:lumOff val="40000"/>
                  </a:schemeClr>
                </a:solidFill>
                <a:latin typeface="Tahoma" pitchFamily="34" charset="0"/>
                <a:ea typeface="+mj-ea"/>
                <a:cs typeface="Tahoma" pitchFamily="34" charset="0"/>
              </a:rPr>
            </a:br>
            <a:r>
              <a:rPr lang="en-US" sz="2800" b="1" kern="1200" dirty="0">
                <a:solidFill>
                  <a:schemeClr val="tx2">
                    <a:lumMod val="60000"/>
                    <a:lumOff val="40000"/>
                  </a:schemeClr>
                </a:solidFill>
                <a:latin typeface="Tahoma" pitchFamily="34" charset="0"/>
                <a:ea typeface="+mj-ea"/>
                <a:cs typeface="Tahoma" pitchFamily="34" charset="0"/>
              </a:rPr>
              <a:t>EXAMENUL DE DEFINITIVARE / </a:t>
            </a:r>
            <a:r>
              <a:rPr lang="hu-HU" sz="2800" b="1" kern="1200" dirty="0">
                <a:solidFill>
                  <a:schemeClr val="tx2">
                    <a:lumMod val="60000"/>
                    <a:lumOff val="40000"/>
                  </a:schemeClr>
                </a:solidFill>
                <a:latin typeface="Tahoma" pitchFamily="34" charset="0"/>
                <a:ea typeface="+mj-ea"/>
                <a:cs typeface="Tahoma" pitchFamily="34" charset="0"/>
              </a:rPr>
              <a:t>TITULARIZARE</a:t>
            </a:r>
            <a:endParaRPr lang="ro-RO" altLang="ro-RO" sz="2800" b="1" kern="1200" dirty="0">
              <a:solidFill>
                <a:schemeClr val="tx2">
                  <a:lumMod val="60000"/>
                  <a:lumOff val="40000"/>
                </a:schemeClr>
              </a:solidFill>
              <a:latin typeface="Tahoma" pitchFamily="34" charset="0"/>
              <a:ea typeface="+mj-ea"/>
              <a:cs typeface="Tahoma" pitchFamily="34" charset="0"/>
            </a:endParaRPr>
          </a:p>
        </p:txBody>
      </p:sp>
      <p:sp>
        <p:nvSpPr>
          <p:cNvPr id="61"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017B565-00F2-4220-942B-19923EFDADCC}" type="slidenum">
              <a:rPr lang="ro-RO" sz="1000">
                <a:solidFill>
                  <a:schemeClr val="tx2">
                    <a:shade val="50000"/>
                  </a:schemeClr>
                </a:solidFill>
              </a:rPr>
              <a:pPr algn="r" eaLnBrk="1" hangingPunct="1">
                <a:defRPr/>
              </a:pPr>
              <a:t>51</a:t>
            </a:fld>
            <a:endParaRPr lang="ro-RO" sz="1000">
              <a:solidFill>
                <a:schemeClr val="tx2">
                  <a:shade val="50000"/>
                </a:schemeClr>
              </a:solidFill>
            </a:endParaRPr>
          </a:p>
        </p:txBody>
      </p:sp>
      <p:sp>
        <p:nvSpPr>
          <p:cNvPr id="50180" name="AutoShape 10">
            <a:hlinkClick r:id="rId2" action="ppaction://hlinksldjump"/>
          </p:cNvPr>
          <p:cNvSpPr>
            <a:spLocks noChangeArrowheads="1"/>
          </p:cNvSpPr>
          <p:nvPr/>
        </p:nvSpPr>
        <p:spPr bwMode="auto">
          <a:xfrm rot="10800000">
            <a:off x="8832850" y="6324601"/>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4" name="Dreptunghi 3"/>
          <p:cNvSpPr/>
          <p:nvPr/>
        </p:nvSpPr>
        <p:spPr>
          <a:xfrm>
            <a:off x="1143000" y="1081305"/>
            <a:ext cx="7773282" cy="400110"/>
          </a:xfrm>
          <a:prstGeom prst="rect">
            <a:avLst/>
          </a:prstGeom>
          <a:ln>
            <a:solidFill>
              <a:schemeClr val="tx1"/>
            </a:solidFill>
          </a:ln>
        </p:spPr>
        <p:txBody>
          <a:bodyPr wrap="none">
            <a:spAutoFit/>
          </a:bodyPr>
          <a:lstStyle/>
          <a:p>
            <a:r>
              <a:rPr lang="ro-RO" altLang="ro-RO" sz="2000" dirty="0">
                <a:solidFill>
                  <a:schemeClr val="accent6">
                    <a:lumMod val="75000"/>
                  </a:schemeClr>
                </a:solidFill>
                <a:latin typeface="Tahoma" pitchFamily="34" charset="0"/>
              </a:rPr>
              <a:t>RESURSE UMANE</a:t>
            </a:r>
            <a:r>
              <a:rPr lang="en-US" altLang="ro-RO" sz="2000" dirty="0">
                <a:solidFill>
                  <a:schemeClr val="accent6">
                    <a:lumMod val="75000"/>
                  </a:schemeClr>
                </a:solidFill>
                <a:latin typeface="Tahoma" pitchFamily="34" charset="0"/>
              </a:rPr>
              <a:t> – MATEMATIC</a:t>
            </a:r>
            <a:r>
              <a:rPr lang="ro-RO" altLang="ro-RO" sz="2000" dirty="0">
                <a:solidFill>
                  <a:schemeClr val="accent6">
                    <a:lumMod val="75000"/>
                  </a:schemeClr>
                </a:solidFill>
                <a:latin typeface="Tahoma" pitchFamily="34" charset="0"/>
              </a:rPr>
              <a:t>Ă – AN ŞCOLAR 2015-2016</a:t>
            </a:r>
            <a:endParaRPr lang="ro-RO" sz="2000" dirty="0">
              <a:solidFill>
                <a:schemeClr val="accent6">
                  <a:lumMod val="75000"/>
                </a:schemeClr>
              </a:solidFill>
            </a:endParaRPr>
          </a:p>
        </p:txBody>
      </p:sp>
      <p:graphicFrame>
        <p:nvGraphicFramePr>
          <p:cNvPr id="8" name="Chart 7"/>
          <p:cNvGraphicFramePr>
            <a:graphicFrameLocks/>
          </p:cNvGraphicFramePr>
          <p:nvPr>
            <p:extLst>
              <p:ext uri="{D42A27DB-BD31-4B8C-83A1-F6EECF244321}">
                <p14:modId xmlns:p14="http://schemas.microsoft.com/office/powerpoint/2010/main" val="2038220713"/>
              </p:ext>
            </p:extLst>
          </p:nvPr>
        </p:nvGraphicFramePr>
        <p:xfrm>
          <a:off x="228600" y="1752600"/>
          <a:ext cx="5314950" cy="198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525329977"/>
              </p:ext>
            </p:extLst>
          </p:nvPr>
        </p:nvGraphicFramePr>
        <p:xfrm>
          <a:off x="5300870" y="1752600"/>
          <a:ext cx="4109830" cy="198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3996384928"/>
              </p:ext>
            </p:extLst>
          </p:nvPr>
        </p:nvGraphicFramePr>
        <p:xfrm>
          <a:off x="1295400" y="3781840"/>
          <a:ext cx="694372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46441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52400"/>
            <a:ext cx="9906000" cy="830532"/>
          </a:xfrm>
        </p:spPr>
        <p:txBody>
          <a:bodyPr>
            <a:noAutofit/>
          </a:bodyPr>
          <a:lstStyle/>
          <a:p>
            <a:pPr lvl="2" algn="ctr" eaLnBrk="1" hangingPunct="1"/>
            <a:r>
              <a:rPr lang="ro-RO" altLang="ro-RO" sz="2800" b="1" kern="1200" dirty="0">
                <a:solidFill>
                  <a:schemeClr val="tx2">
                    <a:lumMod val="60000"/>
                    <a:lumOff val="40000"/>
                  </a:schemeClr>
                </a:solidFill>
                <a:latin typeface="Tahoma" pitchFamily="34" charset="0"/>
                <a:ea typeface="+mj-ea"/>
                <a:cs typeface="Tahoma" pitchFamily="34" charset="0"/>
              </a:rPr>
              <a:t>RESURSE UMANE</a:t>
            </a:r>
            <a:br>
              <a:rPr lang="en-US" altLang="ro-RO" sz="2800" b="1" kern="1200" dirty="0">
                <a:solidFill>
                  <a:schemeClr val="tx2">
                    <a:lumMod val="60000"/>
                    <a:lumOff val="40000"/>
                  </a:schemeClr>
                </a:solidFill>
                <a:latin typeface="Tahoma" pitchFamily="34" charset="0"/>
                <a:ea typeface="+mj-ea"/>
                <a:cs typeface="Tahoma" pitchFamily="34" charset="0"/>
              </a:rPr>
            </a:br>
            <a:r>
              <a:rPr lang="en-US" sz="2800" b="1" kern="1200" dirty="0">
                <a:solidFill>
                  <a:schemeClr val="tx2">
                    <a:lumMod val="60000"/>
                    <a:lumOff val="40000"/>
                  </a:schemeClr>
                </a:solidFill>
                <a:latin typeface="Tahoma" pitchFamily="34" charset="0"/>
                <a:ea typeface="+mj-ea"/>
                <a:cs typeface="Tahoma" pitchFamily="34" charset="0"/>
              </a:rPr>
              <a:t>EXAMENUL DE DEFINITIVARE / </a:t>
            </a:r>
            <a:r>
              <a:rPr lang="hu-HU" sz="2800" b="1" kern="1200" dirty="0">
                <a:solidFill>
                  <a:schemeClr val="tx2">
                    <a:lumMod val="60000"/>
                    <a:lumOff val="40000"/>
                  </a:schemeClr>
                </a:solidFill>
                <a:latin typeface="Tahoma" pitchFamily="34" charset="0"/>
                <a:ea typeface="+mj-ea"/>
                <a:cs typeface="Tahoma" pitchFamily="34" charset="0"/>
              </a:rPr>
              <a:t>TITULARIZARE</a:t>
            </a:r>
            <a:endParaRPr lang="ro-RO" altLang="ro-RO" sz="2800" b="1" kern="1200" dirty="0">
              <a:solidFill>
                <a:schemeClr val="tx2">
                  <a:lumMod val="60000"/>
                  <a:lumOff val="40000"/>
                </a:schemeClr>
              </a:solidFill>
              <a:latin typeface="Tahoma" pitchFamily="34" charset="0"/>
              <a:ea typeface="+mj-ea"/>
              <a:cs typeface="Tahoma" pitchFamily="34" charset="0"/>
            </a:endParaRPr>
          </a:p>
        </p:txBody>
      </p:sp>
      <p:sp>
        <p:nvSpPr>
          <p:cNvPr id="61"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017B565-00F2-4220-942B-19923EFDADCC}" type="slidenum">
              <a:rPr lang="ro-RO" sz="1000">
                <a:solidFill>
                  <a:schemeClr val="tx2">
                    <a:shade val="50000"/>
                  </a:schemeClr>
                </a:solidFill>
              </a:rPr>
              <a:pPr algn="r" eaLnBrk="1" hangingPunct="1">
                <a:defRPr/>
              </a:pPr>
              <a:t>52</a:t>
            </a:fld>
            <a:endParaRPr lang="ro-RO" sz="1000">
              <a:solidFill>
                <a:schemeClr val="tx2">
                  <a:shade val="50000"/>
                </a:schemeClr>
              </a:solidFill>
            </a:endParaRPr>
          </a:p>
        </p:txBody>
      </p:sp>
      <p:sp>
        <p:nvSpPr>
          <p:cNvPr id="50180" name="AutoShape 10">
            <a:hlinkClick r:id="rId2" action="ppaction://hlinksldjump"/>
          </p:cNvPr>
          <p:cNvSpPr>
            <a:spLocks noChangeArrowheads="1"/>
          </p:cNvSpPr>
          <p:nvPr/>
        </p:nvSpPr>
        <p:spPr bwMode="auto">
          <a:xfrm rot="10800000">
            <a:off x="9245600" y="6208090"/>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4" name="Dreptunghi 3"/>
          <p:cNvSpPr/>
          <p:nvPr/>
        </p:nvSpPr>
        <p:spPr>
          <a:xfrm>
            <a:off x="894204" y="1151281"/>
            <a:ext cx="7623630" cy="1384995"/>
          </a:xfrm>
          <a:prstGeom prst="rect">
            <a:avLst/>
          </a:prstGeom>
          <a:ln>
            <a:solidFill>
              <a:schemeClr val="tx1"/>
            </a:solidFill>
          </a:ln>
        </p:spPr>
        <p:txBody>
          <a:bodyPr wrap="square">
            <a:spAutoFit/>
          </a:bodyPr>
          <a:lstStyle/>
          <a:p>
            <a:r>
              <a:rPr lang="en-US" sz="2000" dirty="0">
                <a:solidFill>
                  <a:schemeClr val="accent6">
                    <a:lumMod val="75000"/>
                  </a:schemeClr>
                </a:solidFill>
                <a:latin typeface="Tahoma" pitchFamily="34" charset="0"/>
              </a:rPr>
              <a:t>EXAMENUL DE </a:t>
            </a:r>
            <a:r>
              <a:rPr lang="ro-RO" sz="2000" dirty="0">
                <a:solidFill>
                  <a:schemeClr val="accent6">
                    <a:lumMod val="75000"/>
                  </a:schemeClr>
                </a:solidFill>
                <a:latin typeface="Tahoma" pitchFamily="34" charset="0"/>
              </a:rPr>
              <a:t> </a:t>
            </a:r>
            <a:r>
              <a:rPr lang="en-US" sz="2400" u="sng" dirty="0">
                <a:solidFill>
                  <a:schemeClr val="accent6">
                    <a:lumMod val="75000"/>
                  </a:schemeClr>
                </a:solidFill>
                <a:latin typeface="Tahoma" pitchFamily="34" charset="0"/>
              </a:rPr>
              <a:t>DEFINITIVARE</a:t>
            </a:r>
            <a:r>
              <a:rPr lang="ro-RO" sz="2000" dirty="0">
                <a:solidFill>
                  <a:schemeClr val="accent6">
                    <a:lumMod val="75000"/>
                  </a:schemeClr>
                </a:solidFill>
                <a:latin typeface="Tahoma" pitchFamily="34" charset="0"/>
              </a:rPr>
              <a:t> -  MATEMATICĂ</a:t>
            </a:r>
          </a:p>
          <a:p>
            <a:r>
              <a:rPr lang="ro-RO" sz="2000" dirty="0">
                <a:latin typeface="Tahoma" pitchFamily="34" charset="0"/>
              </a:rPr>
              <a:t>Înscrişi:  6</a:t>
            </a:r>
          </a:p>
          <a:p>
            <a:r>
              <a:rPr lang="ro-RO" sz="2000" dirty="0">
                <a:latin typeface="Tahoma" pitchFamily="34" charset="0"/>
              </a:rPr>
              <a:t>Prezenţi: 3 (1 candidat absent și 2 candidați retrași)</a:t>
            </a:r>
          </a:p>
          <a:p>
            <a:r>
              <a:rPr lang="ro-RO" sz="2000" dirty="0">
                <a:latin typeface="Tahoma" pitchFamily="34" charset="0"/>
              </a:rPr>
              <a:t>Promovaţi:  3</a:t>
            </a:r>
            <a:endParaRPr lang="ro-RO" sz="2000" dirty="0"/>
          </a:p>
        </p:txBody>
      </p:sp>
      <p:graphicFrame>
        <p:nvGraphicFramePr>
          <p:cNvPr id="2" name="Table 1"/>
          <p:cNvGraphicFramePr>
            <a:graphicFrameLocks noGrp="1"/>
          </p:cNvGraphicFramePr>
          <p:nvPr>
            <p:extLst>
              <p:ext uri="{D42A27DB-BD31-4B8C-83A1-F6EECF244321}">
                <p14:modId xmlns:p14="http://schemas.microsoft.com/office/powerpoint/2010/main" val="2142911806"/>
              </p:ext>
            </p:extLst>
          </p:nvPr>
        </p:nvGraphicFramePr>
        <p:xfrm>
          <a:off x="381000" y="4901183"/>
          <a:ext cx="8726706" cy="760095"/>
        </p:xfrm>
        <a:graphic>
          <a:graphicData uri="http://schemas.openxmlformats.org/drawingml/2006/table">
            <a:tbl>
              <a:tblPr/>
              <a:tblGrid>
                <a:gridCol w="1768234">
                  <a:extLst>
                    <a:ext uri="{9D8B030D-6E8A-4147-A177-3AD203B41FA5}">
                      <a16:colId xmlns:a16="http://schemas.microsoft.com/office/drawing/2014/main" val="20000"/>
                    </a:ext>
                  </a:extLst>
                </a:gridCol>
                <a:gridCol w="652463">
                  <a:extLst>
                    <a:ext uri="{9D8B030D-6E8A-4147-A177-3AD203B41FA5}">
                      <a16:colId xmlns:a16="http://schemas.microsoft.com/office/drawing/2014/main" val="20001"/>
                    </a:ext>
                  </a:extLst>
                </a:gridCol>
                <a:gridCol w="652463">
                  <a:extLst>
                    <a:ext uri="{9D8B030D-6E8A-4147-A177-3AD203B41FA5}">
                      <a16:colId xmlns:a16="http://schemas.microsoft.com/office/drawing/2014/main" val="20002"/>
                    </a:ext>
                  </a:extLst>
                </a:gridCol>
                <a:gridCol w="652463">
                  <a:extLst>
                    <a:ext uri="{9D8B030D-6E8A-4147-A177-3AD203B41FA5}">
                      <a16:colId xmlns:a16="http://schemas.microsoft.com/office/drawing/2014/main" val="20003"/>
                    </a:ext>
                  </a:extLst>
                </a:gridCol>
                <a:gridCol w="652463">
                  <a:extLst>
                    <a:ext uri="{9D8B030D-6E8A-4147-A177-3AD203B41FA5}">
                      <a16:colId xmlns:a16="http://schemas.microsoft.com/office/drawing/2014/main" val="20004"/>
                    </a:ext>
                  </a:extLst>
                </a:gridCol>
                <a:gridCol w="652463">
                  <a:extLst>
                    <a:ext uri="{9D8B030D-6E8A-4147-A177-3AD203B41FA5}">
                      <a16:colId xmlns:a16="http://schemas.microsoft.com/office/drawing/2014/main" val="20005"/>
                    </a:ext>
                  </a:extLst>
                </a:gridCol>
                <a:gridCol w="652463">
                  <a:extLst>
                    <a:ext uri="{9D8B030D-6E8A-4147-A177-3AD203B41FA5}">
                      <a16:colId xmlns:a16="http://schemas.microsoft.com/office/drawing/2014/main" val="20006"/>
                    </a:ext>
                  </a:extLst>
                </a:gridCol>
                <a:gridCol w="652463">
                  <a:extLst>
                    <a:ext uri="{9D8B030D-6E8A-4147-A177-3AD203B41FA5}">
                      <a16:colId xmlns:a16="http://schemas.microsoft.com/office/drawing/2014/main" val="20007"/>
                    </a:ext>
                  </a:extLst>
                </a:gridCol>
                <a:gridCol w="652463">
                  <a:extLst>
                    <a:ext uri="{9D8B030D-6E8A-4147-A177-3AD203B41FA5}">
                      <a16:colId xmlns:a16="http://schemas.microsoft.com/office/drawing/2014/main" val="20008"/>
                    </a:ext>
                  </a:extLst>
                </a:gridCol>
                <a:gridCol w="632062">
                  <a:extLst>
                    <a:ext uri="{9D8B030D-6E8A-4147-A177-3AD203B41FA5}">
                      <a16:colId xmlns:a16="http://schemas.microsoft.com/office/drawing/2014/main" val="20009"/>
                    </a:ext>
                  </a:extLst>
                </a:gridCol>
                <a:gridCol w="405032">
                  <a:extLst>
                    <a:ext uri="{9D8B030D-6E8A-4147-A177-3AD203B41FA5}">
                      <a16:colId xmlns:a16="http://schemas.microsoft.com/office/drawing/2014/main" val="20010"/>
                    </a:ext>
                  </a:extLst>
                </a:gridCol>
                <a:gridCol w="701674">
                  <a:extLst>
                    <a:ext uri="{9D8B030D-6E8A-4147-A177-3AD203B41FA5}">
                      <a16:colId xmlns:a16="http://schemas.microsoft.com/office/drawing/2014/main" val="20011"/>
                    </a:ext>
                  </a:extLst>
                </a:gridCol>
              </a:tblGrid>
              <a:tr h="190500">
                <a:tc>
                  <a:txBody>
                    <a:bodyPr/>
                    <a:lstStyle/>
                    <a:p>
                      <a:pPr algn="l" fontAlgn="b"/>
                      <a:r>
                        <a:rPr lang="ro-RO" sz="1600" b="1" i="0" u="none" strike="noStrike" dirty="0">
                          <a:solidFill>
                            <a:schemeClr val="tx1"/>
                          </a:solidFill>
                          <a:effectLst/>
                          <a:latin typeface="Arial"/>
                        </a:rPr>
                        <a:t>Numeric</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1-1.99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2-2.99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3-3.99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4-4.99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5-5.99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6-6.99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7-7.99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8-8.99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9-9.99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1" i="0" u="none" strike="noStrike" dirty="0">
                          <a:effectLst/>
                          <a:latin typeface="Arial"/>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ro-RO" sz="1600" b="1" i="0" u="none" strike="noStrike" dirty="0">
                          <a:solidFill>
                            <a:schemeClr val="tx1"/>
                          </a:solidFill>
                          <a:effectLst/>
                          <a:latin typeface="Arial"/>
                        </a:rPr>
                        <a:t>TOTAL</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90500">
                <a:tc>
                  <a:txBody>
                    <a:bodyPr/>
                    <a:lstStyle/>
                    <a:p>
                      <a:pPr algn="l" fontAlgn="b"/>
                      <a:r>
                        <a:rPr lang="en-US" sz="1600" b="1" i="0" u="none" strike="noStrike" dirty="0" err="1">
                          <a:solidFill>
                            <a:schemeClr val="tx1"/>
                          </a:solidFill>
                          <a:effectLst/>
                          <a:latin typeface="Arial"/>
                        </a:rPr>
                        <a:t>Nivel</a:t>
                      </a:r>
                      <a:r>
                        <a:rPr lang="en-US" sz="1600" b="1" i="0" u="none" strike="noStrike" dirty="0">
                          <a:solidFill>
                            <a:schemeClr val="tx1"/>
                          </a:solidFill>
                          <a:effectLst/>
                          <a:latin typeface="Arial"/>
                        </a:rPr>
                        <a:t> </a:t>
                      </a:r>
                      <a:r>
                        <a:rPr lang="en-US" sz="1600" b="1" i="0" u="none" strike="noStrike" dirty="0" err="1">
                          <a:solidFill>
                            <a:schemeClr val="tx1"/>
                          </a:solidFill>
                          <a:effectLst/>
                          <a:latin typeface="Arial"/>
                        </a:rPr>
                        <a:t>Naţional</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n-US" sz="1600" b="1" i="0" u="none" strike="noStrike" dirty="0" err="1">
                          <a:solidFill>
                            <a:schemeClr val="tx1"/>
                          </a:solidFill>
                          <a:effectLst/>
                          <a:latin typeface="Arial"/>
                        </a:rPr>
                        <a:t>Judeţul</a:t>
                      </a:r>
                      <a:r>
                        <a:rPr lang="en-US" sz="1600" b="1" i="0" u="none" strike="noStrike" dirty="0">
                          <a:solidFill>
                            <a:schemeClr val="tx1"/>
                          </a:solidFill>
                          <a:effectLst/>
                          <a:latin typeface="Arial"/>
                        </a:rPr>
                        <a:t> </a:t>
                      </a:r>
                      <a:r>
                        <a:rPr lang="en-US" sz="1600" b="1" i="0" u="none" strike="noStrike" dirty="0" err="1">
                          <a:solidFill>
                            <a:schemeClr val="tx1"/>
                          </a:solidFill>
                          <a:effectLst/>
                          <a:latin typeface="Arial"/>
                        </a:rPr>
                        <a:t>Covasna</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o-RO" sz="1600" b="1" i="0" u="none" strike="noStrike" dirty="0">
                          <a:effectLst/>
                          <a:latin typeface="Arial"/>
                        </a:rPr>
                        <a:t>3</a:t>
                      </a:r>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o-RO" sz="1600" b="1" i="0" u="none" strike="noStrike" dirty="0">
                          <a:solidFill>
                            <a:schemeClr val="tx1"/>
                          </a:solidFill>
                          <a:effectLst/>
                          <a:latin typeface="Arial"/>
                        </a:rPr>
                        <a:t>3</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9" name="Chart 8"/>
          <p:cNvGraphicFramePr>
            <a:graphicFrameLocks/>
          </p:cNvGraphicFramePr>
          <p:nvPr>
            <p:extLst>
              <p:ext uri="{D42A27DB-BD31-4B8C-83A1-F6EECF244321}">
                <p14:modId xmlns:p14="http://schemas.microsoft.com/office/powerpoint/2010/main" val="2613840660"/>
              </p:ext>
            </p:extLst>
          </p:nvPr>
        </p:nvGraphicFramePr>
        <p:xfrm>
          <a:off x="1600200" y="2536276"/>
          <a:ext cx="5923881" cy="21536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378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28600"/>
            <a:ext cx="9906000" cy="799756"/>
          </a:xfrm>
        </p:spPr>
        <p:txBody>
          <a:bodyPr>
            <a:noAutofit/>
          </a:bodyPr>
          <a:lstStyle/>
          <a:p>
            <a:pPr lvl="2" algn="ctr" eaLnBrk="1" hangingPunct="1"/>
            <a:r>
              <a:rPr lang="ro-RO" altLang="ro-RO" sz="2800" b="1" kern="1200" dirty="0">
                <a:solidFill>
                  <a:schemeClr val="tx2">
                    <a:lumMod val="60000"/>
                    <a:lumOff val="40000"/>
                  </a:schemeClr>
                </a:solidFill>
                <a:latin typeface="Tahoma" pitchFamily="34" charset="0"/>
                <a:ea typeface="+mj-ea"/>
                <a:cs typeface="Tahoma" pitchFamily="34" charset="0"/>
              </a:rPr>
              <a:t>RESURSE UMANE</a:t>
            </a:r>
            <a:br>
              <a:rPr lang="en-US" altLang="ro-RO" sz="2800" b="1" kern="1200" dirty="0">
                <a:solidFill>
                  <a:schemeClr val="tx2">
                    <a:lumMod val="60000"/>
                    <a:lumOff val="40000"/>
                  </a:schemeClr>
                </a:solidFill>
                <a:latin typeface="Tahoma" pitchFamily="34" charset="0"/>
                <a:ea typeface="+mj-ea"/>
                <a:cs typeface="Tahoma" pitchFamily="34" charset="0"/>
              </a:rPr>
            </a:br>
            <a:r>
              <a:rPr lang="en-US" sz="2800" b="1" kern="1200" dirty="0">
                <a:solidFill>
                  <a:schemeClr val="tx2">
                    <a:lumMod val="60000"/>
                    <a:lumOff val="40000"/>
                  </a:schemeClr>
                </a:solidFill>
                <a:latin typeface="Tahoma" pitchFamily="34" charset="0"/>
                <a:ea typeface="+mj-ea"/>
                <a:cs typeface="Tahoma" pitchFamily="34" charset="0"/>
              </a:rPr>
              <a:t>EXAMENUL DE DEFINITIVARE / </a:t>
            </a:r>
            <a:r>
              <a:rPr lang="hu-HU" sz="2800" b="1" kern="1200" dirty="0">
                <a:solidFill>
                  <a:schemeClr val="tx2">
                    <a:lumMod val="60000"/>
                    <a:lumOff val="40000"/>
                  </a:schemeClr>
                </a:solidFill>
                <a:latin typeface="Tahoma" pitchFamily="34" charset="0"/>
                <a:ea typeface="+mj-ea"/>
                <a:cs typeface="Tahoma" pitchFamily="34" charset="0"/>
              </a:rPr>
              <a:t>TITULARIZARE</a:t>
            </a:r>
            <a:endParaRPr lang="ro-RO" altLang="ro-RO" sz="2800" b="1" kern="1200" dirty="0">
              <a:solidFill>
                <a:schemeClr val="tx2">
                  <a:lumMod val="60000"/>
                  <a:lumOff val="40000"/>
                </a:schemeClr>
              </a:solidFill>
              <a:latin typeface="Tahoma" pitchFamily="34" charset="0"/>
              <a:ea typeface="+mj-ea"/>
              <a:cs typeface="Tahoma" pitchFamily="34" charset="0"/>
            </a:endParaRPr>
          </a:p>
        </p:txBody>
      </p:sp>
      <p:sp>
        <p:nvSpPr>
          <p:cNvPr id="61"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E017B565-00F2-4220-942B-19923EFDADCC}" type="slidenum">
              <a:rPr lang="ro-RO" sz="1000">
                <a:solidFill>
                  <a:schemeClr val="tx2">
                    <a:shade val="50000"/>
                  </a:schemeClr>
                </a:solidFill>
              </a:rPr>
              <a:pPr algn="r" eaLnBrk="1" hangingPunct="1">
                <a:defRPr/>
              </a:pPr>
              <a:t>53</a:t>
            </a:fld>
            <a:endParaRPr lang="ro-RO" sz="1000">
              <a:solidFill>
                <a:schemeClr val="tx2">
                  <a:shade val="50000"/>
                </a:schemeClr>
              </a:solidFill>
            </a:endParaRPr>
          </a:p>
        </p:txBody>
      </p:sp>
      <p:sp>
        <p:nvSpPr>
          <p:cNvPr id="4" name="Dreptunghi 3"/>
          <p:cNvSpPr/>
          <p:nvPr/>
        </p:nvSpPr>
        <p:spPr>
          <a:xfrm>
            <a:off x="1300446" y="1226522"/>
            <a:ext cx="7623630" cy="1384995"/>
          </a:xfrm>
          <a:prstGeom prst="rect">
            <a:avLst/>
          </a:prstGeom>
          <a:ln>
            <a:solidFill>
              <a:schemeClr val="tx1"/>
            </a:solidFill>
          </a:ln>
        </p:spPr>
        <p:txBody>
          <a:bodyPr wrap="square">
            <a:spAutoFit/>
          </a:bodyPr>
          <a:lstStyle/>
          <a:p>
            <a:r>
              <a:rPr lang="en-US" sz="2000" dirty="0">
                <a:solidFill>
                  <a:schemeClr val="accent6">
                    <a:lumMod val="75000"/>
                  </a:schemeClr>
                </a:solidFill>
                <a:latin typeface="Tahoma" pitchFamily="34" charset="0"/>
              </a:rPr>
              <a:t>EXAMENUL DE </a:t>
            </a:r>
            <a:r>
              <a:rPr lang="ro-RO" sz="2000" dirty="0">
                <a:solidFill>
                  <a:schemeClr val="accent6">
                    <a:lumMod val="75000"/>
                  </a:schemeClr>
                </a:solidFill>
                <a:latin typeface="Tahoma" pitchFamily="34" charset="0"/>
              </a:rPr>
              <a:t> </a:t>
            </a:r>
            <a:r>
              <a:rPr lang="ro-RO" sz="2400" u="sng" dirty="0">
                <a:solidFill>
                  <a:schemeClr val="accent6">
                    <a:lumMod val="75000"/>
                  </a:schemeClr>
                </a:solidFill>
                <a:latin typeface="Tahoma" pitchFamily="34" charset="0"/>
              </a:rPr>
              <a:t>TITULARIZARE</a:t>
            </a:r>
            <a:r>
              <a:rPr lang="ro-RO" sz="2000" dirty="0">
                <a:solidFill>
                  <a:schemeClr val="accent6">
                    <a:lumMod val="75000"/>
                  </a:schemeClr>
                </a:solidFill>
                <a:latin typeface="Tahoma" pitchFamily="34" charset="0"/>
              </a:rPr>
              <a:t>-  MATEMATICĂ</a:t>
            </a:r>
          </a:p>
          <a:p>
            <a:r>
              <a:rPr lang="ro-RO" sz="2000" dirty="0">
                <a:latin typeface="Tahoma" pitchFamily="34" charset="0"/>
              </a:rPr>
              <a:t>Înscriși: 14</a:t>
            </a:r>
          </a:p>
          <a:p>
            <a:r>
              <a:rPr lang="ro-RO" sz="2000" dirty="0" err="1">
                <a:latin typeface="Tahoma" pitchFamily="34" charset="0"/>
              </a:rPr>
              <a:t>Prezenţi</a:t>
            </a:r>
            <a:r>
              <a:rPr lang="ro-RO" sz="2000" dirty="0">
                <a:latin typeface="Tahoma" pitchFamily="34" charset="0"/>
              </a:rPr>
              <a:t>: 1</a:t>
            </a:r>
            <a:r>
              <a:rPr lang="en-US" sz="2000" dirty="0">
                <a:latin typeface="Tahoma" pitchFamily="34" charset="0"/>
              </a:rPr>
              <a:t>1</a:t>
            </a:r>
            <a:r>
              <a:rPr lang="ro-RO" sz="2000" dirty="0">
                <a:latin typeface="Tahoma" pitchFamily="34" charset="0"/>
              </a:rPr>
              <a:t> candidați</a:t>
            </a:r>
          </a:p>
          <a:p>
            <a:r>
              <a:rPr lang="en-US" sz="2000" dirty="0" err="1">
                <a:latin typeface="Tahoma" pitchFamily="34" charset="0"/>
              </a:rPr>
              <a:t>Nr</a:t>
            </a:r>
            <a:r>
              <a:rPr lang="en-US" sz="2000" dirty="0">
                <a:latin typeface="Tahoma" pitchFamily="34" charset="0"/>
              </a:rPr>
              <a:t>. n</a:t>
            </a:r>
            <a:r>
              <a:rPr lang="ro-RO" sz="2000" dirty="0" err="1">
                <a:latin typeface="Tahoma" pitchFamily="34" charset="0"/>
              </a:rPr>
              <a:t>ote</a:t>
            </a:r>
            <a:r>
              <a:rPr lang="ro-RO" sz="2000" dirty="0">
                <a:latin typeface="Tahoma" pitchFamily="34" charset="0"/>
              </a:rPr>
              <a:t> peste 7:  </a:t>
            </a:r>
            <a:r>
              <a:rPr lang="en-US" sz="2000" dirty="0">
                <a:latin typeface="Tahoma" pitchFamily="34" charset="0"/>
              </a:rPr>
              <a:t>9 candida</a:t>
            </a:r>
            <a:r>
              <a:rPr lang="ro-RO" sz="2000" dirty="0">
                <a:latin typeface="Tahoma" pitchFamily="34" charset="0"/>
              </a:rPr>
              <a:t>ți</a:t>
            </a:r>
            <a:endParaRPr lang="ro-RO" sz="2000" dirty="0"/>
          </a:p>
        </p:txBody>
      </p:sp>
      <p:sp>
        <p:nvSpPr>
          <p:cNvPr id="8" name="AutoShape 10">
            <a:hlinkClick r:id="rId2" action="ppaction://hlinksldjump"/>
          </p:cNvPr>
          <p:cNvSpPr>
            <a:spLocks noChangeArrowheads="1"/>
          </p:cNvSpPr>
          <p:nvPr/>
        </p:nvSpPr>
        <p:spPr bwMode="auto">
          <a:xfrm>
            <a:off x="9245600" y="6072847"/>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9" name="Chart 8"/>
          <p:cNvGraphicFramePr>
            <a:graphicFrameLocks/>
          </p:cNvGraphicFramePr>
          <p:nvPr>
            <p:extLst>
              <p:ext uri="{D42A27DB-BD31-4B8C-83A1-F6EECF244321}">
                <p14:modId xmlns:p14="http://schemas.microsoft.com/office/powerpoint/2010/main" val="4244251489"/>
              </p:ext>
            </p:extLst>
          </p:nvPr>
        </p:nvGraphicFramePr>
        <p:xfrm>
          <a:off x="1613452" y="2590800"/>
          <a:ext cx="6556830"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759552876"/>
              </p:ext>
            </p:extLst>
          </p:nvPr>
        </p:nvGraphicFramePr>
        <p:xfrm>
          <a:off x="367014" y="4953000"/>
          <a:ext cx="9147633" cy="797196"/>
        </p:xfrm>
        <a:graphic>
          <a:graphicData uri="http://schemas.openxmlformats.org/drawingml/2006/table">
            <a:tbl>
              <a:tblPr/>
              <a:tblGrid>
                <a:gridCol w="1728353">
                  <a:extLst>
                    <a:ext uri="{9D8B030D-6E8A-4147-A177-3AD203B41FA5}">
                      <a16:colId xmlns:a16="http://schemas.microsoft.com/office/drawing/2014/main" val="20000"/>
                    </a:ext>
                  </a:extLst>
                </a:gridCol>
                <a:gridCol w="674480">
                  <a:extLst>
                    <a:ext uri="{9D8B030D-6E8A-4147-A177-3AD203B41FA5}">
                      <a16:colId xmlns:a16="http://schemas.microsoft.com/office/drawing/2014/main" val="20001"/>
                    </a:ext>
                  </a:extLst>
                </a:gridCol>
                <a:gridCol w="674480">
                  <a:extLst>
                    <a:ext uri="{9D8B030D-6E8A-4147-A177-3AD203B41FA5}">
                      <a16:colId xmlns:a16="http://schemas.microsoft.com/office/drawing/2014/main" val="20002"/>
                    </a:ext>
                  </a:extLst>
                </a:gridCol>
                <a:gridCol w="674480">
                  <a:extLst>
                    <a:ext uri="{9D8B030D-6E8A-4147-A177-3AD203B41FA5}">
                      <a16:colId xmlns:a16="http://schemas.microsoft.com/office/drawing/2014/main" val="20003"/>
                    </a:ext>
                  </a:extLst>
                </a:gridCol>
                <a:gridCol w="674480">
                  <a:extLst>
                    <a:ext uri="{9D8B030D-6E8A-4147-A177-3AD203B41FA5}">
                      <a16:colId xmlns:a16="http://schemas.microsoft.com/office/drawing/2014/main" val="20004"/>
                    </a:ext>
                  </a:extLst>
                </a:gridCol>
                <a:gridCol w="674480">
                  <a:extLst>
                    <a:ext uri="{9D8B030D-6E8A-4147-A177-3AD203B41FA5}">
                      <a16:colId xmlns:a16="http://schemas.microsoft.com/office/drawing/2014/main" val="20005"/>
                    </a:ext>
                  </a:extLst>
                </a:gridCol>
                <a:gridCol w="674480">
                  <a:extLst>
                    <a:ext uri="{9D8B030D-6E8A-4147-A177-3AD203B41FA5}">
                      <a16:colId xmlns:a16="http://schemas.microsoft.com/office/drawing/2014/main" val="20006"/>
                    </a:ext>
                  </a:extLst>
                </a:gridCol>
                <a:gridCol w="674480">
                  <a:extLst>
                    <a:ext uri="{9D8B030D-6E8A-4147-A177-3AD203B41FA5}">
                      <a16:colId xmlns:a16="http://schemas.microsoft.com/office/drawing/2014/main" val="20007"/>
                    </a:ext>
                  </a:extLst>
                </a:gridCol>
                <a:gridCol w="674480">
                  <a:extLst>
                    <a:ext uri="{9D8B030D-6E8A-4147-A177-3AD203B41FA5}">
                      <a16:colId xmlns:a16="http://schemas.microsoft.com/office/drawing/2014/main" val="20008"/>
                    </a:ext>
                  </a:extLst>
                </a:gridCol>
                <a:gridCol w="674480">
                  <a:extLst>
                    <a:ext uri="{9D8B030D-6E8A-4147-A177-3AD203B41FA5}">
                      <a16:colId xmlns:a16="http://schemas.microsoft.com/office/drawing/2014/main" val="20009"/>
                    </a:ext>
                  </a:extLst>
                </a:gridCol>
                <a:gridCol w="434557">
                  <a:extLst>
                    <a:ext uri="{9D8B030D-6E8A-4147-A177-3AD203B41FA5}">
                      <a16:colId xmlns:a16="http://schemas.microsoft.com/office/drawing/2014/main" val="20010"/>
                    </a:ext>
                  </a:extLst>
                </a:gridCol>
                <a:gridCol w="914403">
                  <a:extLst>
                    <a:ext uri="{9D8B030D-6E8A-4147-A177-3AD203B41FA5}">
                      <a16:colId xmlns:a16="http://schemas.microsoft.com/office/drawing/2014/main" val="20011"/>
                    </a:ext>
                  </a:extLst>
                </a:gridCol>
              </a:tblGrid>
              <a:tr h="290466">
                <a:tc>
                  <a:txBody>
                    <a:bodyPr/>
                    <a:lstStyle/>
                    <a:p>
                      <a:pPr algn="l" fontAlgn="b"/>
                      <a:r>
                        <a:rPr lang="ro-RO" sz="1600" b="1" i="0" u="none" strike="noStrike" dirty="0">
                          <a:solidFill>
                            <a:schemeClr val="tx1"/>
                          </a:solidFill>
                          <a:effectLst/>
                          <a:latin typeface="Arial"/>
                        </a:rPr>
                        <a:t>Numeric</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1-1.99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2-2.99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3-3.99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effectLst/>
                          <a:latin typeface="Arial"/>
                        </a:rPr>
                        <a:t>4-4.99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5-5.99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6-6.99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7-7.99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8-8.99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effectLst/>
                          <a:latin typeface="Arial"/>
                        </a:rPr>
                        <a:t>9-9.99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i="0" u="none" strike="noStrike">
                          <a:effectLst/>
                          <a:latin typeface="Arial"/>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o-RO" sz="1600" b="1" i="0" u="none" strike="noStrike" dirty="0">
                          <a:solidFill>
                            <a:schemeClr val="tx1"/>
                          </a:solidFill>
                          <a:effectLst/>
                          <a:latin typeface="Arial"/>
                        </a:rPr>
                        <a:t>TOTAL</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en-US" sz="1600" b="1" i="0" u="none" strike="noStrike" dirty="0" err="1">
                          <a:solidFill>
                            <a:schemeClr val="tx1"/>
                          </a:solidFill>
                          <a:effectLst/>
                          <a:latin typeface="Arial"/>
                        </a:rPr>
                        <a:t>Nivel</a:t>
                      </a:r>
                      <a:r>
                        <a:rPr lang="en-US" sz="1600" b="1" i="0" u="none" strike="noStrike" dirty="0">
                          <a:solidFill>
                            <a:schemeClr val="tx1"/>
                          </a:solidFill>
                          <a:effectLst/>
                          <a:latin typeface="Arial"/>
                        </a:rPr>
                        <a:t> </a:t>
                      </a:r>
                      <a:r>
                        <a:rPr lang="en-US" sz="1600" b="1" i="0" u="none" strike="noStrike" dirty="0" err="1">
                          <a:solidFill>
                            <a:schemeClr val="tx1"/>
                          </a:solidFill>
                          <a:effectLst/>
                          <a:latin typeface="Arial"/>
                        </a:rPr>
                        <a:t>Naţional</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solidFill>
                          <a:srgbClr val="FF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n-US" sz="1600" b="1" i="0" u="none" strike="noStrike" dirty="0" err="1">
                          <a:solidFill>
                            <a:schemeClr val="tx1"/>
                          </a:solidFill>
                          <a:effectLst/>
                          <a:latin typeface="Arial"/>
                        </a:rPr>
                        <a:t>Judeţul</a:t>
                      </a:r>
                      <a:r>
                        <a:rPr lang="en-US" sz="1600" b="1" i="0" u="none" strike="noStrike" dirty="0">
                          <a:solidFill>
                            <a:schemeClr val="tx1"/>
                          </a:solidFill>
                          <a:effectLst/>
                          <a:latin typeface="Arial"/>
                        </a:rPr>
                        <a:t> </a:t>
                      </a:r>
                      <a:r>
                        <a:rPr lang="en-US" sz="1600" b="1" i="0" u="none" strike="noStrike" dirty="0" err="1">
                          <a:solidFill>
                            <a:schemeClr val="tx1"/>
                          </a:solidFill>
                          <a:effectLst/>
                          <a:latin typeface="Arial"/>
                        </a:rPr>
                        <a:t>Covasna</a:t>
                      </a:r>
                      <a:endParaRPr lang="en-US" sz="1600" b="1" i="0" u="none" strike="noStrike" dirty="0">
                        <a:solidFill>
                          <a:schemeClr val="tx1"/>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1"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effectLst/>
                          <a:latin typeface="Arial"/>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o-RO" sz="1600" b="1" i="0" u="none" strike="noStrike" dirty="0">
                          <a:solidFill>
                            <a:schemeClr val="tx1"/>
                          </a:solidFill>
                          <a:effectLst/>
                          <a:latin typeface="Arial"/>
                        </a:rPr>
                        <a:t>1</a:t>
                      </a:r>
                      <a:r>
                        <a:rPr lang="en-US" sz="1600" b="1" i="0" u="none" strike="noStrike" dirty="0">
                          <a:solidFill>
                            <a:schemeClr val="tx1"/>
                          </a:solidFill>
                          <a:effectLst/>
                          <a:latin typeface="Arial"/>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610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62525" y="293492"/>
            <a:ext cx="9144000" cy="990600"/>
          </a:xfrm>
        </p:spPr>
        <p:txBody>
          <a:bodyPr>
            <a:noAutofit/>
          </a:bodyPr>
          <a:lstStyle/>
          <a:p>
            <a:pPr algn="ctr">
              <a:defRPr/>
            </a:pPr>
            <a:r>
              <a:rPr lang="ro-RO"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II.1</a:t>
            </a:r>
            <a:r>
              <a:rPr lang="ro-RO" altLang="hu-HU" sz="24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en-US"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STRUCTURA ANULUI </a:t>
            </a:r>
            <a: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Ş</a:t>
            </a:r>
            <a:r>
              <a:rPr lang="en-US"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COLAR 2016-2017</a:t>
            </a:r>
            <a: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b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r>
              <a:rPr lang="ro-RO"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aprobată prin OMENCȘ</a:t>
            </a:r>
            <a:r>
              <a:rPr lang="en-US"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ro-RO"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nr. 4577</a:t>
            </a:r>
            <a:r>
              <a:rPr lang="en-US"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/201</a:t>
            </a:r>
            <a:r>
              <a:rPr lang="ro-RO"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6 din 20.07.2016</a:t>
            </a:r>
            <a:endParaRPr lang="en-US" sz="1600" b="1" dirty="0">
              <a:solidFill>
                <a:schemeClr val="tx2">
                  <a:lumMod val="60000"/>
                  <a:lumOff val="40000"/>
                </a:schemeClr>
              </a:solidFill>
              <a:effectLst>
                <a:outerShdw blurRad="38100" dist="38100" dir="2700000" algn="tl">
                  <a:srgbClr val="000000"/>
                </a:outerShdw>
              </a:effectLst>
              <a:latin typeface="Tahoma" pitchFamily="34" charset="0"/>
              <a:ea typeface="Tahoma" panose="020B0604030504040204" pitchFamily="34" charset="0"/>
              <a:cs typeface="Tahoma" panose="020B0604030504040204" pitchFamily="34" charset="0"/>
            </a:endParaRPr>
          </a:p>
        </p:txBody>
      </p:sp>
      <p:sp>
        <p:nvSpPr>
          <p:cNvPr id="8" name="Content Placeholder 2"/>
          <p:cNvSpPr>
            <a:spLocks noGrp="1"/>
          </p:cNvSpPr>
          <p:nvPr>
            <p:ph idx="1"/>
          </p:nvPr>
        </p:nvSpPr>
        <p:spPr>
          <a:xfrm>
            <a:off x="304800" y="1447800"/>
            <a:ext cx="9601200" cy="5117275"/>
          </a:xfrm>
        </p:spPr>
        <p:txBody>
          <a:bodyPr>
            <a:noAutofit/>
          </a:bodyPr>
          <a:lstStyle/>
          <a:p>
            <a:pPr>
              <a:buFontTx/>
              <a:buNone/>
            </a:pPr>
            <a:r>
              <a:rPr lang="ro-RO" altLang="hu-HU" sz="2000" b="1" dirty="0">
                <a:latin typeface="Tahoma" panose="020B0604030504040204" pitchFamily="34" charset="0"/>
                <a:ea typeface="Tahoma" panose="020B0604030504040204" pitchFamily="34" charset="0"/>
                <a:cs typeface="Tahoma" panose="020B0604030504040204" pitchFamily="34" charset="0"/>
              </a:rPr>
              <a:t>Art.1 </a:t>
            </a:r>
            <a:r>
              <a:rPr lang="en-US" altLang="hu-HU" sz="2000" dirty="0">
                <a:latin typeface="Tahoma" panose="020B0604030504040204" pitchFamily="34" charset="0"/>
                <a:ea typeface="Tahoma" panose="020B0604030504040204" pitchFamily="34" charset="0"/>
                <a:cs typeface="Tahoma" panose="020B0604030504040204" pitchFamily="34" charset="0"/>
              </a:rPr>
              <a:t>(1)</a:t>
            </a:r>
            <a:r>
              <a:rPr lang="en-US" altLang="hu-HU" sz="2000" dirty="0" err="1">
                <a:latin typeface="Tahoma" panose="020B0604030504040204" pitchFamily="34" charset="0"/>
                <a:ea typeface="Tahoma" panose="020B0604030504040204" pitchFamily="34" charset="0"/>
                <a:cs typeface="Tahoma" panose="020B0604030504040204" pitchFamily="34" charset="0"/>
              </a:rPr>
              <a:t>Anul</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şcolar</a:t>
            </a:r>
            <a:r>
              <a:rPr lang="en-US" altLang="hu-HU" sz="2000" dirty="0">
                <a:latin typeface="Tahoma" panose="020B0604030504040204" pitchFamily="34" charset="0"/>
                <a:ea typeface="Tahoma" panose="020B0604030504040204" pitchFamily="34" charset="0"/>
                <a:cs typeface="Tahoma" panose="020B0604030504040204" pitchFamily="34" charset="0"/>
              </a:rPr>
              <a:t> 2016-2017 are </a:t>
            </a:r>
            <a:r>
              <a:rPr lang="en-US" altLang="hu-HU" sz="2000" b="1" dirty="0">
                <a:latin typeface="Tahoma" panose="020B0604030504040204" pitchFamily="34" charset="0"/>
                <a:ea typeface="Tahoma" panose="020B0604030504040204" pitchFamily="34" charset="0"/>
                <a:cs typeface="Tahoma" panose="020B0604030504040204" pitchFamily="34" charset="0"/>
              </a:rPr>
              <a:t>35 de </a:t>
            </a:r>
            <a:r>
              <a:rPr lang="en-US" altLang="hu-HU" sz="2000" b="1" dirty="0" err="1">
                <a:latin typeface="Tahoma" panose="020B0604030504040204" pitchFamily="34" charset="0"/>
                <a:ea typeface="Tahoma" panose="020B0604030504040204" pitchFamily="34" charset="0"/>
                <a:cs typeface="Tahoma" panose="020B0604030504040204" pitchFamily="34" charset="0"/>
              </a:rPr>
              <a:t>săptămâni</a:t>
            </a:r>
            <a:r>
              <a:rPr lang="en-US" altLang="hu-HU" sz="2000" b="1" dirty="0">
                <a:latin typeface="Tahoma" panose="020B0604030504040204" pitchFamily="34" charset="0"/>
                <a:ea typeface="Tahoma" panose="020B0604030504040204" pitchFamily="34" charset="0"/>
                <a:cs typeface="Tahoma" panose="020B0604030504040204" pitchFamily="34" charset="0"/>
              </a:rPr>
              <a:t> </a:t>
            </a:r>
            <a:r>
              <a:rPr lang="en-US" altLang="hu-HU" sz="2000" dirty="0">
                <a:latin typeface="Tahoma" panose="020B0604030504040204" pitchFamily="34" charset="0"/>
                <a:ea typeface="Tahoma" panose="020B0604030504040204" pitchFamily="34" charset="0"/>
                <a:cs typeface="Tahoma" panose="020B0604030504040204" pitchFamily="34" charset="0"/>
              </a:rPr>
              <a:t>de </a:t>
            </a:r>
            <a:r>
              <a:rPr lang="en-US" altLang="hu-HU" sz="2000" dirty="0" err="1">
                <a:latin typeface="Tahoma" panose="020B0604030504040204" pitchFamily="34" charset="0"/>
                <a:ea typeface="Tahoma" panose="020B0604030504040204" pitchFamily="34" charset="0"/>
                <a:cs typeface="Tahoma" panose="020B0604030504040204" pitchFamily="34" charset="0"/>
              </a:rPr>
              <a:t>cursuri</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însumând</a:t>
            </a:r>
            <a:r>
              <a:rPr lang="en-US" altLang="hu-HU" sz="2000" dirty="0">
                <a:latin typeface="Tahoma" panose="020B0604030504040204" pitchFamily="34" charset="0"/>
                <a:ea typeface="Tahoma" panose="020B0604030504040204" pitchFamily="34" charset="0"/>
                <a:cs typeface="Tahoma" panose="020B0604030504040204" pitchFamily="34" charset="0"/>
              </a:rPr>
              <a:t> </a:t>
            </a:r>
          </a:p>
          <a:p>
            <a:pPr>
              <a:buFontTx/>
              <a:buNone/>
            </a:pPr>
            <a:r>
              <a:rPr lang="en-US" altLang="hu-HU" sz="2000" dirty="0">
                <a:latin typeface="Tahoma" panose="020B0604030504040204" pitchFamily="34" charset="0"/>
                <a:ea typeface="Tahoma" panose="020B0604030504040204" pitchFamily="34" charset="0"/>
                <a:cs typeface="Tahoma" panose="020B0604030504040204" pitchFamily="34" charset="0"/>
              </a:rPr>
              <a:t>169 de </a:t>
            </a:r>
            <a:r>
              <a:rPr lang="en-US" altLang="hu-HU" sz="2000" dirty="0" err="1">
                <a:latin typeface="Tahoma" panose="020B0604030504040204" pitchFamily="34" charset="0"/>
                <a:ea typeface="Tahoma" panose="020B0604030504040204" pitchFamily="34" charset="0"/>
                <a:cs typeface="Tahoma" panose="020B0604030504040204" pitchFamily="34" charset="0"/>
              </a:rPr>
              <a:t>zile</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lucrătoare</a:t>
            </a:r>
            <a:r>
              <a:rPr lang="en-US" altLang="hu-HU" sz="2000" dirty="0">
                <a:latin typeface="Tahoma" panose="020B0604030504040204" pitchFamily="34" charset="0"/>
                <a:ea typeface="Tahoma" panose="020B0604030504040204" pitchFamily="34" charset="0"/>
                <a:cs typeface="Tahoma" panose="020B0604030504040204" pitchFamily="34" charset="0"/>
              </a:rPr>
              <a:t>. </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a:latin typeface="Tahoma" panose="020B0604030504040204" pitchFamily="34" charset="0"/>
                <a:ea typeface="Tahoma" panose="020B0604030504040204" pitchFamily="34" charset="0"/>
                <a:cs typeface="Tahoma" panose="020B0604030504040204" pitchFamily="34" charset="0"/>
              </a:rPr>
              <a:t>(2)</a:t>
            </a:r>
            <a:r>
              <a:rPr lang="en-US" altLang="hu-HU" sz="2000" dirty="0" err="1">
                <a:latin typeface="Tahoma" panose="020B0604030504040204" pitchFamily="34" charset="0"/>
                <a:ea typeface="Tahoma" panose="020B0604030504040204" pitchFamily="34" charset="0"/>
                <a:cs typeface="Tahoma" panose="020B0604030504040204" pitchFamily="34" charset="0"/>
              </a:rPr>
              <a:t>Prin</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excepţie</a:t>
            </a:r>
            <a:r>
              <a:rPr lang="en-US" altLang="hu-HU" sz="2000" dirty="0">
                <a:latin typeface="Tahoma" panose="020B0604030504040204" pitchFamily="34" charset="0"/>
                <a:ea typeface="Tahoma" panose="020B0604030504040204" pitchFamily="34" charset="0"/>
                <a:cs typeface="Tahoma" panose="020B0604030504040204" pitchFamily="34" charset="0"/>
              </a:rPr>
              <a:t> de la </a:t>
            </a:r>
            <a:r>
              <a:rPr lang="en-US" altLang="hu-HU" sz="2000" dirty="0" err="1">
                <a:latin typeface="Tahoma" panose="020B0604030504040204" pitchFamily="34" charset="0"/>
                <a:ea typeface="Tahoma" panose="020B0604030504040204" pitchFamily="34" charset="0"/>
                <a:cs typeface="Tahoma" panose="020B0604030504040204" pitchFamily="34" charset="0"/>
              </a:rPr>
              <a:t>prevederile</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alin</a:t>
            </a:r>
            <a:r>
              <a:rPr lang="en-US" altLang="hu-HU" sz="2000" dirty="0">
                <a:latin typeface="Tahoma" panose="020B0604030504040204" pitchFamily="34" charset="0"/>
                <a:ea typeface="Tahoma" panose="020B0604030504040204" pitchFamily="34" charset="0"/>
                <a:cs typeface="Tahoma" panose="020B0604030504040204" pitchFamily="34" charset="0"/>
              </a:rPr>
              <a:t>. (1) se </a:t>
            </a:r>
            <a:r>
              <a:rPr lang="en-US" altLang="hu-HU" sz="2000" dirty="0" err="1">
                <a:latin typeface="Tahoma" panose="020B0604030504040204" pitchFamily="34" charset="0"/>
                <a:ea typeface="Tahoma" panose="020B0604030504040204" pitchFamily="34" charset="0"/>
                <a:cs typeface="Tahoma" panose="020B0604030504040204" pitchFamily="34" charset="0"/>
              </a:rPr>
              <a:t>stabilesc</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următoarele</a:t>
            </a:r>
            <a:r>
              <a:rPr lang="en-US" altLang="hu-HU" sz="2000" dirty="0">
                <a:latin typeface="Tahoma" panose="020B0604030504040204" pitchFamily="34" charset="0"/>
                <a:ea typeface="Tahoma" panose="020B0604030504040204" pitchFamily="34" charset="0"/>
                <a:cs typeface="Tahoma" panose="020B0604030504040204" pitchFamily="34" charset="0"/>
              </a:rPr>
              <a:t>: </a:t>
            </a:r>
          </a:p>
          <a:p>
            <a:pPr>
              <a:buFontTx/>
              <a:buNone/>
            </a:pPr>
            <a:r>
              <a:rPr lang="en-US" altLang="hu-HU" sz="2000" b="1" dirty="0">
                <a:latin typeface="Tahoma" panose="020B0604030504040204" pitchFamily="34" charset="0"/>
                <a:ea typeface="Tahoma" panose="020B0604030504040204" pitchFamily="34" charset="0"/>
                <a:cs typeface="Tahoma" panose="020B0604030504040204" pitchFamily="34" charset="0"/>
              </a:rPr>
              <a:t>a)</a:t>
            </a:r>
            <a:r>
              <a:rPr lang="en-US" altLang="hu-HU" sz="2000" b="1" dirty="0" err="1">
                <a:latin typeface="Tahoma" panose="020B0604030504040204" pitchFamily="34" charset="0"/>
                <a:ea typeface="Tahoma" panose="020B0604030504040204" pitchFamily="34" charset="0"/>
                <a:cs typeface="Tahoma" panose="020B0604030504040204" pitchFamily="34" charset="0"/>
              </a:rPr>
              <a:t>pentru</a:t>
            </a:r>
            <a:r>
              <a:rPr lang="en-US" altLang="hu-HU" sz="2000" b="1" dirty="0">
                <a:latin typeface="Tahoma" panose="020B0604030504040204" pitchFamily="34" charset="0"/>
                <a:ea typeface="Tahoma" panose="020B0604030504040204" pitchFamily="34" charset="0"/>
                <a:cs typeface="Tahoma" panose="020B0604030504040204" pitchFamily="34" charset="0"/>
              </a:rPr>
              <a:t> </a:t>
            </a:r>
            <a:r>
              <a:rPr lang="en-US" altLang="hu-HU" sz="2000" b="1" dirty="0" err="1">
                <a:latin typeface="Tahoma" panose="020B0604030504040204" pitchFamily="34" charset="0"/>
                <a:ea typeface="Tahoma" panose="020B0604030504040204" pitchFamily="34" charset="0"/>
                <a:cs typeface="Tahoma" panose="020B0604030504040204" pitchFamily="34" charset="0"/>
              </a:rPr>
              <a:t>clasele</a:t>
            </a:r>
            <a:r>
              <a:rPr lang="en-US" altLang="hu-HU" sz="2000" b="1" dirty="0">
                <a:latin typeface="Tahoma" panose="020B0604030504040204" pitchFamily="34" charset="0"/>
                <a:ea typeface="Tahoma" panose="020B0604030504040204" pitchFamily="34" charset="0"/>
                <a:cs typeface="Tahoma" panose="020B0604030504040204" pitchFamily="34" charset="0"/>
              </a:rPr>
              <a:t> </a:t>
            </a:r>
            <a:r>
              <a:rPr lang="en-US" altLang="hu-HU" sz="2000" b="1" dirty="0" err="1">
                <a:latin typeface="Tahoma" panose="020B0604030504040204" pitchFamily="34" charset="0"/>
                <a:ea typeface="Tahoma" panose="020B0604030504040204" pitchFamily="34" charset="0"/>
                <a:cs typeface="Tahoma" panose="020B0604030504040204" pitchFamily="34" charset="0"/>
              </a:rPr>
              <a:t>terminale</a:t>
            </a:r>
            <a:r>
              <a:rPr lang="en-US" altLang="hu-HU" sz="2000" b="1" dirty="0">
                <a:latin typeface="Tahoma" panose="020B0604030504040204" pitchFamily="34" charset="0"/>
                <a:ea typeface="Tahoma" panose="020B0604030504040204" pitchFamily="34" charset="0"/>
                <a:cs typeface="Tahoma" panose="020B0604030504040204" pitchFamily="34" charset="0"/>
              </a:rPr>
              <a:t> din </a:t>
            </a:r>
            <a:r>
              <a:rPr lang="en-US" altLang="hu-HU" sz="2000" b="1" dirty="0" err="1">
                <a:latin typeface="Tahoma" panose="020B0604030504040204" pitchFamily="34" charset="0"/>
                <a:ea typeface="Tahoma" panose="020B0604030504040204" pitchFamily="34" charset="0"/>
                <a:cs typeface="Tahoma" panose="020B0604030504040204" pitchFamily="34" charset="0"/>
              </a:rPr>
              <a:t>învăţământul</a:t>
            </a:r>
            <a:r>
              <a:rPr lang="en-US" altLang="hu-HU" sz="2000" b="1" dirty="0">
                <a:latin typeface="Tahoma" panose="020B0604030504040204" pitchFamily="34" charset="0"/>
                <a:ea typeface="Tahoma" panose="020B0604030504040204" pitchFamily="34" charset="0"/>
                <a:cs typeface="Tahoma" panose="020B0604030504040204" pitchFamily="34" charset="0"/>
              </a:rPr>
              <a:t> </a:t>
            </a:r>
            <a:r>
              <a:rPr lang="en-US" altLang="hu-HU" sz="2000" b="1" dirty="0" err="1">
                <a:latin typeface="Tahoma" panose="020B0604030504040204" pitchFamily="34" charset="0"/>
                <a:ea typeface="Tahoma" panose="020B0604030504040204" pitchFamily="34" charset="0"/>
                <a:cs typeface="Tahoma" panose="020B0604030504040204" pitchFamily="34" charset="0"/>
              </a:rPr>
              <a:t>liceal</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anul</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şcolar</a:t>
            </a:r>
            <a:r>
              <a:rPr lang="en-US" altLang="hu-HU" sz="2000" dirty="0">
                <a:latin typeface="Tahoma" panose="020B0604030504040204" pitchFamily="34" charset="0"/>
                <a:ea typeface="Tahoma" panose="020B0604030504040204" pitchFamily="34" charset="0"/>
                <a:cs typeface="Tahoma" panose="020B0604030504040204" pitchFamily="34" charset="0"/>
              </a:rPr>
              <a:t> are 32 </a:t>
            </a:r>
            <a:endParaRPr lang="ro-RO" altLang="hu-HU" sz="2000" dirty="0">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hu-HU" sz="2000" dirty="0">
                <a:latin typeface="Tahoma" panose="020B0604030504040204" pitchFamily="34" charset="0"/>
                <a:ea typeface="Tahoma" panose="020B0604030504040204" pitchFamily="34" charset="0"/>
                <a:cs typeface="Tahoma" panose="020B0604030504040204" pitchFamily="34" charset="0"/>
              </a:rPr>
              <a:t>de </a:t>
            </a:r>
            <a:r>
              <a:rPr lang="ro-RO" altLang="hu-HU" sz="2000" dirty="0">
                <a:latin typeface="Tahoma" panose="020B0604030504040204" pitchFamily="34" charset="0"/>
                <a:ea typeface="Tahoma" panose="020B0604030504040204" pitchFamily="34" charset="0"/>
                <a:cs typeface="Tahoma" panose="020B0604030504040204" pitchFamily="34" charset="0"/>
              </a:rPr>
              <a:t>s</a:t>
            </a:r>
            <a:r>
              <a:rPr lang="en-US" altLang="hu-HU" sz="2000" dirty="0" err="1">
                <a:latin typeface="Tahoma" panose="020B0604030504040204" pitchFamily="34" charset="0"/>
                <a:ea typeface="Tahoma" panose="020B0604030504040204" pitchFamily="34" charset="0"/>
                <a:cs typeface="Tahoma" panose="020B0604030504040204" pitchFamily="34" charset="0"/>
              </a:rPr>
              <a:t>ăptămâni</a:t>
            </a:r>
            <a:r>
              <a:rPr lang="en-US" altLang="hu-HU" sz="2000" dirty="0">
                <a:latin typeface="Tahoma" panose="020B0604030504040204" pitchFamily="34" charset="0"/>
                <a:ea typeface="Tahoma" panose="020B0604030504040204" pitchFamily="34" charset="0"/>
                <a:cs typeface="Tahoma" panose="020B0604030504040204" pitchFamily="34" charset="0"/>
              </a:rPr>
              <a:t> de </a:t>
            </a:r>
            <a:r>
              <a:rPr lang="en-US" altLang="hu-HU" sz="2000" dirty="0" err="1">
                <a:latin typeface="Tahoma" panose="020B0604030504040204" pitchFamily="34" charset="0"/>
                <a:ea typeface="Tahoma" panose="020B0604030504040204" pitchFamily="34" charset="0"/>
                <a:cs typeface="Tahoma" panose="020B0604030504040204" pitchFamily="34" charset="0"/>
              </a:rPr>
              <a:t>cursuri</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ro-RO" altLang="hu-HU" sz="2000" dirty="0">
                <a:latin typeface="Tahoma" panose="020B0604030504040204" pitchFamily="34" charset="0"/>
                <a:ea typeface="Tahoma" panose="020B0604030504040204" pitchFamily="34" charset="0"/>
                <a:cs typeface="Tahoma" panose="020B0604030504040204" pitchFamily="34" charset="0"/>
              </a:rPr>
              <a:t>și se încheie în data de </a:t>
            </a:r>
            <a:r>
              <a:rPr lang="ro-RO"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26</a:t>
            </a:r>
            <a:r>
              <a:rPr lang="en-US"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ro-RO"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mai </a:t>
            </a:r>
            <a:r>
              <a:rPr lang="en-US"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201</a:t>
            </a:r>
            <a:r>
              <a:rPr lang="ro-RO"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7</a:t>
            </a:r>
            <a:r>
              <a:rPr lang="en-US" altLang="hu-HU" sz="2000" b="1" dirty="0">
                <a:latin typeface="Tahoma" panose="020B0604030504040204" pitchFamily="34" charset="0"/>
                <a:ea typeface="Tahoma" panose="020B0604030504040204" pitchFamily="34" charset="0"/>
                <a:cs typeface="Tahoma" panose="020B0604030504040204" pitchFamily="34" charset="0"/>
              </a:rPr>
              <a:t>; </a:t>
            </a:r>
          </a:p>
          <a:p>
            <a:pPr>
              <a:buFontTx/>
              <a:buNone/>
            </a:pPr>
            <a:r>
              <a:rPr lang="en-US" altLang="hu-HU" sz="2000" b="1" dirty="0">
                <a:latin typeface="Tahoma" panose="020B0604030504040204" pitchFamily="34" charset="0"/>
                <a:ea typeface="Tahoma" panose="020B0604030504040204" pitchFamily="34" charset="0"/>
                <a:cs typeface="Tahoma" panose="020B0604030504040204" pitchFamily="34" charset="0"/>
              </a:rPr>
              <a:t>b)</a:t>
            </a:r>
            <a:r>
              <a:rPr lang="en-US" altLang="hu-HU" sz="2000" b="1" dirty="0" err="1">
                <a:latin typeface="Tahoma" panose="020B0604030504040204" pitchFamily="34" charset="0"/>
                <a:ea typeface="Tahoma" panose="020B0604030504040204" pitchFamily="34" charset="0"/>
                <a:cs typeface="Tahoma" panose="020B0604030504040204" pitchFamily="34" charset="0"/>
              </a:rPr>
              <a:t>pentru</a:t>
            </a:r>
            <a:r>
              <a:rPr lang="en-US" altLang="hu-HU" sz="2000" b="1" dirty="0">
                <a:latin typeface="Tahoma" panose="020B0604030504040204" pitchFamily="34" charset="0"/>
                <a:ea typeface="Tahoma" panose="020B0604030504040204" pitchFamily="34" charset="0"/>
                <a:cs typeface="Tahoma" panose="020B0604030504040204" pitchFamily="34" charset="0"/>
              </a:rPr>
              <a:t> </a:t>
            </a:r>
            <a:r>
              <a:rPr lang="en-US" altLang="hu-HU" sz="2000" b="1" dirty="0" err="1">
                <a:latin typeface="Tahoma" panose="020B0604030504040204" pitchFamily="34" charset="0"/>
                <a:ea typeface="Tahoma" panose="020B0604030504040204" pitchFamily="34" charset="0"/>
                <a:cs typeface="Tahoma" panose="020B0604030504040204" pitchFamily="34" charset="0"/>
              </a:rPr>
              <a:t>clasa</a:t>
            </a:r>
            <a:r>
              <a:rPr lang="en-US" altLang="hu-HU" sz="2000" b="1" dirty="0">
                <a:latin typeface="Tahoma" panose="020B0604030504040204" pitchFamily="34" charset="0"/>
                <a:ea typeface="Tahoma" panose="020B0604030504040204" pitchFamily="34" charset="0"/>
                <a:cs typeface="Tahoma" panose="020B0604030504040204" pitchFamily="34" charset="0"/>
              </a:rPr>
              <a:t> a VIII-a, </a:t>
            </a:r>
            <a:r>
              <a:rPr lang="en-US" altLang="hu-HU" sz="2000" dirty="0" err="1">
                <a:latin typeface="Tahoma" panose="020B0604030504040204" pitchFamily="34" charset="0"/>
                <a:ea typeface="Tahoma" panose="020B0604030504040204" pitchFamily="34" charset="0"/>
                <a:cs typeface="Tahoma" panose="020B0604030504040204" pitchFamily="34" charset="0"/>
              </a:rPr>
              <a:t>anul</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en-US" altLang="hu-HU" sz="2000" dirty="0" err="1">
                <a:latin typeface="Tahoma" panose="020B0604030504040204" pitchFamily="34" charset="0"/>
                <a:ea typeface="Tahoma" panose="020B0604030504040204" pitchFamily="34" charset="0"/>
                <a:cs typeface="Tahoma" panose="020B0604030504040204" pitchFamily="34" charset="0"/>
              </a:rPr>
              <a:t>şcolar</a:t>
            </a:r>
            <a:r>
              <a:rPr lang="en-US" altLang="hu-HU" sz="2000" dirty="0">
                <a:latin typeface="Tahoma" panose="020B0604030504040204" pitchFamily="34" charset="0"/>
                <a:ea typeface="Tahoma" panose="020B0604030504040204" pitchFamily="34" charset="0"/>
                <a:cs typeface="Tahoma" panose="020B0604030504040204" pitchFamily="34" charset="0"/>
              </a:rPr>
              <a:t> are 3</a:t>
            </a:r>
            <a:r>
              <a:rPr lang="ro-RO" altLang="hu-HU" sz="2000" dirty="0">
                <a:latin typeface="Tahoma" panose="020B0604030504040204" pitchFamily="34" charset="0"/>
                <a:ea typeface="Tahoma" panose="020B0604030504040204" pitchFamily="34" charset="0"/>
                <a:cs typeface="Tahoma" panose="020B0604030504040204" pitchFamily="34" charset="0"/>
              </a:rPr>
              <a:t>4 </a:t>
            </a:r>
            <a:r>
              <a:rPr lang="en-US" altLang="hu-HU" sz="2000" dirty="0">
                <a:latin typeface="Tahoma" panose="020B0604030504040204" pitchFamily="34" charset="0"/>
                <a:ea typeface="Tahoma" panose="020B0604030504040204" pitchFamily="34" charset="0"/>
                <a:cs typeface="Tahoma" panose="020B0604030504040204" pitchFamily="34" charset="0"/>
              </a:rPr>
              <a:t>de </a:t>
            </a:r>
            <a:r>
              <a:rPr lang="en-US" altLang="hu-HU" sz="2000" dirty="0" err="1">
                <a:latin typeface="Tahoma" panose="020B0604030504040204" pitchFamily="34" charset="0"/>
                <a:ea typeface="Tahoma" panose="020B0604030504040204" pitchFamily="34" charset="0"/>
                <a:cs typeface="Tahoma" panose="020B0604030504040204" pitchFamily="34" charset="0"/>
              </a:rPr>
              <a:t>săptămâni</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ro-RO" altLang="hu-HU" sz="2000" dirty="0">
                <a:latin typeface="Tahoma" panose="020B0604030504040204" pitchFamily="34" charset="0"/>
                <a:ea typeface="Tahoma" panose="020B0604030504040204" pitchFamily="34" charset="0"/>
                <a:cs typeface="Tahoma" panose="020B0604030504040204" pitchFamily="34" charset="0"/>
              </a:rPr>
              <a:t>s</a:t>
            </a:r>
            <a:r>
              <a:rPr lang="en-US" altLang="hu-HU" sz="2000" dirty="0" err="1">
                <a:latin typeface="Tahoma" panose="020B0604030504040204" pitchFamily="34" charset="0"/>
                <a:ea typeface="Tahoma" panose="020B0604030504040204" pitchFamily="34" charset="0"/>
                <a:cs typeface="Tahoma" panose="020B0604030504040204" pitchFamily="34" charset="0"/>
              </a:rPr>
              <a:t>ăptămâni</a:t>
            </a:r>
            <a:r>
              <a:rPr lang="en-US" altLang="hu-HU" sz="2000" dirty="0">
                <a:latin typeface="Tahoma" panose="020B0604030504040204" pitchFamily="34" charset="0"/>
                <a:ea typeface="Tahoma" panose="020B0604030504040204" pitchFamily="34" charset="0"/>
                <a:cs typeface="Tahoma" panose="020B0604030504040204" pitchFamily="34" charset="0"/>
              </a:rPr>
              <a:t> de </a:t>
            </a:r>
            <a:endParaRPr lang="ro-RO" altLang="hu-HU" sz="2000" dirty="0">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hu-HU" sz="2000" dirty="0" err="1">
                <a:latin typeface="Tahoma" panose="020B0604030504040204" pitchFamily="34" charset="0"/>
                <a:ea typeface="Tahoma" panose="020B0604030504040204" pitchFamily="34" charset="0"/>
                <a:cs typeface="Tahoma" panose="020B0604030504040204" pitchFamily="34" charset="0"/>
              </a:rPr>
              <a:t>cursuri</a:t>
            </a:r>
            <a:r>
              <a:rPr lang="en-US" altLang="hu-HU" sz="2000" dirty="0">
                <a:latin typeface="Tahoma" panose="020B0604030504040204" pitchFamily="34" charset="0"/>
                <a:ea typeface="Tahoma" panose="020B0604030504040204" pitchFamily="34" charset="0"/>
                <a:cs typeface="Tahoma" panose="020B0604030504040204" pitchFamily="34" charset="0"/>
              </a:rPr>
              <a:t> </a:t>
            </a:r>
            <a:r>
              <a:rPr lang="ro-RO" altLang="hu-HU" sz="2000" dirty="0">
                <a:latin typeface="Tahoma" panose="020B0604030504040204" pitchFamily="34" charset="0"/>
                <a:ea typeface="Tahoma" panose="020B0604030504040204" pitchFamily="34" charset="0"/>
                <a:cs typeface="Tahoma" panose="020B0604030504040204" pitchFamily="34" charset="0"/>
              </a:rPr>
              <a:t>și se încheie în data de </a:t>
            </a:r>
            <a:r>
              <a:rPr lang="ro-RO"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9</a:t>
            </a:r>
            <a:r>
              <a:rPr lang="en-US"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hu-HU"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iunie</a:t>
            </a:r>
            <a:r>
              <a:rPr lang="en-US"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 201</a:t>
            </a:r>
            <a:r>
              <a:rPr lang="ro-RO" altLang="hu-HU" sz="2000" b="1" dirty="0">
                <a:solidFill>
                  <a:srgbClr val="FF0000"/>
                </a:solidFill>
                <a:latin typeface="Tahoma" panose="020B0604030504040204" pitchFamily="34" charset="0"/>
                <a:ea typeface="Tahoma" panose="020B0604030504040204" pitchFamily="34" charset="0"/>
                <a:cs typeface="Tahoma" panose="020B0604030504040204" pitchFamily="34" charset="0"/>
              </a:rPr>
              <a:t>7</a:t>
            </a:r>
            <a:r>
              <a:rPr lang="en-US" altLang="hu-HU" sz="2000" b="1" dirty="0">
                <a:latin typeface="Tahoma" panose="020B0604030504040204" pitchFamily="34" charset="0"/>
                <a:ea typeface="Tahoma" panose="020B0604030504040204" pitchFamily="34" charset="0"/>
                <a:cs typeface="Tahoma" panose="020B0604030504040204" pitchFamily="34" charset="0"/>
              </a:rPr>
              <a:t>;</a:t>
            </a:r>
            <a:endParaRPr lang="ro-RO" altLang="hu-HU" sz="2000" b="1" dirty="0">
              <a:latin typeface="Tahoma" panose="020B0604030504040204" pitchFamily="34" charset="0"/>
              <a:ea typeface="Tahoma" panose="020B0604030504040204" pitchFamily="34" charset="0"/>
              <a:cs typeface="Tahoma" panose="020B0604030504040204" pitchFamily="34" charset="0"/>
            </a:endParaRPr>
          </a:p>
          <a:p>
            <a:pPr>
              <a:buFontTx/>
              <a:buNone/>
            </a:pPr>
            <a:r>
              <a:rPr lang="ro-RO" altLang="hu-HU" sz="2000" b="1" dirty="0">
                <a:latin typeface="Tahoma" panose="020B0604030504040204" pitchFamily="34" charset="0"/>
                <a:ea typeface="Tahoma" panose="020B0604030504040204" pitchFamily="34" charset="0"/>
                <a:cs typeface="Tahoma" panose="020B0604030504040204" pitchFamily="34" charset="0"/>
              </a:rPr>
              <a:t>c) </a:t>
            </a:r>
            <a:r>
              <a:rPr lang="ro-RO" altLang="hu-HU" sz="2000" dirty="0">
                <a:latin typeface="Tahoma" panose="020B0604030504040204" pitchFamily="34" charset="0"/>
                <a:ea typeface="Tahoma" panose="020B0604030504040204" pitchFamily="34" charset="0"/>
                <a:cs typeface="Tahoma" panose="020B0604030504040204" pitchFamily="34" charset="0"/>
              </a:rPr>
              <a:t>Durata cursurilor este cea stabilită prin planurile-cadru de învățământ în </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vigoare pentru:</a:t>
            </a:r>
          </a:p>
          <a:p>
            <a:pPr>
              <a:buFont typeface="Wingdings" panose="05000000000000000000" pitchFamily="2" charset="2"/>
              <a:buChar char="Ø"/>
            </a:pPr>
            <a:r>
              <a:rPr lang="ro-RO" altLang="hu-HU" sz="2000" dirty="0">
                <a:latin typeface="Tahoma" panose="020B0604030504040204" pitchFamily="34" charset="0"/>
                <a:ea typeface="Tahoma" panose="020B0604030504040204" pitchFamily="34" charset="0"/>
                <a:cs typeface="Tahoma" panose="020B0604030504040204" pitchFamily="34" charset="0"/>
              </a:rPr>
              <a:t>Clasele din învățământ liceal  - filiera tehnologică, cu excepția claselor terminale</a:t>
            </a:r>
          </a:p>
          <a:p>
            <a:pPr>
              <a:buFont typeface="Wingdings" panose="05000000000000000000" pitchFamily="2" charset="2"/>
              <a:buChar char="Ø"/>
            </a:pPr>
            <a:r>
              <a:rPr lang="ro-RO" altLang="hu-HU" sz="2000" dirty="0">
                <a:latin typeface="Tahoma" panose="020B0604030504040204" pitchFamily="34" charset="0"/>
                <a:ea typeface="Tahoma" panose="020B0604030504040204" pitchFamily="34" charset="0"/>
                <a:cs typeface="Tahoma" panose="020B0604030504040204" pitchFamily="34" charset="0"/>
              </a:rPr>
              <a:t>Clasele din învățământul profesional</a:t>
            </a:r>
          </a:p>
          <a:p>
            <a:pPr>
              <a:buFont typeface="Wingdings" panose="05000000000000000000" pitchFamily="2" charset="2"/>
              <a:buChar char="Ø"/>
            </a:pPr>
            <a:r>
              <a:rPr lang="ro-RO" altLang="hu-HU" sz="2000" dirty="0">
                <a:latin typeface="Tahoma" panose="020B0604030504040204" pitchFamily="34" charset="0"/>
                <a:ea typeface="Tahoma" panose="020B0604030504040204" pitchFamily="34" charset="0"/>
                <a:cs typeface="Tahoma" panose="020B0604030504040204" pitchFamily="34" charset="0"/>
              </a:rPr>
              <a:t>Învățământul postliceal</a:t>
            </a:r>
            <a:endParaRPr lang="en-US" altLang="hu-HU" sz="2000" dirty="0">
              <a:latin typeface="Tahoma" panose="020B0604030504040204" pitchFamily="34" charset="0"/>
              <a:ea typeface="Tahoma" panose="020B0604030504040204" pitchFamily="34" charset="0"/>
              <a:cs typeface="Tahoma" panose="020B0604030504040204" pitchFamily="34" charset="0"/>
            </a:endParaRP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d) Pentru învățământul special (clasele IX-XI), filiera tehnologică, durata cursurilor este de 37 săptămâni, însumând 179 de zile lucrătoare</a:t>
            </a:r>
            <a:endParaRPr lang="en-US" altLang="hu-HU" sz="20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5"/>
          <p:cNvSpPr>
            <a:spLocks noGrp="1" noChangeArrowheads="1"/>
          </p:cNvSpPr>
          <p:nvPr>
            <p:ph type="sldNum" sz="quarter" idx="12"/>
          </p:nvPr>
        </p:nvSpPr>
        <p:spPr/>
        <p:txBody>
          <a:bodyPr/>
          <a:lstStyle/>
          <a:p>
            <a:pPr>
              <a:defRPr/>
            </a:pPr>
            <a:fld id="{C6A21EC5-1933-4304-89C4-7C896175460C}" type="slidenum">
              <a:rPr lang="ro-RO"/>
              <a:pPr>
                <a:defRPr/>
              </a:pPr>
              <a:t>54</a:t>
            </a:fld>
            <a:endParaRPr lang="ro-RO"/>
          </a:p>
        </p:txBody>
      </p:sp>
      <p:sp>
        <p:nvSpPr>
          <p:cNvPr id="52229" name="AutoShape 4">
            <a:hlinkClick r:id="rId3" action="ppaction://hlinksldjump"/>
          </p:cNvPr>
          <p:cNvSpPr>
            <a:spLocks noChangeArrowheads="1"/>
          </p:cNvSpPr>
          <p:nvPr/>
        </p:nvSpPr>
        <p:spPr bwMode="auto">
          <a:xfrm>
            <a:off x="8534400" y="6412675"/>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4136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774700" y="609600"/>
            <a:ext cx="8521700" cy="990600"/>
          </a:xfrm>
        </p:spPr>
        <p:txBody>
          <a:bodyPr>
            <a:noAutofit/>
          </a:bodyPr>
          <a:lstStyle/>
          <a:p>
            <a:pPr algn="ctr">
              <a:lnSpc>
                <a:spcPct val="150000"/>
              </a:lnSpc>
              <a:spcBef>
                <a:spcPts val="0"/>
              </a:spcBef>
              <a:defRPr/>
            </a:pPr>
            <a:r>
              <a:rPr lang="en-US" altLang="hu-HU" sz="28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STRUCTURA ANULUI </a:t>
            </a:r>
            <a:r>
              <a:rPr lang="ro-RO" altLang="hu-HU" sz="28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Ş</a:t>
            </a:r>
            <a:r>
              <a:rPr lang="en-US" altLang="hu-HU" sz="28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COLAR 2016-2017</a:t>
            </a:r>
            <a:r>
              <a:rPr lang="ro-RO" altLang="hu-HU" sz="28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br>
              <a:rPr lang="ro-RO" altLang="hu-HU" sz="28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r>
              <a:rPr lang="ro-RO" altLang="hu-HU" sz="24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aprobată prin OMENCȘ</a:t>
            </a:r>
            <a:r>
              <a:rPr lang="en-US" altLang="hu-HU" sz="2400" b="1"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ro-RO"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nr. 4577</a:t>
            </a:r>
            <a:r>
              <a:rPr lang="en-US"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/201</a:t>
            </a:r>
            <a:r>
              <a:rPr lang="ro-RO" altLang="hu-HU" sz="24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6 din 20.07.2016</a:t>
            </a:r>
            <a:endParaRPr lang="en-US" sz="1800" b="1" dirty="0">
              <a:solidFill>
                <a:schemeClr val="tx2">
                  <a:lumMod val="60000"/>
                  <a:lumOff val="40000"/>
                </a:schemeClr>
              </a:solidFill>
              <a:effectLst>
                <a:outerShdw blurRad="38100" dist="38100" dir="2700000" algn="tl">
                  <a:srgbClr val="000000"/>
                </a:outerShdw>
              </a:effectLst>
              <a:latin typeface="Tahoma" pitchFamily="34" charset="0"/>
              <a:ea typeface="Tahoma" panose="020B0604030504040204" pitchFamily="34" charset="0"/>
              <a:cs typeface="Tahoma" panose="020B0604030504040204" pitchFamily="34" charset="0"/>
            </a:endParaRPr>
          </a:p>
        </p:txBody>
      </p:sp>
      <p:sp>
        <p:nvSpPr>
          <p:cNvPr id="9" name="Content Placeholder 2"/>
          <p:cNvSpPr>
            <a:spLocks noGrp="1"/>
          </p:cNvSpPr>
          <p:nvPr>
            <p:ph idx="1"/>
          </p:nvPr>
        </p:nvSpPr>
        <p:spPr>
          <a:xfrm>
            <a:off x="381000" y="2039112"/>
            <a:ext cx="9144000" cy="2456687"/>
          </a:xfrm>
        </p:spPr>
        <p:txBody>
          <a:bodyPr>
            <a:noAutofit/>
          </a:bodyPr>
          <a:lstStyle/>
          <a:p>
            <a:pPr>
              <a:buFontTx/>
              <a:buNone/>
            </a:pPr>
            <a:r>
              <a:rPr lang="ro-RO" altLang="hu-HU" sz="2000" b="1" dirty="0">
                <a:latin typeface="Tahoma" panose="020B0604030504040204" pitchFamily="34" charset="0"/>
                <a:ea typeface="Tahoma" panose="020B0604030504040204" pitchFamily="34" charset="0"/>
                <a:cs typeface="Tahoma" panose="020B0604030504040204" pitchFamily="34" charset="0"/>
              </a:rPr>
              <a:t>Art.5  	</a:t>
            </a:r>
            <a:r>
              <a:rPr lang="ro-RO" altLang="hu-HU" sz="2000" dirty="0">
                <a:latin typeface="Tahoma" panose="020B0604030504040204" pitchFamily="34" charset="0"/>
                <a:ea typeface="Tahoma" panose="020B0604030504040204" pitchFamily="34" charset="0"/>
                <a:cs typeface="Tahoma" panose="020B0604030504040204" pitchFamily="34" charset="0"/>
              </a:rPr>
              <a:t>Programul național</a:t>
            </a:r>
            <a:r>
              <a:rPr lang="ro-RO" altLang="hu-HU" sz="2000" b="1" dirty="0">
                <a:latin typeface="Tahoma" panose="020B0604030504040204" pitchFamily="34" charset="0"/>
                <a:ea typeface="Tahoma" panose="020B0604030504040204" pitchFamily="34" charset="0"/>
                <a:cs typeface="Tahoma" panose="020B0604030504040204" pitchFamily="34" charset="0"/>
              </a:rPr>
              <a:t> ”Școala Altfel” </a:t>
            </a:r>
            <a:r>
              <a:rPr lang="ro-RO" altLang="hu-HU" sz="2000" dirty="0">
                <a:latin typeface="Tahoma" panose="020B0604030504040204" pitchFamily="34" charset="0"/>
                <a:ea typeface="Tahoma" panose="020B0604030504040204" pitchFamily="34" charset="0"/>
                <a:cs typeface="Tahoma" panose="020B0604030504040204" pitchFamily="34" charset="0"/>
              </a:rPr>
              <a:t>se va organiza pe o perioadă de </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		5 zile lucrătoare, a căror planificare se află la decizia școlii, astfel:</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		Pentru </a:t>
            </a:r>
            <a:r>
              <a:rPr lang="ro-RO" altLang="hu-HU" sz="2000" i="1" dirty="0">
                <a:latin typeface="Tahoma" panose="020B0604030504040204" pitchFamily="34" charset="0"/>
                <a:ea typeface="Tahoma" panose="020B0604030504040204" pitchFamily="34" charset="0"/>
                <a:cs typeface="Tahoma" panose="020B0604030504040204" pitchFamily="34" charset="0"/>
              </a:rPr>
              <a:t>învățământul gimnazial, liceal</a:t>
            </a:r>
            <a:r>
              <a:rPr lang="ro-RO" altLang="hu-HU" sz="2000" dirty="0">
                <a:latin typeface="Tahoma" panose="020B0604030504040204" pitchFamily="34" charset="0"/>
                <a:ea typeface="Tahoma" panose="020B0604030504040204" pitchFamily="34" charset="0"/>
                <a:cs typeface="Tahoma" panose="020B0604030504040204" pitchFamily="34" charset="0"/>
              </a:rPr>
              <a:t>, profesional și postliceal: </a:t>
            </a:r>
          </a:p>
          <a:p>
            <a:pPr lvl="2">
              <a:buFont typeface="Wingdings" panose="05000000000000000000" pitchFamily="2" charset="2"/>
              <a:buChar char="Ø"/>
            </a:pPr>
            <a:r>
              <a:rPr lang="ro-RO" altLang="hu-HU" sz="1200" dirty="0">
                <a:latin typeface="Tahoma" panose="020B0604030504040204" pitchFamily="34" charset="0"/>
                <a:ea typeface="Tahoma" panose="020B0604030504040204" pitchFamily="34" charset="0"/>
                <a:cs typeface="Tahoma" panose="020B0604030504040204" pitchFamily="34" charset="0"/>
              </a:rPr>
              <a:t> </a:t>
            </a:r>
            <a:r>
              <a:rPr lang="ro-RO" altLang="hu-HU" sz="1800" dirty="0">
                <a:latin typeface="Tahoma" panose="020B0604030504040204" pitchFamily="34" charset="0"/>
                <a:ea typeface="Tahoma" panose="020B0604030504040204" pitchFamily="34" charset="0"/>
                <a:cs typeface="Tahoma" panose="020B0604030504040204" pitchFamily="34" charset="0"/>
              </a:rPr>
              <a:t>17 octombrie 2016 - 2 decembrie 2016</a:t>
            </a:r>
          </a:p>
          <a:p>
            <a:pPr lvl="2">
              <a:buFont typeface="Wingdings" panose="05000000000000000000" pitchFamily="2" charset="2"/>
              <a:buChar char="Ø"/>
            </a:pPr>
            <a:r>
              <a:rPr lang="ro-RO" altLang="hu-HU" sz="1800" dirty="0">
                <a:latin typeface="Tahoma" panose="020B0604030504040204" pitchFamily="34" charset="0"/>
                <a:ea typeface="Tahoma" panose="020B0604030504040204" pitchFamily="34" charset="0"/>
                <a:cs typeface="Tahoma" panose="020B0604030504040204" pitchFamily="34" charset="0"/>
              </a:rPr>
              <a:t> 27 februarie 2017 - 31 martie 2017</a:t>
            </a:r>
          </a:p>
          <a:p>
            <a:pPr lvl="2">
              <a:buFont typeface="Wingdings" panose="05000000000000000000" pitchFamily="2" charset="2"/>
              <a:buChar char="Ø"/>
            </a:pPr>
            <a:r>
              <a:rPr lang="ro-RO" altLang="hu-HU" sz="1800" dirty="0">
                <a:latin typeface="Tahoma" panose="020B0604030504040204" pitchFamily="34" charset="0"/>
                <a:ea typeface="Tahoma" panose="020B0604030504040204" pitchFamily="34" charset="0"/>
                <a:cs typeface="Tahoma" panose="020B0604030504040204" pitchFamily="34" charset="0"/>
              </a:rPr>
              <a:t> 15 mai 2017 - 9 iunie 2017</a:t>
            </a:r>
          </a:p>
          <a:p>
            <a:pPr>
              <a:buFontTx/>
              <a:buNone/>
            </a:pPr>
            <a:r>
              <a:rPr lang="ro-RO" altLang="hu-HU" sz="2000" b="1" dirty="0">
                <a:latin typeface="Tahoma" panose="020B0604030504040204" pitchFamily="34" charset="0"/>
                <a:ea typeface="Tahoma" panose="020B0604030504040204" pitchFamily="34" charset="0"/>
                <a:cs typeface="Tahoma" panose="020B0604030504040204" pitchFamily="34" charset="0"/>
              </a:rPr>
              <a:t>Art.6  	</a:t>
            </a:r>
            <a:r>
              <a:rPr lang="ro-RO" altLang="hu-HU" sz="2000" dirty="0">
                <a:latin typeface="Tahoma" panose="020B0604030504040204" pitchFamily="34" charset="0"/>
                <a:ea typeface="Tahoma" panose="020B0604030504040204" pitchFamily="34" charset="0"/>
                <a:cs typeface="Tahoma" panose="020B0604030504040204" pitchFamily="34" charset="0"/>
              </a:rPr>
              <a:t>Lucrările semestriale/tezele se susţin la finalul semestrelor, după 	</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		parcurgerea programei școlare cu cel puțin 3 săptămâni înainte de </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		finalul semestrului.</a:t>
            </a:r>
          </a:p>
          <a:p>
            <a:pPr>
              <a:buFontTx/>
              <a:buNone/>
            </a:pPr>
            <a:r>
              <a:rPr lang="ro-RO" altLang="hu-HU" sz="2000" b="1" dirty="0">
                <a:latin typeface="Tahoma" panose="020B0604030504040204" pitchFamily="34" charset="0"/>
                <a:ea typeface="Tahoma" panose="020B0604030504040204" pitchFamily="34" charset="0"/>
                <a:cs typeface="Tahoma" panose="020B0604030504040204" pitchFamily="34" charset="0"/>
              </a:rPr>
              <a:t>Art.7 	</a:t>
            </a:r>
            <a:r>
              <a:rPr lang="ro-RO" altLang="hu-HU" sz="2000" dirty="0">
                <a:latin typeface="Tahoma" panose="020B0604030504040204" pitchFamily="34" charset="0"/>
                <a:ea typeface="Tahoma" panose="020B0604030504040204" pitchFamily="34" charset="0"/>
                <a:cs typeface="Tahoma" panose="020B0604030504040204" pitchFamily="34" charset="0"/>
              </a:rPr>
              <a:t>Etapele naționale ale olimpiadelor școlare se organizează, </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		de regulă, în perioada vacanței de primăvară, conform</a:t>
            </a:r>
          </a:p>
          <a:p>
            <a:pPr>
              <a:buFontTx/>
              <a:buNone/>
            </a:pPr>
            <a:r>
              <a:rPr lang="ro-RO" altLang="hu-HU" sz="2000" dirty="0">
                <a:latin typeface="Tahoma" panose="020B0604030504040204" pitchFamily="34" charset="0"/>
                <a:ea typeface="Tahoma" panose="020B0604030504040204" pitchFamily="34" charset="0"/>
                <a:cs typeface="Tahoma" panose="020B0604030504040204" pitchFamily="34" charset="0"/>
              </a:rPr>
              <a:t>		calendarului olimpiadelor naționale școlare</a:t>
            </a:r>
            <a:endParaRPr lang="en-US" altLang="hu-HU" sz="20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5"/>
          <p:cNvSpPr>
            <a:spLocks noGrp="1" noChangeArrowheads="1"/>
          </p:cNvSpPr>
          <p:nvPr>
            <p:ph type="sldNum" sz="quarter" idx="12"/>
          </p:nvPr>
        </p:nvSpPr>
        <p:spPr/>
        <p:txBody>
          <a:bodyPr/>
          <a:lstStyle/>
          <a:p>
            <a:pPr>
              <a:defRPr/>
            </a:pPr>
            <a:fld id="{C6A21EC5-1933-4304-89C4-7C896175460C}" type="slidenum">
              <a:rPr lang="ro-RO"/>
              <a:pPr>
                <a:defRPr/>
              </a:pPr>
              <a:t>55</a:t>
            </a:fld>
            <a:endParaRPr lang="ro-RO"/>
          </a:p>
        </p:txBody>
      </p:sp>
      <p:sp>
        <p:nvSpPr>
          <p:cNvPr id="52229" name="AutoShape 4">
            <a:hlinkClick r:id="rId3" action="ppaction://hlinksldjump"/>
          </p:cNvPr>
          <p:cNvSpPr>
            <a:spLocks noChangeArrowheads="1"/>
          </p:cNvSpPr>
          <p:nvPr/>
        </p:nvSpPr>
        <p:spPr bwMode="auto">
          <a:xfrm>
            <a:off x="8534400" y="6412675"/>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4176339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8"/>
          <p:cNvGraphicFramePr>
            <a:graphicFrameLocks noGrp="1"/>
          </p:cNvGraphicFramePr>
          <p:nvPr>
            <p:ph idx="1"/>
            <p:extLst>
              <p:ext uri="{D42A27DB-BD31-4B8C-83A1-F6EECF244321}">
                <p14:modId xmlns:p14="http://schemas.microsoft.com/office/powerpoint/2010/main" val="303584500"/>
              </p:ext>
            </p:extLst>
          </p:nvPr>
        </p:nvGraphicFramePr>
        <p:xfrm>
          <a:off x="361043" y="1371600"/>
          <a:ext cx="9315450" cy="4457701"/>
        </p:xfrm>
        <a:graphic>
          <a:graphicData uri="http://schemas.openxmlformats.org/drawingml/2006/table">
            <a:tbl>
              <a:tblPr/>
              <a:tblGrid>
                <a:gridCol w="1600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4972050">
                  <a:extLst>
                    <a:ext uri="{9D8B030D-6E8A-4147-A177-3AD203B41FA5}">
                      <a16:colId xmlns:a16="http://schemas.microsoft.com/office/drawing/2014/main" val="20002"/>
                    </a:ext>
                  </a:extLst>
                </a:gridCol>
              </a:tblGrid>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err="1">
                          <a:ln>
                            <a:noFill/>
                          </a:ln>
                          <a:solidFill>
                            <a:schemeClr val="tx1"/>
                          </a:solidFill>
                          <a:effectLst/>
                          <a:latin typeface="Arial" pitchFamily="34" charset="0"/>
                          <a:cs typeface="Arial" pitchFamily="34" charset="0"/>
                        </a:rPr>
                        <a:t>Semestrul</a:t>
                      </a:r>
                      <a:endParaRPr kumimoji="0" lang="en-US" sz="2200" b="1"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err="1">
                          <a:ln>
                            <a:noFill/>
                          </a:ln>
                          <a:solidFill>
                            <a:schemeClr val="tx1"/>
                          </a:solidFill>
                          <a:effectLst/>
                          <a:latin typeface="Arial" pitchFamily="34" charset="0"/>
                          <a:cs typeface="Arial" pitchFamily="34" charset="0"/>
                        </a:rPr>
                        <a:t>Cursuri</a:t>
                      </a:r>
                      <a:endParaRPr kumimoji="0" lang="en-US" sz="2200" b="1"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err="1">
                          <a:ln>
                            <a:noFill/>
                          </a:ln>
                          <a:solidFill>
                            <a:schemeClr val="tx1"/>
                          </a:solidFill>
                          <a:effectLst/>
                          <a:latin typeface="Arial" pitchFamily="34" charset="0"/>
                          <a:cs typeface="Arial" pitchFamily="34" charset="0"/>
                        </a:rPr>
                        <a:t>Vacan</a:t>
                      </a:r>
                      <a:r>
                        <a:rPr kumimoji="0" lang="ro-RO" sz="2200" b="1" i="0" u="none" strike="noStrike" cap="none" normalizeH="0" baseline="0" dirty="0" err="1">
                          <a:ln>
                            <a:noFill/>
                          </a:ln>
                          <a:solidFill>
                            <a:schemeClr val="tx1"/>
                          </a:solidFill>
                          <a:effectLst/>
                          <a:latin typeface="Arial" pitchFamily="34" charset="0"/>
                          <a:cs typeface="Arial" pitchFamily="34" charset="0"/>
                        </a:rPr>
                        <a:t>ță</a:t>
                      </a:r>
                      <a:r>
                        <a:rPr kumimoji="0" lang="ro-RO" sz="2200" b="1" i="0" u="none" strike="noStrike" cap="none" normalizeH="0" baseline="0" dirty="0">
                          <a:ln>
                            <a:noFill/>
                          </a:ln>
                          <a:solidFill>
                            <a:schemeClr val="tx1"/>
                          </a:solidFill>
                          <a:effectLst/>
                          <a:latin typeface="Arial" pitchFamily="34" charset="0"/>
                          <a:cs typeface="Arial" pitchFamily="34" charset="0"/>
                        </a:rPr>
                        <a:t> </a:t>
                      </a:r>
                      <a:endParaRPr kumimoji="0" lang="en-US" sz="2200" b="1"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3613">
                <a:tc rowSpan="2">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hu-HU" sz="2000" b="1" i="0" u="none" strike="noStrike" cap="none" normalizeH="0" baseline="0" dirty="0">
                          <a:ln>
                            <a:noFill/>
                          </a:ln>
                          <a:solidFill>
                            <a:schemeClr val="tx1"/>
                          </a:solidFill>
                          <a:effectLst/>
                          <a:latin typeface="Arial" pitchFamily="34" charset="0"/>
                          <a:cs typeface="Arial" pitchFamily="34" charset="0"/>
                        </a:rPr>
                        <a: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hu-HU" sz="2000" b="1" i="0" u="none" strike="noStrike" cap="none" normalizeH="0" baseline="0" dirty="0">
                          <a:ln>
                            <a:noFill/>
                          </a:ln>
                          <a:solidFill>
                            <a:schemeClr val="tx1"/>
                          </a:solidFill>
                          <a:effectLst/>
                          <a:latin typeface="Arial" pitchFamily="34" charset="0"/>
                          <a:cs typeface="Arial" pitchFamily="34" charset="0"/>
                        </a:rPr>
                        <a:t>(19 săpt.)</a:t>
                      </a:r>
                      <a:endParaRPr kumimoji="0" lang="en-US" altLang="hu-HU" sz="2000" b="1"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rgbClr val="FF0000"/>
                          </a:solidFill>
                          <a:effectLst/>
                          <a:latin typeface="Arial" pitchFamily="34" charset="0"/>
                          <a:cs typeface="Arial" pitchFamily="34" charset="0"/>
                        </a:rPr>
                        <a:t>12.09</a:t>
                      </a:r>
                      <a:r>
                        <a:rPr kumimoji="0" lang="ro-RO" altLang="hu-HU" sz="2000" b="0" i="0" u="none" strike="noStrike" cap="none" normalizeH="0" baseline="0" dirty="0">
                          <a:ln>
                            <a:noFill/>
                          </a:ln>
                          <a:solidFill>
                            <a:schemeClr val="tx1"/>
                          </a:solidFill>
                          <a:effectLst/>
                          <a:latin typeface="Arial" pitchFamily="34" charset="0"/>
                          <a:cs typeface="Arial" pitchFamily="34" charset="0"/>
                        </a:rPr>
                        <a:t> – 23.12.2016</a:t>
                      </a:r>
                      <a:endParaRPr kumimoji="0" lang="en-US" altLang="hu-HU" sz="2000" b="0"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chemeClr val="tx1"/>
                          </a:solidFill>
                          <a:effectLst/>
                          <a:latin typeface="Arial" pitchFamily="34" charset="0"/>
                          <a:cs typeface="Arial" pitchFamily="34" charset="0"/>
                        </a:rPr>
                        <a:t>29.10 – 6</a:t>
                      </a:r>
                      <a:r>
                        <a:rPr kumimoji="0" lang="en-US" altLang="hu-HU" sz="2000" b="0" i="0" u="none" strike="noStrike" cap="none" normalizeH="0" baseline="0" dirty="0">
                          <a:ln>
                            <a:noFill/>
                          </a:ln>
                          <a:solidFill>
                            <a:schemeClr val="tx1"/>
                          </a:solidFill>
                          <a:effectLst/>
                          <a:latin typeface="Arial" pitchFamily="34" charset="0"/>
                          <a:cs typeface="Arial" pitchFamily="34" charset="0"/>
                        </a:rPr>
                        <a:t>.</a:t>
                      </a:r>
                      <a:r>
                        <a:rPr kumimoji="0" lang="ro-RO" altLang="hu-HU" sz="2000" b="0" i="0" u="none" strike="noStrike" cap="none" normalizeH="0" baseline="0" dirty="0">
                          <a:ln>
                            <a:noFill/>
                          </a:ln>
                          <a:solidFill>
                            <a:schemeClr val="tx1"/>
                          </a:solidFill>
                          <a:effectLst/>
                          <a:latin typeface="Arial" pitchFamily="34" charset="0"/>
                          <a:cs typeface="Arial" pitchFamily="34" charset="0"/>
                        </a:rPr>
                        <a:t>1</a:t>
                      </a:r>
                      <a:r>
                        <a:rPr kumimoji="0" lang="en-US" altLang="hu-HU" sz="2000" b="0" i="0" u="none" strike="noStrike" cap="none" normalizeH="0" baseline="0" dirty="0">
                          <a:ln>
                            <a:noFill/>
                          </a:ln>
                          <a:solidFill>
                            <a:schemeClr val="tx1"/>
                          </a:solidFill>
                          <a:effectLst/>
                          <a:latin typeface="Arial" pitchFamily="34" charset="0"/>
                          <a:cs typeface="Arial" pitchFamily="34" charset="0"/>
                        </a:rPr>
                        <a:t>1</a:t>
                      </a:r>
                      <a:r>
                        <a:rPr kumimoji="0" lang="ro-RO" altLang="hu-HU" sz="2000" b="0" i="0" u="none" strike="noStrike" cap="none" normalizeH="0" baseline="0" dirty="0">
                          <a:ln>
                            <a:noFill/>
                          </a:ln>
                          <a:solidFill>
                            <a:schemeClr val="tx1"/>
                          </a:solidFill>
                          <a:effectLst/>
                          <a:latin typeface="Arial" pitchFamily="34" charset="0"/>
                          <a:cs typeface="Arial" pitchFamily="34" charset="0"/>
                        </a:rPr>
                        <a:t>.2016, înv. primar şi  preşcolar</a:t>
                      </a:r>
                    </a:p>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rgbClr val="FF0000"/>
                          </a:solidFill>
                          <a:effectLst/>
                          <a:latin typeface="Arial" pitchFamily="34" charset="0"/>
                          <a:cs typeface="Arial" pitchFamily="34" charset="0"/>
                        </a:rPr>
                        <a:t>24.12</a:t>
                      </a:r>
                      <a:r>
                        <a:rPr kumimoji="0" lang="ro-RO" altLang="hu-HU" sz="2000" b="0" i="0" u="none" strike="noStrike" cap="none" normalizeH="0" baseline="0" dirty="0">
                          <a:ln>
                            <a:noFill/>
                          </a:ln>
                          <a:solidFill>
                            <a:schemeClr val="tx1"/>
                          </a:solidFill>
                          <a:effectLst/>
                          <a:latin typeface="Arial" pitchFamily="34" charset="0"/>
                          <a:cs typeface="Arial" pitchFamily="34" charset="0"/>
                        </a:rPr>
                        <a:t>.2016 – </a:t>
                      </a:r>
                      <a:r>
                        <a:rPr kumimoji="0" lang="ro-RO" altLang="hu-HU" sz="2000" b="0" i="0" u="none" strike="noStrike" cap="none" normalizeH="0" baseline="0" dirty="0">
                          <a:ln>
                            <a:noFill/>
                          </a:ln>
                          <a:solidFill>
                            <a:srgbClr val="FF0000"/>
                          </a:solidFill>
                          <a:effectLst/>
                          <a:latin typeface="Arial" pitchFamily="34" charset="0"/>
                          <a:cs typeface="Arial" pitchFamily="34" charset="0"/>
                        </a:rPr>
                        <a:t>8.01</a:t>
                      </a:r>
                      <a:r>
                        <a:rPr kumimoji="0" lang="ro-RO" altLang="hu-HU" sz="2000" b="0" i="0" u="none" strike="noStrike" cap="none" normalizeH="0" baseline="0" dirty="0">
                          <a:ln>
                            <a:noFill/>
                          </a:ln>
                          <a:solidFill>
                            <a:schemeClr val="tx1"/>
                          </a:solidFill>
                          <a:effectLst/>
                          <a:latin typeface="Arial" pitchFamily="34" charset="0"/>
                          <a:cs typeface="Arial" pitchFamily="34" charset="0"/>
                        </a:rPr>
                        <a:t>.2017 vacanța de iarnă</a:t>
                      </a:r>
                      <a:endParaRPr kumimoji="0" lang="en-US" altLang="hu-HU" sz="2000" b="0"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25513">
                <a:tc vMerge="1">
                  <a:txBody>
                    <a:bodyPr/>
                    <a:lstStyle/>
                    <a:p>
                      <a:endParaRPr lang="hu-HU"/>
                    </a:p>
                  </a:txBody>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chemeClr val="tx1"/>
                          </a:solidFill>
                          <a:effectLst/>
                          <a:latin typeface="Arial" pitchFamily="34" charset="0"/>
                          <a:cs typeface="Arial" pitchFamily="34" charset="0"/>
                        </a:rPr>
                        <a:t>9.01 – </a:t>
                      </a:r>
                      <a:r>
                        <a:rPr kumimoji="0" lang="ro-RO" altLang="hu-HU" sz="2000" b="0" i="0" u="none" strike="noStrike" cap="none" normalizeH="0" baseline="0" dirty="0">
                          <a:ln>
                            <a:noFill/>
                          </a:ln>
                          <a:solidFill>
                            <a:srgbClr val="FF0000"/>
                          </a:solidFill>
                          <a:effectLst/>
                          <a:latin typeface="Arial" pitchFamily="34" charset="0"/>
                          <a:cs typeface="Arial" pitchFamily="34" charset="0"/>
                        </a:rPr>
                        <a:t>3.02</a:t>
                      </a:r>
                      <a:r>
                        <a:rPr kumimoji="0" lang="ro-RO" altLang="hu-HU" sz="2000" b="0" i="0" u="none" strike="noStrike" cap="none" normalizeH="0" baseline="0" dirty="0">
                          <a:ln>
                            <a:noFill/>
                          </a:ln>
                          <a:solidFill>
                            <a:schemeClr val="tx1"/>
                          </a:solidFill>
                          <a:effectLst/>
                          <a:latin typeface="Arial" pitchFamily="34" charset="0"/>
                          <a:cs typeface="Arial" pitchFamily="34" charset="0"/>
                        </a:rPr>
                        <a:t>.2017</a:t>
                      </a:r>
                      <a:endParaRPr kumimoji="0" lang="en-US" altLang="hu-HU" sz="2000" b="0"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rgbClr val="FF0000"/>
                          </a:solidFill>
                          <a:effectLst/>
                          <a:latin typeface="Arial" pitchFamily="34" charset="0"/>
                          <a:cs typeface="Arial" pitchFamily="34" charset="0"/>
                        </a:rPr>
                        <a:t>4.02 – 12.02.</a:t>
                      </a:r>
                      <a:r>
                        <a:rPr kumimoji="0" lang="ro-RO" altLang="hu-HU" sz="2000" b="0" i="0" u="none" strike="noStrike" cap="none" normalizeH="0" baseline="0" dirty="0">
                          <a:ln>
                            <a:noFill/>
                          </a:ln>
                          <a:solidFill>
                            <a:schemeClr val="tx1"/>
                          </a:solidFill>
                          <a:effectLst/>
                          <a:latin typeface="Arial" pitchFamily="34" charset="0"/>
                          <a:cs typeface="Arial" pitchFamily="34" charset="0"/>
                        </a:rPr>
                        <a:t>2017</a:t>
                      </a:r>
                      <a:r>
                        <a:rPr kumimoji="0" lang="ro-RO" altLang="hu-HU" sz="2000" b="0" i="0" u="none" strike="noStrike" cap="none" normalizeH="0" baseline="0" dirty="0">
                          <a:ln>
                            <a:noFill/>
                          </a:ln>
                          <a:solidFill>
                            <a:srgbClr val="FF0000"/>
                          </a:solidFill>
                          <a:effectLst/>
                          <a:latin typeface="Arial" pitchFamily="34" charset="0"/>
                          <a:cs typeface="Arial" pitchFamily="34" charset="0"/>
                        </a:rPr>
                        <a:t>  </a:t>
                      </a:r>
                      <a:r>
                        <a:rPr kumimoji="0" lang="ro-RO" altLang="hu-HU" sz="2000" b="0" i="0" u="none" strike="noStrike" cap="none" normalizeH="0" baseline="0" dirty="0">
                          <a:ln>
                            <a:noFill/>
                          </a:ln>
                          <a:solidFill>
                            <a:schemeClr val="tx1"/>
                          </a:solidFill>
                          <a:effectLst/>
                          <a:latin typeface="Arial" pitchFamily="34" charset="0"/>
                          <a:cs typeface="Arial" pitchFamily="34" charset="0"/>
                        </a:rPr>
                        <a:t>vacanța </a:t>
                      </a:r>
                      <a:r>
                        <a:rPr kumimoji="0" lang="ro-RO" altLang="hu-HU" sz="2000" b="0" i="0" u="none" strike="noStrike" cap="none" normalizeH="0" baseline="0" dirty="0" err="1">
                          <a:ln>
                            <a:noFill/>
                          </a:ln>
                          <a:solidFill>
                            <a:schemeClr val="tx1"/>
                          </a:solidFill>
                          <a:effectLst/>
                          <a:latin typeface="Arial" pitchFamily="34" charset="0"/>
                          <a:cs typeface="Arial" pitchFamily="34" charset="0"/>
                        </a:rPr>
                        <a:t>intersemestrială</a:t>
                      </a:r>
                      <a:endParaRPr kumimoji="0" lang="en-US" altLang="hu-HU" sz="2000" b="0"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90625">
                <a:tc rowSpan="2">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hu-HU" sz="2000" b="1" i="0" u="none" strike="noStrike" cap="none" normalizeH="0" baseline="0" dirty="0">
                          <a:ln>
                            <a:noFill/>
                          </a:ln>
                          <a:solidFill>
                            <a:schemeClr val="tx1"/>
                          </a:solidFill>
                          <a:effectLst/>
                          <a:latin typeface="Arial" pitchFamily="34" charset="0"/>
                          <a:cs typeface="Arial" pitchFamily="34" charset="0"/>
                        </a:rPr>
                        <a:t>II.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o-RO" altLang="hu-HU" sz="2000" b="1" i="0" u="none" strike="noStrike" cap="none" normalizeH="0" baseline="0" dirty="0">
                          <a:ln>
                            <a:noFill/>
                          </a:ln>
                          <a:solidFill>
                            <a:schemeClr val="tx1"/>
                          </a:solidFill>
                          <a:effectLst/>
                          <a:latin typeface="Arial" pitchFamily="34" charset="0"/>
                          <a:cs typeface="Arial" pitchFamily="34" charset="0"/>
                        </a:rPr>
                        <a:t>(16 săpt.)</a:t>
                      </a:r>
                      <a:endParaRPr kumimoji="0" lang="en-US" altLang="hu-HU" sz="2000" b="1"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rgbClr val="FF0000"/>
                          </a:solidFill>
                          <a:effectLst/>
                          <a:latin typeface="Arial" pitchFamily="34" charset="0"/>
                          <a:cs typeface="Arial" pitchFamily="34" charset="0"/>
                        </a:rPr>
                        <a:t>13.02</a:t>
                      </a:r>
                      <a:r>
                        <a:rPr kumimoji="0" lang="ro-RO" altLang="hu-HU" sz="2000" b="0" i="0" u="none" strike="noStrike" cap="none" normalizeH="0" baseline="0" dirty="0">
                          <a:ln>
                            <a:noFill/>
                          </a:ln>
                          <a:solidFill>
                            <a:schemeClr val="tx1"/>
                          </a:solidFill>
                          <a:effectLst/>
                          <a:latin typeface="Arial" pitchFamily="34" charset="0"/>
                          <a:cs typeface="Arial" pitchFamily="34" charset="0"/>
                        </a:rPr>
                        <a:t> – 14.0</a:t>
                      </a:r>
                      <a:r>
                        <a:rPr kumimoji="0" lang="en-US" altLang="hu-HU" sz="2000" b="0" i="0" u="none" strike="noStrike" cap="none" normalizeH="0" baseline="0" dirty="0">
                          <a:ln>
                            <a:noFill/>
                          </a:ln>
                          <a:solidFill>
                            <a:schemeClr val="tx1"/>
                          </a:solidFill>
                          <a:effectLst/>
                          <a:latin typeface="Arial" pitchFamily="34" charset="0"/>
                          <a:cs typeface="Arial" pitchFamily="34" charset="0"/>
                        </a:rPr>
                        <a:t>4</a:t>
                      </a:r>
                      <a:r>
                        <a:rPr kumimoji="0" lang="ro-RO" altLang="hu-HU" sz="2000" b="0" i="0" u="none" strike="noStrike" cap="none" normalizeH="0" baseline="0" dirty="0">
                          <a:ln>
                            <a:noFill/>
                          </a:ln>
                          <a:solidFill>
                            <a:schemeClr val="tx1"/>
                          </a:solidFill>
                          <a:effectLst/>
                          <a:latin typeface="Arial" pitchFamily="34" charset="0"/>
                          <a:cs typeface="Arial" pitchFamily="34" charset="0"/>
                        </a:rPr>
                        <a:t>.2017</a:t>
                      </a: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rgbClr val="FF0000"/>
                          </a:solidFill>
                          <a:effectLst/>
                          <a:latin typeface="Arial" pitchFamily="34" charset="0"/>
                          <a:cs typeface="Arial" pitchFamily="34" charset="0"/>
                        </a:rPr>
                        <a:t>19.0</a:t>
                      </a:r>
                      <a:r>
                        <a:rPr kumimoji="0" lang="en-US" altLang="hu-HU" sz="2000" b="0" i="0" u="none" strike="noStrike" cap="none" normalizeH="0" baseline="0" dirty="0">
                          <a:ln>
                            <a:noFill/>
                          </a:ln>
                          <a:solidFill>
                            <a:srgbClr val="FF0000"/>
                          </a:solidFill>
                          <a:effectLst/>
                          <a:latin typeface="Arial" pitchFamily="34" charset="0"/>
                          <a:cs typeface="Arial" pitchFamily="34" charset="0"/>
                        </a:rPr>
                        <a:t>4</a:t>
                      </a:r>
                      <a:r>
                        <a:rPr kumimoji="0" lang="ro-RO" altLang="hu-HU" sz="2000" b="0" i="0" u="none" strike="noStrike" cap="none" normalizeH="0" baseline="0" dirty="0">
                          <a:ln>
                            <a:noFill/>
                          </a:ln>
                          <a:solidFill>
                            <a:srgbClr val="FF0000"/>
                          </a:solidFill>
                          <a:effectLst/>
                          <a:latin typeface="Arial" pitchFamily="34" charset="0"/>
                          <a:cs typeface="Arial" pitchFamily="34" charset="0"/>
                        </a:rPr>
                        <a:t> </a:t>
                      </a:r>
                      <a:r>
                        <a:rPr kumimoji="0" lang="en-US" altLang="hu-HU" sz="2000" b="0" i="0" u="none" strike="noStrike" cap="none" normalizeH="0" baseline="0" dirty="0">
                          <a:ln>
                            <a:noFill/>
                          </a:ln>
                          <a:solidFill>
                            <a:srgbClr val="FF0000"/>
                          </a:solidFill>
                          <a:effectLst/>
                          <a:latin typeface="Arial" pitchFamily="34" charset="0"/>
                          <a:cs typeface="Arial" pitchFamily="34" charset="0"/>
                        </a:rPr>
                        <a:t>-</a:t>
                      </a:r>
                      <a:r>
                        <a:rPr kumimoji="0" lang="ro-RO" altLang="hu-HU" sz="2000" b="0" i="0" u="none" strike="noStrike" cap="none" normalizeH="0" baseline="0" dirty="0">
                          <a:ln>
                            <a:noFill/>
                          </a:ln>
                          <a:solidFill>
                            <a:srgbClr val="FF0000"/>
                          </a:solidFill>
                          <a:effectLst/>
                          <a:latin typeface="Arial" pitchFamily="34" charset="0"/>
                          <a:cs typeface="Arial" pitchFamily="34" charset="0"/>
                        </a:rPr>
                        <a:t> 30.04.</a:t>
                      </a:r>
                      <a:r>
                        <a:rPr kumimoji="0" lang="ro-RO" altLang="hu-HU" sz="2000" b="0" i="0" u="none" strike="noStrike" cap="none" normalizeH="0" baseline="0" dirty="0">
                          <a:ln>
                            <a:noFill/>
                          </a:ln>
                          <a:solidFill>
                            <a:schemeClr val="tx1"/>
                          </a:solidFill>
                          <a:effectLst/>
                          <a:latin typeface="Arial" pitchFamily="34" charset="0"/>
                          <a:cs typeface="Arial" pitchFamily="34" charset="0"/>
                        </a:rPr>
                        <a:t>2017 vacanța de primăvară</a:t>
                      </a:r>
                      <a:endParaRPr kumimoji="0" lang="en-US" altLang="hu-HU" sz="2000" b="0"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8975">
                <a:tc vMerge="1">
                  <a:txBody>
                    <a:bodyPr/>
                    <a:lstStyle/>
                    <a:p>
                      <a:endParaRPr lang="hu-HU"/>
                    </a:p>
                  </a:txBody>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hu-HU" sz="2000" b="0" i="0" u="none" strike="noStrike" cap="none" normalizeH="0" baseline="0" dirty="0">
                          <a:ln>
                            <a:noFill/>
                          </a:ln>
                          <a:solidFill>
                            <a:schemeClr val="tx1"/>
                          </a:solidFill>
                          <a:effectLst/>
                          <a:latin typeface="Arial" pitchFamily="34" charset="0"/>
                          <a:cs typeface="Arial" pitchFamily="34" charset="0"/>
                        </a:rPr>
                        <a:t>0</a:t>
                      </a:r>
                      <a:r>
                        <a:rPr kumimoji="0" lang="ro-RO" altLang="hu-HU" sz="2000" b="0" i="0" u="none" strike="noStrike" cap="none" normalizeH="0" baseline="0" dirty="0">
                          <a:ln>
                            <a:noFill/>
                          </a:ln>
                          <a:solidFill>
                            <a:schemeClr val="tx1"/>
                          </a:solidFill>
                          <a:effectLst/>
                          <a:latin typeface="Arial" pitchFamily="34" charset="0"/>
                          <a:cs typeface="Arial" pitchFamily="34" charset="0"/>
                        </a:rPr>
                        <a:t>2.05 – </a:t>
                      </a:r>
                      <a:r>
                        <a:rPr kumimoji="0" lang="ro-RO" altLang="hu-HU" sz="2000" b="0" i="0" u="none" strike="noStrike" cap="none" normalizeH="0" baseline="0" dirty="0">
                          <a:ln>
                            <a:noFill/>
                          </a:ln>
                          <a:solidFill>
                            <a:srgbClr val="FF0000"/>
                          </a:solidFill>
                          <a:effectLst/>
                          <a:latin typeface="Arial" pitchFamily="34" charset="0"/>
                          <a:cs typeface="Arial" pitchFamily="34" charset="0"/>
                        </a:rPr>
                        <a:t>16.06</a:t>
                      </a:r>
                      <a:r>
                        <a:rPr kumimoji="0" lang="en-US" altLang="hu-HU" sz="2000" b="0" i="0" u="none" strike="noStrike" cap="none" normalizeH="0" baseline="0" dirty="0">
                          <a:ln>
                            <a:noFill/>
                          </a:ln>
                          <a:solidFill>
                            <a:schemeClr val="tx1"/>
                          </a:solidFill>
                          <a:effectLst/>
                          <a:latin typeface="Arial" pitchFamily="34" charset="0"/>
                          <a:cs typeface="Arial" pitchFamily="34" charset="0"/>
                        </a:rPr>
                        <a:t>.201</a:t>
                      </a:r>
                      <a:r>
                        <a:rPr kumimoji="0" lang="ro-RO" altLang="hu-HU" sz="2000" b="0" i="0" u="none" strike="noStrike" cap="none" normalizeH="0" baseline="0" dirty="0">
                          <a:ln>
                            <a:noFill/>
                          </a:ln>
                          <a:solidFill>
                            <a:schemeClr val="tx1"/>
                          </a:solidFill>
                          <a:effectLst/>
                          <a:latin typeface="Arial" pitchFamily="34" charset="0"/>
                          <a:cs typeface="Arial" pitchFamily="34" charset="0"/>
                        </a:rPr>
                        <a:t>7</a:t>
                      </a:r>
                      <a:endParaRPr kumimoji="0" lang="en-US" altLang="hu-HU" sz="2000" b="0"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hu-HU" sz="2000" b="0" i="0" u="none" strike="noStrike" cap="none" normalizeH="0" baseline="0" dirty="0">
                          <a:ln>
                            <a:noFill/>
                          </a:ln>
                          <a:solidFill>
                            <a:srgbClr val="FF0000"/>
                          </a:solidFill>
                          <a:effectLst/>
                          <a:latin typeface="Arial" pitchFamily="34" charset="0"/>
                          <a:cs typeface="Arial" pitchFamily="34" charset="0"/>
                        </a:rPr>
                        <a:t>17.06</a:t>
                      </a:r>
                      <a:r>
                        <a:rPr kumimoji="0" lang="ro-RO" altLang="hu-HU" sz="2000" b="0" i="0" u="none" strike="noStrike" cap="none" normalizeH="0" baseline="0" dirty="0">
                          <a:ln>
                            <a:noFill/>
                          </a:ln>
                          <a:solidFill>
                            <a:schemeClr val="tx1"/>
                          </a:solidFill>
                          <a:effectLst/>
                          <a:latin typeface="Arial" pitchFamily="34" charset="0"/>
                          <a:cs typeface="Arial" pitchFamily="34" charset="0"/>
                        </a:rPr>
                        <a:t> – </a:t>
                      </a:r>
                      <a:r>
                        <a:rPr kumimoji="0" lang="ro-RO" altLang="hu-HU" sz="2000" b="0" i="0" u="none" strike="noStrike" cap="none" normalizeH="0" baseline="0" dirty="0">
                          <a:ln>
                            <a:noFill/>
                          </a:ln>
                          <a:solidFill>
                            <a:srgbClr val="FF0000"/>
                          </a:solidFill>
                          <a:effectLst/>
                          <a:latin typeface="Arial" pitchFamily="34" charset="0"/>
                          <a:cs typeface="Arial" pitchFamily="34" charset="0"/>
                        </a:rPr>
                        <a:t>10.09</a:t>
                      </a:r>
                      <a:r>
                        <a:rPr kumimoji="0" lang="ro-RO" altLang="hu-HU" sz="2000" b="0" i="0" u="none" strike="noStrike" cap="none" normalizeH="0" baseline="0" dirty="0">
                          <a:ln>
                            <a:noFill/>
                          </a:ln>
                          <a:solidFill>
                            <a:schemeClr val="tx1"/>
                          </a:solidFill>
                          <a:effectLst/>
                          <a:latin typeface="Arial" pitchFamily="34" charset="0"/>
                          <a:cs typeface="Arial" pitchFamily="34" charset="0"/>
                        </a:rPr>
                        <a:t>.2017 vacanța de vară</a:t>
                      </a:r>
                      <a:endParaRPr kumimoji="0" lang="en-US" altLang="hu-HU" sz="2000" b="0" i="0" u="none" strike="noStrike" cap="none" normalizeH="0" baseline="0" dirty="0">
                        <a:ln>
                          <a:noFill/>
                        </a:ln>
                        <a:solidFill>
                          <a:schemeClr val="tx1"/>
                        </a:solidFill>
                        <a:effectLst/>
                        <a:latin typeface="Arial" pitchFamily="34" charset="0"/>
                        <a:cs typeface="Arial" pitchFamily="34"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Rectangle 5"/>
          <p:cNvSpPr>
            <a:spLocks noGrp="1" noChangeArrowheads="1"/>
          </p:cNvSpPr>
          <p:nvPr>
            <p:ph type="sldNum" sz="quarter" idx="12"/>
          </p:nvPr>
        </p:nvSpPr>
        <p:spPr/>
        <p:txBody>
          <a:bodyPr/>
          <a:lstStyle/>
          <a:p>
            <a:pPr>
              <a:defRPr/>
            </a:pPr>
            <a:fld id="{98F03829-5890-462A-B08E-34B0D5F698AB}" type="slidenum">
              <a:rPr lang="ro-RO"/>
              <a:pPr>
                <a:defRPr/>
              </a:pPr>
              <a:t>56</a:t>
            </a:fld>
            <a:endParaRPr lang="ro-RO"/>
          </a:p>
        </p:txBody>
      </p:sp>
      <p:sp>
        <p:nvSpPr>
          <p:cNvPr id="12294" name="Rectangle 2"/>
          <p:cNvSpPr>
            <a:spLocks noChangeArrowheads="1"/>
          </p:cNvSpPr>
          <p:nvPr/>
        </p:nvSpPr>
        <p:spPr bwMode="auto">
          <a:xfrm>
            <a:off x="1230993" y="261257"/>
            <a:ext cx="7575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ro-RO" sz="2800" dirty="0">
                <a:solidFill>
                  <a:schemeClr val="tx2">
                    <a:lumMod val="60000"/>
                    <a:lumOff val="40000"/>
                  </a:schemeClr>
                </a:solidFill>
                <a:latin typeface="Tahoma" pitchFamily="34" charset="0"/>
              </a:rPr>
              <a:t>STRUCTURA ANULUI ŞCOLAR 2016-2017</a:t>
            </a:r>
            <a:endParaRPr lang="en-US" sz="2000" dirty="0">
              <a:solidFill>
                <a:schemeClr val="tx2">
                  <a:lumMod val="60000"/>
                  <a:lumOff val="40000"/>
                </a:schemeClr>
              </a:solidFill>
              <a:effectLst>
                <a:outerShdw blurRad="38100" dist="38100" dir="2700000" algn="tl">
                  <a:srgbClr val="000000"/>
                </a:outerShdw>
              </a:effectLst>
              <a:latin typeface="Tahoma" pitchFamily="34" charset="0"/>
            </a:endParaRPr>
          </a:p>
        </p:txBody>
      </p:sp>
      <p:sp>
        <p:nvSpPr>
          <p:cNvPr id="8" name="AutoShape 4">
            <a:hlinkClick r:id="rId2" action="ppaction://hlinksldjump"/>
          </p:cNvPr>
          <p:cNvSpPr>
            <a:spLocks noChangeArrowheads="1"/>
          </p:cNvSpPr>
          <p:nvPr/>
        </p:nvSpPr>
        <p:spPr bwMode="auto">
          <a:xfrm rot="10800000">
            <a:off x="9095468" y="6208643"/>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graphicFrame>
        <p:nvGraphicFramePr>
          <p:cNvPr id="3" name="Table 2"/>
          <p:cNvGraphicFramePr>
            <a:graphicFrameLocks noGrp="1"/>
          </p:cNvGraphicFramePr>
          <p:nvPr>
            <p:extLst>
              <p:ext uri="{D42A27DB-BD31-4B8C-83A1-F6EECF244321}">
                <p14:modId xmlns:p14="http://schemas.microsoft.com/office/powerpoint/2010/main" val="3596289362"/>
              </p:ext>
            </p:extLst>
          </p:nvPr>
        </p:nvGraphicFramePr>
        <p:xfrm>
          <a:off x="304800" y="6019800"/>
          <a:ext cx="6324600" cy="445770"/>
        </p:xfrm>
        <a:graphic>
          <a:graphicData uri="http://schemas.openxmlformats.org/drawingml/2006/table">
            <a:tbl>
              <a:tblPr>
                <a:tableStyleId>{5C22544A-7EE6-4342-B048-85BDC9FD1C3A}</a:tableStyleId>
              </a:tblPr>
              <a:tblGrid>
                <a:gridCol w="6324600">
                  <a:extLst>
                    <a:ext uri="{9D8B030D-6E8A-4147-A177-3AD203B41FA5}">
                      <a16:colId xmlns:a16="http://schemas.microsoft.com/office/drawing/2014/main" val="20000"/>
                    </a:ext>
                  </a:extLst>
                </a:gridCol>
              </a:tblGrid>
              <a:tr h="152400">
                <a:tc>
                  <a:txBody>
                    <a:bodyPr/>
                    <a:lstStyle/>
                    <a:p>
                      <a:pPr algn="l" fontAlgn="t"/>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1</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6</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17</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 </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aprilie</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 - Paste catolic si protestant /1</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6</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17</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 </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aprilie</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 Paste ortodox</a:t>
                      </a:r>
                      <a:endParaRPr lang="it-IT"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2400">
                <a:tc>
                  <a:txBody>
                    <a:bodyPr/>
                    <a:lstStyle/>
                    <a:p>
                      <a:pPr algn="l" fontAlgn="t"/>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4</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5</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 iunie - Rusalii catolic si protestant / </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4</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a:t>
                      </a:r>
                      <a:r>
                        <a:rPr lang="ro-RO" sz="1400" b="1" u="none" strike="noStrike" dirty="0">
                          <a:effectLst/>
                          <a:latin typeface="Tahoma" panose="020B0604030504040204" pitchFamily="34" charset="0"/>
                          <a:ea typeface="Tahoma" panose="020B0604030504040204" pitchFamily="34" charset="0"/>
                          <a:cs typeface="Tahoma" panose="020B0604030504040204" pitchFamily="34" charset="0"/>
                        </a:rPr>
                        <a:t>5</a:t>
                      </a:r>
                      <a:r>
                        <a:rPr lang="it-IT" sz="1400" b="1" u="none" strike="noStrike" dirty="0">
                          <a:effectLst/>
                          <a:latin typeface="Tahoma" panose="020B0604030504040204" pitchFamily="34" charset="0"/>
                          <a:ea typeface="Tahoma" panose="020B0604030504040204" pitchFamily="34" charset="0"/>
                          <a:cs typeface="Tahoma" panose="020B0604030504040204" pitchFamily="34" charset="0"/>
                        </a:rPr>
                        <a:t> iunie Rusalii ortodox</a:t>
                      </a:r>
                      <a:endParaRPr lang="it-IT" sz="1400" b="1" i="0" u="none" strike="noStrike"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152400" y="762000"/>
            <a:ext cx="9448800" cy="1143000"/>
          </a:xfrm>
        </p:spPr>
        <p:txBody>
          <a:bodyPr>
            <a:noAutofit/>
          </a:bodyPr>
          <a:lstStyle/>
          <a:p>
            <a:pPr algn="ctr">
              <a:defRPr/>
            </a:pPr>
            <a:r>
              <a:rPr lang="ro-RO" altLang="hu-HU" sz="30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II.2. </a:t>
            </a:r>
            <a:r>
              <a:rPr lang="ro-RO" sz="3000" b="1" dirty="0">
                <a:solidFill>
                  <a:schemeClr val="tx2">
                    <a:lumMod val="60000"/>
                    <a:lumOff val="40000"/>
                  </a:schemeClr>
                </a:solidFill>
                <a:effectLst>
                  <a:outerShdw blurRad="38100" dist="38100" dir="2700000" algn="tl">
                    <a:srgbClr val="000000"/>
                  </a:outerShdw>
                </a:effectLst>
                <a:latin typeface="Tahoma" pitchFamily="34" charset="0"/>
                <a:cs typeface="Times New Roman" pitchFamily="18" charset="0"/>
              </a:rPr>
              <a:t>PLANURI –CADRU </a:t>
            </a:r>
            <a:r>
              <a:rPr lang="ro-RO" sz="3000" dirty="0">
                <a:solidFill>
                  <a:schemeClr val="tx2">
                    <a:lumMod val="60000"/>
                    <a:lumOff val="40000"/>
                  </a:schemeClr>
                </a:solidFill>
                <a:effectLst>
                  <a:outerShdw blurRad="38100" dist="38100" dir="2700000" algn="tl">
                    <a:srgbClr val="000000"/>
                  </a:outerShdw>
                </a:effectLst>
                <a:latin typeface="Tahoma" pitchFamily="34" charset="0"/>
                <a:cs typeface="Times New Roman" pitchFamily="18" charset="0"/>
              </a:rPr>
              <a:t>ȘI PROGRAME ȘCOLARE </a:t>
            </a:r>
            <a:r>
              <a:rPr lang="ro-RO" sz="3000" b="1" dirty="0">
                <a:solidFill>
                  <a:schemeClr val="tx2">
                    <a:lumMod val="60000"/>
                    <a:lumOff val="40000"/>
                  </a:schemeClr>
                </a:solidFill>
                <a:latin typeface="Tahoma" pitchFamily="34" charset="0"/>
              </a:rPr>
              <a:t>VALABILE ÎN ANUL ŞCOLAR 2016-2017</a:t>
            </a:r>
          </a:p>
        </p:txBody>
      </p:sp>
      <p:sp>
        <p:nvSpPr>
          <p:cNvPr id="516099" name="Rectangle 3"/>
          <p:cNvSpPr>
            <a:spLocks noGrp="1" noChangeArrowheads="1"/>
          </p:cNvSpPr>
          <p:nvPr>
            <p:ph idx="1"/>
          </p:nvPr>
        </p:nvSpPr>
        <p:spPr>
          <a:xfrm>
            <a:off x="942785" y="2819400"/>
            <a:ext cx="8191500" cy="2133600"/>
          </a:xfrm>
        </p:spPr>
        <p:txBody>
          <a:bodyPr>
            <a:noAutofit/>
          </a:bodyPr>
          <a:lstStyle/>
          <a:p>
            <a:pPr marL="36576" indent="0" eaLnBrk="1" fontAlgn="auto" hangingPunct="1">
              <a:spcBef>
                <a:spcPct val="60000"/>
              </a:spcBef>
              <a:spcAft>
                <a:spcPts val="0"/>
              </a:spcAft>
              <a:buClr>
                <a:schemeClr val="accent6">
                  <a:lumMod val="75000"/>
                </a:schemeClr>
              </a:buClr>
              <a:buNone/>
              <a:defRPr/>
            </a:pPr>
            <a:r>
              <a:rPr lang="vi-VN" sz="2400" dirty="0">
                <a:latin typeface="Tahoma" pitchFamily="34" charset="0"/>
                <a:cs typeface="Times New Roman" pitchFamily="18" charset="0"/>
              </a:rPr>
              <a:t>Planurile-cadru</a:t>
            </a:r>
            <a:r>
              <a:rPr lang="ro-RO" sz="2400" dirty="0">
                <a:latin typeface="Tahoma" pitchFamily="34" charset="0"/>
                <a:cs typeface="Times New Roman" pitchFamily="18" charset="0"/>
              </a:rPr>
              <a:t> și programele școlare valabile </a:t>
            </a:r>
          </a:p>
          <a:p>
            <a:pPr marL="36576" indent="0" eaLnBrk="1" fontAlgn="auto" hangingPunct="1">
              <a:spcBef>
                <a:spcPct val="60000"/>
              </a:spcBef>
              <a:spcAft>
                <a:spcPts val="0"/>
              </a:spcAft>
              <a:buClr>
                <a:schemeClr val="accent6">
                  <a:lumMod val="75000"/>
                </a:schemeClr>
              </a:buClr>
              <a:buNone/>
              <a:defRPr/>
            </a:pPr>
            <a:r>
              <a:rPr lang="ro-RO" sz="2400" dirty="0">
                <a:latin typeface="Tahoma" pitchFamily="34" charset="0"/>
                <a:cs typeface="Times New Roman" pitchFamily="18" charset="0"/>
              </a:rPr>
              <a:t>în anul școlar 2016-2017 pot fi accesate la adresa: </a:t>
            </a:r>
          </a:p>
          <a:p>
            <a:pPr marL="36576" indent="0" eaLnBrk="1" fontAlgn="auto" hangingPunct="1">
              <a:spcBef>
                <a:spcPct val="60000"/>
              </a:spcBef>
              <a:spcAft>
                <a:spcPts val="0"/>
              </a:spcAft>
              <a:buClr>
                <a:schemeClr val="accent6">
                  <a:lumMod val="75000"/>
                </a:schemeClr>
              </a:buClr>
              <a:buNone/>
              <a:defRPr/>
            </a:pPr>
            <a:r>
              <a:rPr lang="ro-RO" sz="2400" dirty="0">
                <a:latin typeface="Tahoma" pitchFamily="34" charset="0"/>
                <a:cs typeface="Times New Roman" pitchFamily="18" charset="0"/>
                <a:hlinkClick r:id="rId2"/>
              </a:rPr>
              <a:t>http://programe.ise.ro/actuale.aspx</a:t>
            </a:r>
            <a:endParaRPr lang="ro-RO" sz="2400" dirty="0">
              <a:latin typeface="Tahoma" pitchFamily="34" charset="0"/>
              <a:cs typeface="Times New Roman" pitchFamily="18" charset="0"/>
            </a:endParaRPr>
          </a:p>
          <a:p>
            <a:pPr marL="36576" indent="0" eaLnBrk="1" fontAlgn="auto" hangingPunct="1">
              <a:spcBef>
                <a:spcPct val="60000"/>
              </a:spcBef>
              <a:spcAft>
                <a:spcPts val="0"/>
              </a:spcAft>
              <a:buClr>
                <a:schemeClr val="accent6">
                  <a:lumMod val="75000"/>
                </a:schemeClr>
              </a:buClr>
              <a:buNone/>
              <a:defRPr/>
            </a:pPr>
            <a:endParaRPr lang="ro-RO" sz="1600" dirty="0"/>
          </a:p>
        </p:txBody>
      </p:sp>
      <p:sp>
        <p:nvSpPr>
          <p:cNvPr id="6" name="Slide Number Placeholder 5"/>
          <p:cNvSpPr>
            <a:spLocks noGrp="1" noChangeArrowheads="1"/>
          </p:cNvSpPr>
          <p:nvPr>
            <p:ph type="sldNum" sz="quarter" idx="12"/>
          </p:nvPr>
        </p:nvSpPr>
        <p:spPr/>
        <p:txBody>
          <a:bodyPr/>
          <a:lstStyle/>
          <a:p>
            <a:pPr>
              <a:defRPr/>
            </a:pPr>
            <a:fld id="{911E69E9-0B8B-49F5-8651-874182CBFB81}" type="slidenum">
              <a:rPr lang="ro-RO"/>
              <a:pPr>
                <a:defRPr/>
              </a:pPr>
              <a:t>57</a:t>
            </a:fld>
            <a:endParaRPr lang="ro-RO"/>
          </a:p>
        </p:txBody>
      </p:sp>
      <p:sp>
        <p:nvSpPr>
          <p:cNvPr id="55302" name="AutoShape 5">
            <a:hlinkClick r:id="rId3" action="ppaction://hlinksldjump"/>
          </p:cNvPr>
          <p:cNvSpPr>
            <a:spLocks noChangeArrowheads="1"/>
          </p:cNvSpPr>
          <p:nvPr/>
        </p:nvSpPr>
        <p:spPr bwMode="auto">
          <a:xfrm>
            <a:off x="9269173" y="6203951"/>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959302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879475" y="381000"/>
            <a:ext cx="8089900" cy="868362"/>
          </a:xfrm>
        </p:spPr>
        <p:txBody>
          <a:bodyPr>
            <a:normAutofit/>
          </a:bodyPr>
          <a:lstStyle/>
          <a:p>
            <a:pPr algn="ctr" eaLnBrk="1" fontAlgn="auto" hangingPunct="1">
              <a:spcAft>
                <a:spcPts val="0"/>
              </a:spcAft>
              <a:defRPr/>
            </a:pPr>
            <a:r>
              <a:rPr lang="ro-RO" altLang="zh-CN" b="1" dirty="0">
                <a:solidFill>
                  <a:schemeClr val="tx2">
                    <a:lumMod val="60000"/>
                    <a:lumOff val="40000"/>
                  </a:schemeClr>
                </a:solidFill>
                <a:effectLst>
                  <a:outerShdw blurRad="38100" dist="38100" dir="2700000" algn="tl">
                    <a:srgbClr val="000000"/>
                  </a:outerShdw>
                </a:effectLst>
                <a:latin typeface="Tahoma" pitchFamily="34" charset="0"/>
              </a:rPr>
              <a:t> </a:t>
            </a:r>
            <a:r>
              <a:rPr lang="ro-RO" b="1" dirty="0">
                <a:solidFill>
                  <a:schemeClr val="tx2">
                    <a:lumMod val="60000"/>
                    <a:lumOff val="40000"/>
                  </a:schemeClr>
                </a:solidFill>
                <a:effectLst>
                  <a:outerShdw blurRad="38100" dist="38100" dir="2700000" algn="tl">
                    <a:srgbClr val="000000"/>
                  </a:outerShdw>
                </a:effectLst>
                <a:latin typeface="Tahoma" pitchFamily="34" charset="0"/>
              </a:rPr>
              <a:t>MANUALE ŞCOLARE</a:t>
            </a:r>
            <a:r>
              <a:rPr lang="ro-RO" dirty="0">
                <a:solidFill>
                  <a:schemeClr val="tx2">
                    <a:lumMod val="60000"/>
                    <a:lumOff val="40000"/>
                  </a:schemeClr>
                </a:solidFill>
                <a:effectLst>
                  <a:outerShdw blurRad="38100" dist="38100" dir="2700000" algn="tl">
                    <a:srgbClr val="000000"/>
                  </a:outerShdw>
                </a:effectLst>
                <a:latin typeface="Tahoma" pitchFamily="34" charset="0"/>
              </a:rPr>
              <a:t> </a:t>
            </a:r>
          </a:p>
        </p:txBody>
      </p:sp>
      <p:sp>
        <p:nvSpPr>
          <p:cNvPr id="7" name="Rectangle 5"/>
          <p:cNvSpPr>
            <a:spLocks noGrp="1" noChangeArrowheads="1"/>
          </p:cNvSpPr>
          <p:nvPr>
            <p:ph type="sldNum" sz="quarter" idx="12"/>
          </p:nvPr>
        </p:nvSpPr>
        <p:spPr/>
        <p:txBody>
          <a:bodyPr/>
          <a:lstStyle/>
          <a:p>
            <a:pPr>
              <a:defRPr/>
            </a:pPr>
            <a:fld id="{9D7AF1DB-441C-4AB3-B8E3-17B04CE9F769}" type="slidenum">
              <a:rPr lang="ro-RO"/>
              <a:pPr>
                <a:defRPr/>
              </a:pPr>
              <a:t>58</a:t>
            </a:fld>
            <a:endParaRPr lang="ro-RO"/>
          </a:p>
        </p:txBody>
      </p:sp>
      <p:sp>
        <p:nvSpPr>
          <p:cNvPr id="8" name="AutoShape 8">
            <a:hlinkClick r:id="rId2" action="ppaction://hlinksldjump"/>
          </p:cNvPr>
          <p:cNvSpPr>
            <a:spLocks noChangeArrowheads="1"/>
          </p:cNvSpPr>
          <p:nvPr/>
        </p:nvSpPr>
        <p:spPr bwMode="auto">
          <a:xfrm rot="10800000">
            <a:off x="9234509" y="6101655"/>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9" name="Rectangle 3"/>
          <p:cNvSpPr txBox="1">
            <a:spLocks noChangeArrowheads="1"/>
          </p:cNvSpPr>
          <p:nvPr/>
        </p:nvSpPr>
        <p:spPr>
          <a:xfrm>
            <a:off x="685800" y="1485899"/>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fontAlgn="auto">
              <a:lnSpc>
                <a:spcPct val="70000"/>
              </a:lnSpc>
              <a:spcAft>
                <a:spcPts val="0"/>
              </a:spcAft>
              <a:buFontTx/>
              <a:buNone/>
            </a:pPr>
            <a:r>
              <a:rPr lang="ro-RO" altLang="zh-CN" sz="2400" b="1" dirty="0">
                <a:effectLst>
                  <a:outerShdw blurRad="38100" dist="38100" dir="2700000" algn="tl">
                    <a:srgbClr val="C0C0C0"/>
                  </a:outerShdw>
                </a:effectLst>
                <a:ea typeface="华文中宋"/>
                <a:cs typeface="华文中宋"/>
              </a:rPr>
              <a:t>    </a:t>
            </a:r>
          </a:p>
          <a:p>
            <a:pPr algn="ctr" fontAlgn="auto">
              <a:lnSpc>
                <a:spcPct val="200000"/>
              </a:lnSpc>
              <a:spcAft>
                <a:spcPts val="0"/>
              </a:spcAft>
              <a:buFontTx/>
              <a:buNone/>
            </a:pPr>
            <a:r>
              <a:rPr lang="en-US" altLang="hu-HU" sz="24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Catalogul</a:t>
            </a:r>
            <a:r>
              <a:rPr lang="en-US" altLang="hu-HU"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hu-HU" sz="24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manualelor</a:t>
            </a:r>
            <a:r>
              <a:rPr lang="en-US" altLang="hu-HU"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hu-HU" sz="24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şcolare</a:t>
            </a:r>
            <a:r>
              <a:rPr lang="en-US" altLang="hu-HU"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hu-HU" sz="24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valabile</a:t>
            </a:r>
            <a:r>
              <a:rPr lang="en-US" altLang="hu-HU"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hu-HU" sz="24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înînvațământul</a:t>
            </a:r>
            <a:r>
              <a:rPr lang="en-US" altLang="hu-HU"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hu-HU" sz="24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preuniversitar</a:t>
            </a:r>
            <a:r>
              <a:rPr lang="en-US" altLang="hu-HU"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2016-2017</a:t>
            </a:r>
            <a:r>
              <a:rPr lang="ro-RO" altLang="hu-HU"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poate fi accesat la adresa:</a:t>
            </a:r>
            <a:r>
              <a:rPr lang="ro-RO" altLang="zh-CN"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ro-RO" altLang="hu-HU" sz="2400" b="1" dirty="0">
              <a:cs typeface="Times New Roman" pitchFamily="18" charset="0"/>
            </a:endParaRPr>
          </a:p>
          <a:p>
            <a:pPr algn="ctr" fontAlgn="auto">
              <a:lnSpc>
                <a:spcPct val="70000"/>
              </a:lnSpc>
              <a:spcAft>
                <a:spcPts val="0"/>
              </a:spcAft>
              <a:buClr>
                <a:srgbClr val="FFFF99"/>
              </a:buClr>
              <a:buFontTx/>
              <a:buNone/>
            </a:pPr>
            <a:r>
              <a:rPr lang="en-US" altLang="hu-HU" sz="2400" b="0" dirty="0">
                <a:solidFill>
                  <a:schemeClr val="accent6">
                    <a:lumMod val="75000"/>
                  </a:schemeClr>
                </a:solidFill>
                <a:hlinkClick r:id="rId3"/>
              </a:rPr>
              <a:t>http://www.edu.ro/index.php/articles/</a:t>
            </a:r>
            <a:r>
              <a:rPr lang="ro-RO" altLang="hu-HU" sz="2400" b="0" dirty="0">
                <a:solidFill>
                  <a:schemeClr val="accent6">
                    <a:lumMod val="75000"/>
                  </a:schemeClr>
                </a:solidFill>
                <a:hlinkClick r:id="rId3"/>
              </a:rPr>
              <a:t>23366</a:t>
            </a:r>
            <a:r>
              <a:rPr lang="en-US" altLang="hu-HU" sz="2400" b="0" dirty="0">
                <a:solidFill>
                  <a:schemeClr val="accent6">
                    <a:lumMod val="75000"/>
                  </a:schemeClr>
                </a:solidFill>
                <a:hlinkClick r:id="rId3"/>
              </a:rPr>
              <a:t>/</a:t>
            </a:r>
            <a:endParaRPr lang="ro-RO" altLang="hu-HU" sz="2400" b="0" dirty="0">
              <a:solidFill>
                <a:schemeClr val="accent6">
                  <a:lumMod val="75000"/>
                </a:schemeClr>
              </a:solidFill>
            </a:endParaRPr>
          </a:p>
          <a:p>
            <a:pPr algn="ctr" fontAlgn="auto">
              <a:lnSpc>
                <a:spcPct val="70000"/>
              </a:lnSpc>
              <a:spcAft>
                <a:spcPts val="0"/>
              </a:spcAft>
              <a:buClr>
                <a:srgbClr val="FFFF99"/>
              </a:buClr>
              <a:buFontTx/>
              <a:buNone/>
            </a:pPr>
            <a:endParaRPr lang="ro-RO" altLang="hu-HU" sz="2400" b="0" dirty="0">
              <a:solidFill>
                <a:schemeClr val="accent6">
                  <a:lumMod val="75000"/>
                </a:schemeClr>
              </a:solidFill>
            </a:endParaRPr>
          </a:p>
          <a:p>
            <a:pPr algn="ctr" fontAlgn="auto">
              <a:lnSpc>
                <a:spcPct val="70000"/>
              </a:lnSpc>
              <a:spcAft>
                <a:spcPts val="0"/>
              </a:spcAft>
              <a:buClr>
                <a:srgbClr val="FFFF99"/>
              </a:buClr>
              <a:buFontTx/>
              <a:buNone/>
            </a:pPr>
            <a:r>
              <a:rPr lang="ro-RO" altLang="hu-HU" sz="2400" dirty="0">
                <a:solidFill>
                  <a:schemeClr val="accent6">
                    <a:lumMod val="75000"/>
                  </a:schemeClr>
                </a:solidFill>
              </a:rPr>
              <a:t>Obs</a:t>
            </a:r>
            <a:r>
              <a:rPr lang="ro-RO" altLang="hu-HU" sz="2400" b="0" dirty="0">
                <a:solidFill>
                  <a:schemeClr val="accent6">
                    <a:lumMod val="75000"/>
                  </a:schemeClr>
                </a:solidFill>
              </a:rPr>
              <a:t>. </a:t>
            </a:r>
            <a:r>
              <a:rPr lang="ro-RO" altLang="hu-HU" sz="2400" b="0" dirty="0">
                <a:solidFill>
                  <a:schemeClr val="accent6">
                    <a:lumMod val="75000"/>
                  </a:schemeClr>
                </a:solidFill>
                <a:hlinkClick r:id="rId4"/>
              </a:rPr>
              <a:t>http://oldsite.edu.ro/index.php/articles/23366</a:t>
            </a:r>
            <a:endParaRPr lang="ro-RO" altLang="hu-HU" sz="2400" b="0" dirty="0">
              <a:solidFill>
                <a:schemeClr val="accent6">
                  <a:lumMod val="75000"/>
                </a:schemeClr>
              </a:solidFill>
            </a:endParaRPr>
          </a:p>
          <a:p>
            <a:pPr algn="ctr" fontAlgn="auto">
              <a:lnSpc>
                <a:spcPct val="70000"/>
              </a:lnSpc>
              <a:spcAft>
                <a:spcPts val="0"/>
              </a:spcAft>
              <a:buClr>
                <a:srgbClr val="FFFF99"/>
              </a:buClr>
              <a:buFontTx/>
              <a:buNone/>
            </a:pPr>
            <a:r>
              <a:rPr lang="ro-RO" altLang="hu-HU" sz="2400" b="0" dirty="0">
                <a:solidFill>
                  <a:schemeClr val="accent6">
                    <a:lumMod val="75000"/>
                  </a:schemeClr>
                </a:solidFill>
              </a:rPr>
              <a:t>Catalogul manualelor școlare valabile pentru anul școlar 2015-2016</a:t>
            </a:r>
          </a:p>
          <a:p>
            <a:pPr algn="ctr" fontAlgn="auto">
              <a:lnSpc>
                <a:spcPct val="70000"/>
              </a:lnSpc>
              <a:spcAft>
                <a:spcPts val="0"/>
              </a:spcAft>
              <a:buClr>
                <a:srgbClr val="FFFF99"/>
              </a:buClr>
              <a:buFontTx/>
              <a:buNone/>
            </a:pPr>
            <a:endParaRPr lang="ro-RO" altLang="hu-HU" sz="2400" b="0" dirty="0">
              <a:solidFill>
                <a:schemeClr val="accent6">
                  <a:lumMod val="75000"/>
                </a:schemeClr>
              </a:solidFill>
            </a:endParaRPr>
          </a:p>
          <a:p>
            <a:pPr algn="ctr" fontAlgn="auto">
              <a:lnSpc>
                <a:spcPct val="70000"/>
              </a:lnSpc>
              <a:spcAft>
                <a:spcPts val="0"/>
              </a:spcAft>
              <a:buClr>
                <a:srgbClr val="FFFF99"/>
              </a:buClr>
              <a:buFontTx/>
              <a:buNone/>
            </a:pPr>
            <a:endParaRPr lang="en-US" altLang="hu-HU" sz="2400" b="0" dirty="0">
              <a:solidFill>
                <a:schemeClr val="accent6">
                  <a:lumMod val="75000"/>
                </a:schemeClr>
              </a:solidFill>
            </a:endParaRPr>
          </a:p>
          <a:p>
            <a:pPr algn="ctr" fontAlgn="auto">
              <a:lnSpc>
                <a:spcPct val="70000"/>
              </a:lnSpc>
              <a:spcAft>
                <a:spcPts val="0"/>
              </a:spcAft>
              <a:buClr>
                <a:srgbClr val="FFFF99"/>
              </a:buClr>
              <a:buFontTx/>
              <a:buNone/>
            </a:pPr>
            <a:endParaRPr lang="en-US" altLang="hu-HU" sz="2400" b="0" dirty="0"/>
          </a:p>
          <a:p>
            <a:pPr algn="just" fontAlgn="auto">
              <a:lnSpc>
                <a:spcPct val="80000"/>
              </a:lnSpc>
              <a:spcAft>
                <a:spcPts val="0"/>
              </a:spcAft>
              <a:buClr>
                <a:srgbClr val="FFFF99"/>
              </a:buClr>
              <a:buFont typeface="Wingdings" pitchFamily="2" charset="2"/>
              <a:buNone/>
            </a:pPr>
            <a:endParaRPr lang="en-US" altLang="hu-HU" sz="2400" b="0"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914400" y="200546"/>
            <a:ext cx="7910513" cy="1293028"/>
          </a:xfrm>
        </p:spPr>
        <p:txBody>
          <a:bodyPr/>
          <a:lstStyle/>
          <a:p>
            <a:pPr algn="ctr"/>
            <a:r>
              <a:rPr lang="ro-RO" altLang="hu-HU" sz="32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II.3. </a:t>
            </a:r>
            <a:r>
              <a:rPr lang="ro-RO" altLang="ro-RO" sz="3200" b="1" dirty="0">
                <a:solidFill>
                  <a:schemeClr val="tx2">
                    <a:lumMod val="60000"/>
                    <a:lumOff val="40000"/>
                  </a:schemeClr>
                </a:solidFill>
                <a:latin typeface="Tahoma" pitchFamily="34" charset="0"/>
              </a:rPr>
              <a:t>OLIMPIADE ŞI CONCURSURI ÎN ANUL ŞCOLAR 2016-2017</a:t>
            </a:r>
            <a:endParaRPr lang="en-US" altLang="ro-RO" sz="3200" b="1" dirty="0">
              <a:solidFill>
                <a:schemeClr val="tx2">
                  <a:lumMod val="60000"/>
                  <a:lumOff val="40000"/>
                </a:schemeClr>
              </a:solidFill>
              <a:latin typeface="Tahoma" pitchFamily="34" charset="0"/>
            </a:endParaRPr>
          </a:p>
        </p:txBody>
      </p:sp>
      <p:sp>
        <p:nvSpPr>
          <p:cNvPr id="60419" name="Rectangle 3"/>
          <p:cNvSpPr>
            <a:spLocks noGrp="1" noChangeArrowheads="1"/>
          </p:cNvSpPr>
          <p:nvPr>
            <p:ph idx="1"/>
          </p:nvPr>
        </p:nvSpPr>
        <p:spPr>
          <a:xfrm>
            <a:off x="79331" y="1626078"/>
            <a:ext cx="9753600" cy="4343400"/>
          </a:xfrm>
        </p:spPr>
        <p:txBody>
          <a:bodyPr>
            <a:normAutofit/>
          </a:bodyPr>
          <a:lstStyle/>
          <a:p>
            <a:pPr marL="0" indent="0" eaLnBrk="1" hangingPunct="1">
              <a:spcAft>
                <a:spcPct val="20000"/>
              </a:spcAft>
              <a:buNone/>
            </a:pPr>
            <a:r>
              <a:rPr lang="ro-RO" altLang="ro-RO" sz="3200" b="1" u="sng" dirty="0">
                <a:latin typeface="Tahoma" pitchFamily="34" charset="0"/>
              </a:rPr>
              <a:t>Regulamente, metodologii specifice</a:t>
            </a:r>
            <a:endParaRPr lang="ro-RO" altLang="ro-RO" sz="3200" b="1" u="sng" dirty="0">
              <a:solidFill>
                <a:schemeClr val="accent6">
                  <a:lumMod val="75000"/>
                </a:schemeClr>
              </a:solidFill>
              <a:latin typeface="Tahoma" pitchFamily="34" charset="0"/>
            </a:endParaRPr>
          </a:p>
          <a:p>
            <a:pPr marL="36512" indent="0" eaLnBrk="1" hangingPunct="1">
              <a:spcAft>
                <a:spcPct val="20000"/>
              </a:spcAft>
              <a:buClr>
                <a:srgbClr val="FFFF99"/>
              </a:buClr>
              <a:buNone/>
            </a:pPr>
            <a:endParaRPr lang="ro-RO" altLang="ro-RO" sz="1600" b="1" u="sng" dirty="0">
              <a:latin typeface="Tahoma" pitchFamily="34" charset="0"/>
            </a:endParaRPr>
          </a:p>
          <a:p>
            <a:pPr>
              <a:spcBef>
                <a:spcPts val="1200"/>
              </a:spcBef>
              <a:spcAft>
                <a:spcPts val="1200"/>
              </a:spcAft>
              <a:buClr>
                <a:schemeClr val="accent6">
                  <a:lumMod val="75000"/>
                </a:schemeClr>
              </a:buClr>
              <a:buSzPct val="100000"/>
              <a:buFont typeface="Wingdings" panose="05000000000000000000" pitchFamily="2" charset="2"/>
              <a:buChar char="Ø"/>
            </a:pPr>
            <a:r>
              <a:rPr lang="ro-RO" altLang="ro-RO" sz="2300" b="1" dirty="0">
                <a:solidFill>
                  <a:schemeClr val="accent6">
                    <a:lumMod val="75000"/>
                  </a:schemeClr>
                </a:solidFill>
                <a:latin typeface="Tahoma" pitchFamily="34" charset="0"/>
                <a:ea typeface="Tahoma" panose="020B0604030504040204" pitchFamily="34" charset="0"/>
                <a:cs typeface="Tahoma" panose="020B0604030504040204" pitchFamily="34" charset="0"/>
              </a:rPr>
              <a:t>Metodologia – cadru de organizare și desfășurare a </a:t>
            </a:r>
          </a:p>
          <a:p>
            <a:pPr marL="0" indent="0" defTabSz="365760">
              <a:spcBef>
                <a:spcPts val="1200"/>
              </a:spcBef>
              <a:spcAft>
                <a:spcPts val="1200"/>
              </a:spcAft>
              <a:buClr>
                <a:schemeClr val="accent6">
                  <a:lumMod val="75000"/>
                </a:schemeClr>
              </a:buClr>
              <a:buSzPct val="100000"/>
              <a:buNone/>
            </a:pPr>
            <a:r>
              <a:rPr lang="ro-RO" altLang="ro-RO" sz="2300" b="1" dirty="0">
                <a:solidFill>
                  <a:schemeClr val="accent6">
                    <a:lumMod val="75000"/>
                  </a:schemeClr>
                </a:solidFill>
                <a:latin typeface="Tahoma" pitchFamily="34" charset="0"/>
                <a:ea typeface="Tahoma" panose="020B0604030504040204" pitchFamily="34" charset="0"/>
                <a:cs typeface="Tahoma" panose="020B0604030504040204" pitchFamily="34" charset="0"/>
              </a:rPr>
              <a:t>	competițiilor școlare, </a:t>
            </a:r>
            <a:r>
              <a:rPr lang="ro-RO" altLang="ro-RO" sz="2300" b="1" dirty="0">
                <a:latin typeface="Tahoma" pitchFamily="34" charset="0"/>
                <a:ea typeface="Tahoma" panose="020B0604030504040204" pitchFamily="34" charset="0"/>
                <a:cs typeface="Tahoma" panose="020B0604030504040204" pitchFamily="34" charset="0"/>
              </a:rPr>
              <a:t>Anexa 1 la OMECTS nr. 3035/10.01.2012</a:t>
            </a:r>
            <a:endParaRPr lang="en-US" sz="2300" b="1" dirty="0">
              <a:latin typeface="Tahoma" panose="020B0604030504040204" pitchFamily="34" charset="0"/>
              <a:ea typeface="Tahoma" panose="020B0604030504040204" pitchFamily="34" charset="0"/>
              <a:cs typeface="Tahoma" panose="020B0604030504040204" pitchFamily="34" charset="0"/>
            </a:endParaRPr>
          </a:p>
          <a:p>
            <a:pPr>
              <a:spcBef>
                <a:spcPts val="1200"/>
              </a:spcBef>
              <a:spcAft>
                <a:spcPts val="1200"/>
              </a:spcAft>
              <a:buClr>
                <a:schemeClr val="accent6">
                  <a:lumMod val="75000"/>
                </a:schemeClr>
              </a:buClr>
              <a:buSzPct val="100000"/>
              <a:buFont typeface="Wingdings" panose="05000000000000000000" pitchFamily="2" charset="2"/>
              <a:buChar char="Ø"/>
            </a:pPr>
            <a:r>
              <a:rPr lang="ro-RO" altLang="ro-RO" sz="2300" b="1" dirty="0">
                <a:solidFill>
                  <a:schemeClr val="accent6">
                    <a:lumMod val="75000"/>
                  </a:schemeClr>
                </a:solidFill>
                <a:latin typeface="Tahoma" pitchFamily="34" charset="0"/>
                <a:ea typeface="Tahoma" panose="020B0604030504040204" pitchFamily="34" charset="0"/>
                <a:cs typeface="Tahoma" panose="020B0604030504040204" pitchFamily="34" charset="0"/>
              </a:rPr>
              <a:t>Regulamentul specific privind organizarea și desfășurarea </a:t>
            </a:r>
          </a:p>
          <a:p>
            <a:pPr marL="0" indent="0" defTabSz="365760">
              <a:spcBef>
                <a:spcPts val="1200"/>
              </a:spcBef>
              <a:spcAft>
                <a:spcPts val="1200"/>
              </a:spcAft>
              <a:buClr>
                <a:schemeClr val="accent6">
                  <a:lumMod val="75000"/>
                </a:schemeClr>
              </a:buClr>
              <a:buSzPct val="100000"/>
              <a:buNone/>
            </a:pPr>
            <a:r>
              <a:rPr lang="ro-RO" altLang="ro-RO" sz="2300" b="1" dirty="0">
                <a:solidFill>
                  <a:schemeClr val="accent6">
                    <a:lumMod val="75000"/>
                  </a:schemeClr>
                </a:solidFill>
                <a:latin typeface="Tahoma" pitchFamily="34" charset="0"/>
                <a:ea typeface="Tahoma" panose="020B0604030504040204" pitchFamily="34" charset="0"/>
                <a:cs typeface="Tahoma" panose="020B0604030504040204" pitchFamily="34" charset="0"/>
              </a:rPr>
              <a:t>	Olimpiadei Naționale de Matematică, </a:t>
            </a:r>
            <a:r>
              <a:rPr lang="ro-RO" altLang="ro-RO" sz="2300" b="1" dirty="0">
                <a:latin typeface="Tahoma" pitchFamily="34" charset="0"/>
                <a:ea typeface="Tahoma" panose="020B0604030504040204" pitchFamily="34" charset="0"/>
                <a:cs typeface="Tahoma" panose="020B0604030504040204" pitchFamily="34" charset="0"/>
              </a:rPr>
              <a:t>aprobat cu </a:t>
            </a:r>
          </a:p>
          <a:p>
            <a:pPr marL="0" indent="0" defTabSz="365760">
              <a:spcBef>
                <a:spcPts val="1200"/>
              </a:spcBef>
              <a:spcAft>
                <a:spcPts val="1200"/>
              </a:spcAft>
              <a:buClr>
                <a:schemeClr val="accent6">
                  <a:lumMod val="75000"/>
                </a:schemeClr>
              </a:buClr>
              <a:buSzPct val="100000"/>
              <a:buNone/>
            </a:pPr>
            <a:r>
              <a:rPr lang="ro-RO" altLang="ro-RO" sz="2300" b="1" dirty="0">
                <a:latin typeface="Tahoma" pitchFamily="34" charset="0"/>
                <a:ea typeface="Tahoma" panose="020B0604030504040204" pitchFamily="34" charset="0"/>
                <a:cs typeface="Tahoma" panose="020B0604030504040204" pitchFamily="34" charset="0"/>
              </a:rPr>
              <a:t>	nr. 25397 / 15.01.2014</a:t>
            </a:r>
            <a:endParaRPr lang="ro-RO" altLang="ro-RO" sz="2300" dirty="0">
              <a:latin typeface="Tahoma" pitchFamily="34" charset="0"/>
              <a:cs typeface="Tahoma" pitchFamily="34" charset="0"/>
            </a:endParaRPr>
          </a:p>
        </p:txBody>
      </p:sp>
      <p:sp>
        <p:nvSpPr>
          <p:cNvPr id="7" name="Rectangle 5"/>
          <p:cNvSpPr>
            <a:spLocks noGrp="1" noChangeArrowheads="1"/>
          </p:cNvSpPr>
          <p:nvPr>
            <p:ph type="sldNum" sz="quarter" idx="12"/>
          </p:nvPr>
        </p:nvSpPr>
        <p:spPr/>
        <p:txBody>
          <a:bodyPr/>
          <a:lstStyle/>
          <a:p>
            <a:pPr>
              <a:defRPr/>
            </a:pPr>
            <a:fld id="{FAFE7A30-47A1-46A2-B029-AA160ECC9ED8}" type="slidenum">
              <a:rPr lang="ro-RO"/>
              <a:pPr>
                <a:defRPr/>
              </a:pPr>
              <a:t>59</a:t>
            </a:fld>
            <a:endParaRPr lang="ro-RO"/>
          </a:p>
        </p:txBody>
      </p:sp>
      <p:sp>
        <p:nvSpPr>
          <p:cNvPr id="60421" name="AutoShape 5">
            <a:hlinkClick r:id="rId2" action="ppaction://hlinksldjump"/>
          </p:cNvPr>
          <p:cNvSpPr>
            <a:spLocks noChangeArrowheads="1"/>
          </p:cNvSpPr>
          <p:nvPr/>
        </p:nvSpPr>
        <p:spPr bwMode="auto">
          <a:xfrm>
            <a:off x="9121775" y="6101982"/>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6</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rot="10800000">
            <a:off x="8956675"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2" name="Title 1"/>
          <p:cNvSpPr>
            <a:spLocks noGrp="1"/>
          </p:cNvSpPr>
          <p:nvPr>
            <p:ph type="title"/>
          </p:nvPr>
        </p:nvSpPr>
        <p:spPr/>
        <p:txBody>
          <a:bodyPr/>
          <a:lstStyle/>
          <a:p>
            <a:pPr algn="ctr"/>
            <a:r>
              <a:rPr lang="ro-RO" sz="3200" dirty="0">
                <a:solidFill>
                  <a:schemeClr val="tx2">
                    <a:lumMod val="60000"/>
                    <a:lumOff val="40000"/>
                  </a:schemeClr>
                </a:solidFill>
                <a:effectLst>
                  <a:outerShdw blurRad="38100" dist="38100" dir="2700000" algn="tl">
                    <a:srgbClr val="000000"/>
                  </a:outerShdw>
                </a:effectLst>
                <a:latin typeface="Tahoma" pitchFamily="34" charset="0"/>
              </a:rPr>
              <a:t>I.1. INSPECȚIA ȘCOLARĂ </a:t>
            </a:r>
            <a:br>
              <a:rPr lang="ro-RO" sz="3200" dirty="0">
                <a:solidFill>
                  <a:schemeClr val="tx2">
                    <a:lumMod val="60000"/>
                    <a:lumOff val="40000"/>
                  </a:schemeClr>
                </a:solidFill>
                <a:effectLst>
                  <a:outerShdw blurRad="38100" dist="38100" dir="2700000" algn="tl">
                    <a:srgbClr val="000000"/>
                  </a:outerShdw>
                </a:effectLst>
                <a:latin typeface="Tahoma" pitchFamily="34" charset="0"/>
              </a:rPr>
            </a:br>
            <a:r>
              <a:rPr lang="ro-RO" sz="3200" dirty="0">
                <a:solidFill>
                  <a:schemeClr val="tx2">
                    <a:lumMod val="60000"/>
                    <a:lumOff val="40000"/>
                  </a:schemeClr>
                </a:solidFill>
                <a:effectLst>
                  <a:outerShdw blurRad="38100" dist="38100" dir="2700000" algn="tl">
                    <a:srgbClr val="000000"/>
                  </a:outerShdw>
                </a:effectLst>
                <a:latin typeface="Tahoma" pitchFamily="34" charset="0"/>
              </a:rPr>
              <a:t>ÎN ANUL ȘCOLAR 2015-</a:t>
            </a:r>
            <a:r>
              <a:rPr lang="en-GB" sz="3200" dirty="0">
                <a:solidFill>
                  <a:schemeClr val="tx2">
                    <a:lumMod val="60000"/>
                    <a:lumOff val="40000"/>
                  </a:schemeClr>
                </a:solidFill>
                <a:effectLst>
                  <a:outerShdw blurRad="38100" dist="38100" dir="2700000" algn="tl">
                    <a:srgbClr val="000000"/>
                  </a:outerShdw>
                </a:effectLst>
                <a:latin typeface="Tahoma" pitchFamily="34" charset="0"/>
              </a:rPr>
              <a:t>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US" sz="3200"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660537969"/>
              </p:ext>
            </p:extLst>
          </p:nvPr>
        </p:nvGraphicFramePr>
        <p:xfrm>
          <a:off x="161925" y="2209800"/>
          <a:ext cx="9661260" cy="3581400"/>
        </p:xfrm>
        <a:graphic>
          <a:graphicData uri="http://schemas.openxmlformats.org/drawingml/2006/table">
            <a:tbl>
              <a:tblPr firstRow="1" bandRow="1">
                <a:tableStyleId>{5C22544A-7EE6-4342-B048-85BDC9FD1C3A}</a:tableStyleId>
              </a:tblPr>
              <a:tblGrid>
                <a:gridCol w="4486275">
                  <a:extLst>
                    <a:ext uri="{9D8B030D-6E8A-4147-A177-3AD203B41FA5}">
                      <a16:colId xmlns:a16="http://schemas.microsoft.com/office/drawing/2014/main" val="2929591755"/>
                    </a:ext>
                  </a:extLst>
                </a:gridCol>
                <a:gridCol w="5174985">
                  <a:extLst>
                    <a:ext uri="{9D8B030D-6E8A-4147-A177-3AD203B41FA5}">
                      <a16:colId xmlns:a16="http://schemas.microsoft.com/office/drawing/2014/main" val="1960561270"/>
                    </a:ext>
                  </a:extLst>
                </a:gridCol>
              </a:tblGrid>
              <a:tr h="533400">
                <a:tc>
                  <a:txBody>
                    <a:bodyPr/>
                    <a:lstStyle/>
                    <a:p>
                      <a:pPr marL="0" indent="0" algn="ctr">
                        <a:buFont typeface="Wingdings" panose="05000000000000000000" pitchFamily="2" charset="2"/>
                        <a:buNone/>
                      </a:pPr>
                      <a:r>
                        <a:rPr lang="ro-RO" sz="1800" dirty="0">
                          <a:latin typeface="Arial" panose="020B0604020202020204" pitchFamily="34" charset="0"/>
                          <a:cs typeface="Arial" panose="020B0604020202020204" pitchFamily="34" charset="0"/>
                        </a:rPr>
                        <a:t>PUNCTE  TARI</a:t>
                      </a:r>
                      <a:endParaRPr lang="en-US" sz="1800" dirty="0">
                        <a:latin typeface="Arial" panose="020B0604020202020204" pitchFamily="34" charset="0"/>
                        <a:cs typeface="Arial" panose="020B0604020202020204" pitchFamily="34" charset="0"/>
                      </a:endParaRPr>
                    </a:p>
                  </a:txBody>
                  <a:tcPr anchor="ctr"/>
                </a:tc>
                <a:tc>
                  <a:txBody>
                    <a:bodyPr/>
                    <a:lstStyle/>
                    <a:p>
                      <a:pPr marL="0" indent="0" algn="ctr">
                        <a:buFont typeface="Wingdings" panose="05000000000000000000" pitchFamily="2" charset="2"/>
                        <a:buNone/>
                      </a:pPr>
                      <a:r>
                        <a:rPr lang="ro-RO" sz="1800" dirty="0">
                          <a:latin typeface="Arial" panose="020B0604020202020204" pitchFamily="34" charset="0"/>
                          <a:cs typeface="Arial" panose="020B0604020202020204" pitchFamily="34" charset="0"/>
                        </a:rPr>
                        <a:t>PUNCTE SLABE</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32413231"/>
                  </a:ext>
                </a:extLst>
              </a:tr>
              <a:tr h="370840">
                <a:tc>
                  <a:txBody>
                    <a:bodyPr/>
                    <a:lstStyle/>
                    <a:p>
                      <a:pPr marL="91440" lvl="0" indent="-91440" defTabSz="274320">
                        <a:spcBef>
                          <a:spcPts val="0"/>
                        </a:spcBef>
                        <a:buFont typeface="Wingdings" panose="05000000000000000000" pitchFamily="2" charset="2"/>
                        <a:buChar char="§"/>
                      </a:pPr>
                      <a:r>
                        <a:rPr lang="ro-RO" sz="1400" dirty="0">
                          <a:latin typeface="Arial" panose="020B0604020202020204" pitchFamily="34" charset="0"/>
                          <a:cs typeface="Arial" panose="020B0604020202020204" pitchFamily="34" charset="0"/>
                        </a:rPr>
                        <a:t>Documentele de planificare respectă planurile cadru și programele școlare în vigoare;</a:t>
                      </a:r>
                      <a:endParaRPr lang="en-US" sz="1400" dirty="0">
                        <a:latin typeface="Arial" panose="020B0604020202020204" pitchFamily="34" charset="0"/>
                        <a:cs typeface="Arial" panose="020B0604020202020204" pitchFamily="34" charset="0"/>
                      </a:endParaRPr>
                    </a:p>
                    <a:p>
                      <a:pPr marL="91440" indent="-9144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txBody>
                  <a:tcPr/>
                </a:tc>
                <a:tc>
                  <a:txBody>
                    <a:bodyPr/>
                    <a:lstStyle/>
                    <a:p>
                      <a:pPr marL="91440" lvl="0" indent="-91440" defTabSz="274320">
                        <a:spcBef>
                          <a:spcPts val="0"/>
                        </a:spcBef>
                        <a:buFont typeface="Wingdings" panose="05000000000000000000" pitchFamily="2" charset="2"/>
                        <a:buChar char="§"/>
                      </a:pPr>
                      <a:r>
                        <a:rPr lang="ro-RO" sz="1400" dirty="0">
                          <a:latin typeface="Arial" panose="020B0604020202020204" pitchFamily="34" charset="0"/>
                          <a:cs typeface="Arial" panose="020B0604020202020204" pitchFamily="34" charset="0"/>
                        </a:rPr>
                        <a:t>Proiectele didactice nu conțin elemente de tratare diferențiată pentru elevii cu dificultăți sau cu un ritm mai lent  de învățare;</a:t>
                      </a:r>
                      <a:endParaRPr lang="en-US" sz="1400" dirty="0">
                        <a:latin typeface="Arial" panose="020B0604020202020204" pitchFamily="34" charset="0"/>
                        <a:cs typeface="Arial" panose="020B0604020202020204" pitchFamily="34" charset="0"/>
                      </a:endParaRPr>
                    </a:p>
                    <a:p>
                      <a:pPr marL="91440" indent="-91440">
                        <a:buFont typeface="Wingdings" panose="05000000000000000000" pitchFamily="2" charset="2"/>
                        <a:buChar char="§"/>
                      </a:pPr>
                      <a:endParaRPr lang="en-US" sz="1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06082856"/>
                  </a:ext>
                </a:extLst>
              </a:tr>
              <a:tr h="370840">
                <a:tc>
                  <a:txBody>
                    <a:bodyPr/>
                    <a:lstStyle/>
                    <a:p>
                      <a:pPr marL="91440" lvl="0" indent="-91440" defTabSz="274320">
                        <a:spcBef>
                          <a:spcPts val="0"/>
                        </a:spcBef>
                        <a:buFont typeface="Wingdings" panose="05000000000000000000" pitchFamily="2" charset="2"/>
                        <a:buChar char="§"/>
                      </a:pPr>
                      <a:r>
                        <a:rPr lang="ro-RO" sz="1400" dirty="0">
                          <a:latin typeface="Arial" panose="020B0604020202020204" pitchFamily="34" charset="0"/>
                          <a:cs typeface="Arial" panose="020B0604020202020204" pitchFamily="34" charset="0"/>
                        </a:rPr>
                        <a:t>Proiectele de lecție în majoritatea cazurilor au fost </a:t>
                      </a:r>
                    </a:p>
                    <a:p>
                      <a:pPr marL="91440" lvl="0" indent="0" defTabSz="274320">
                        <a:spcBef>
                          <a:spcPts val="0"/>
                        </a:spcBef>
                        <a:buFont typeface="Wingdings" panose="05000000000000000000" pitchFamily="2" charset="2"/>
                        <a:buNone/>
                      </a:pPr>
                      <a:r>
                        <a:rPr lang="ro-RO" sz="1400" dirty="0">
                          <a:latin typeface="Arial" panose="020B0604020202020204" pitchFamily="34" charset="0"/>
                          <a:cs typeface="Arial" panose="020B0604020202020204" pitchFamily="34" charset="0"/>
                        </a:rPr>
                        <a:t>efectuate corect, cu respectarea etapelor lecției, </a:t>
                      </a:r>
                    </a:p>
                    <a:p>
                      <a:pPr marL="91440" lvl="0" indent="0" defTabSz="274320">
                        <a:spcBef>
                          <a:spcPts val="0"/>
                        </a:spcBef>
                        <a:buFont typeface="Wingdings" panose="05000000000000000000" pitchFamily="2" charset="2"/>
                        <a:buNone/>
                      </a:pPr>
                      <a:r>
                        <a:rPr lang="ro-RO" sz="1400" dirty="0">
                          <a:latin typeface="Arial" panose="020B0604020202020204" pitchFamily="34" charset="0"/>
                          <a:cs typeface="Arial" panose="020B0604020202020204" pitchFamily="34" charset="0"/>
                        </a:rPr>
                        <a:t>prin îmbinarea armonioasă a activităților de învățare </a:t>
                      </a:r>
                    </a:p>
                    <a:p>
                      <a:pPr marL="91440" lvl="0" indent="0" defTabSz="274320">
                        <a:spcBef>
                          <a:spcPts val="0"/>
                        </a:spcBef>
                        <a:buFont typeface="Wingdings" panose="05000000000000000000" pitchFamily="2" charset="2"/>
                        <a:buNone/>
                      </a:pPr>
                      <a:r>
                        <a:rPr lang="ro-RO" sz="1400" dirty="0">
                          <a:latin typeface="Arial" panose="020B0604020202020204" pitchFamily="34" charset="0"/>
                          <a:cs typeface="Arial" panose="020B0604020202020204" pitchFamily="34" charset="0"/>
                        </a:rPr>
                        <a:t>cu metodele și mijloacele didactice utilizate;</a:t>
                      </a:r>
                      <a:endParaRPr lang="en-US" sz="1400" dirty="0">
                        <a:latin typeface="Arial" panose="020B0604020202020204" pitchFamily="34" charset="0"/>
                        <a:cs typeface="Arial" panose="020B0604020202020204" pitchFamily="34" charset="0"/>
                      </a:endParaRPr>
                    </a:p>
                    <a:p>
                      <a:pPr marL="91440" indent="-9144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txBody>
                  <a:tcPr/>
                </a:tc>
                <a:tc>
                  <a:txBody>
                    <a:bodyPr/>
                    <a:lstStyle/>
                    <a:p>
                      <a:pPr marL="91440" marR="0" lvl="0" indent="-9144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ro-RO" sz="1400" dirty="0">
                          <a:latin typeface="Arial" panose="020B0604020202020204" pitchFamily="34" charset="0"/>
                          <a:cs typeface="Arial" panose="020B0604020202020204" pitchFamily="34" charset="0"/>
                        </a:rPr>
                        <a:t>Au existat proiecte didactice care nu prevedeau exercițiile pe care profesorul a dorit să le parcurgă în timpul orei și nici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dirty="0">
                          <a:latin typeface="Arial" panose="020B0604020202020204" pitchFamily="34" charset="0"/>
                          <a:cs typeface="Arial" panose="020B0604020202020204" pitchFamily="34" charset="0"/>
                        </a:rPr>
                        <a:t>acele exerciții care urmau să fie propuse pentru tema de casă;</a:t>
                      </a:r>
                      <a:endParaRPr lang="en-US" sz="1400" dirty="0">
                        <a:latin typeface="Arial" panose="020B0604020202020204" pitchFamily="34" charset="0"/>
                        <a:cs typeface="Arial" panose="020B0604020202020204" pitchFamily="34" charset="0"/>
                      </a:endParaRPr>
                    </a:p>
                    <a:p>
                      <a:pPr marL="91440" indent="-91440">
                        <a:buFont typeface="Wingdings" panose="05000000000000000000" pitchFamily="2" charset="2"/>
                        <a:buChar char="§"/>
                      </a:pPr>
                      <a:endParaRPr lang="en-US" sz="1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543989651"/>
                  </a:ext>
                </a:extLst>
              </a:tr>
              <a:tr h="370840">
                <a:tc>
                  <a:txBody>
                    <a:bodyPr/>
                    <a:lstStyle/>
                    <a:p>
                      <a:pPr marL="91440" marR="0" lvl="0" indent="-9144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ro-RO" sz="1400" dirty="0">
                          <a:latin typeface="Arial" panose="020B0604020202020204" pitchFamily="34" charset="0"/>
                          <a:cs typeface="Arial" panose="020B0604020202020204" pitchFamily="34" charset="0"/>
                        </a:rPr>
                        <a:t>Toate cadrele didactice inspectate au avut portofolii,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dirty="0">
                          <a:latin typeface="Arial" panose="020B0604020202020204" pitchFamily="34" charset="0"/>
                          <a:cs typeface="Arial" panose="020B0604020202020204" pitchFamily="34" charset="0"/>
                        </a:rPr>
                        <a:t>dar cu un grad diferit de complexitate </a:t>
                      </a:r>
                      <a:r>
                        <a:rPr lang="ro-RO" sz="1400" dirty="0" err="1">
                          <a:latin typeface="Arial" panose="020B0604020202020204" pitchFamily="34" charset="0"/>
                          <a:cs typeface="Arial" panose="020B0604020202020204" pitchFamily="34" charset="0"/>
                        </a:rPr>
                        <a:t>şi</a:t>
                      </a:r>
                      <a:r>
                        <a:rPr lang="ro-RO" sz="1400" dirty="0">
                          <a:latin typeface="Arial" panose="020B0604020202020204" pitchFamily="34" charset="0"/>
                          <a:cs typeface="Arial" panose="020B0604020202020204" pitchFamily="34" charset="0"/>
                        </a:rPr>
                        <a:t> volum.</a:t>
                      </a:r>
                    </a:p>
                    <a:p>
                      <a:pPr marL="91440" indent="-9144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txBody>
                  <a:tcPr/>
                </a:tc>
                <a:tc>
                  <a:txBody>
                    <a:bodyPr/>
                    <a:lstStyle/>
                    <a:p>
                      <a:pPr marL="91440" marR="0" lvl="0" indent="-9144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ro-RO" sz="1400" dirty="0">
                          <a:latin typeface="Arial" panose="020B0604020202020204" pitchFamily="34" charset="0"/>
                          <a:cs typeface="Arial" panose="020B0604020202020204" pitchFamily="34" charset="0"/>
                        </a:rPr>
                        <a:t>Portofoliile cadrelor didactice inspectate nu reflectă în toate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dirty="0">
                          <a:latin typeface="Arial" panose="020B0604020202020204" pitchFamily="34" charset="0"/>
                          <a:cs typeface="Arial" panose="020B0604020202020204" pitchFamily="34" charset="0"/>
                        </a:rPr>
                        <a:t>cazurile activitatea depusă și preocuparea acestora pentru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dirty="0">
                          <a:latin typeface="Arial" panose="020B0604020202020204" pitchFamily="34" charset="0"/>
                          <a:cs typeface="Arial" panose="020B0604020202020204" pitchFamily="34" charset="0"/>
                        </a:rPr>
                        <a:t>ridicarea calității procesului de predare, învățare și evaluare</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dirty="0">
                          <a:latin typeface="Arial" panose="020B0604020202020204" pitchFamily="34" charset="0"/>
                          <a:cs typeface="Arial" panose="020B0604020202020204" pitchFamily="34" charset="0"/>
                        </a:rPr>
                        <a:t>din școală;</a:t>
                      </a:r>
                      <a:endParaRPr lang="en-US" sz="1400" dirty="0">
                        <a:latin typeface="Arial" panose="020B0604020202020204" pitchFamily="34" charset="0"/>
                        <a:cs typeface="Arial" panose="020B0604020202020204" pitchFamily="34" charset="0"/>
                      </a:endParaRPr>
                    </a:p>
                    <a:p>
                      <a:pPr marL="91440" indent="-91440">
                        <a:buFont typeface="Wingdings" panose="05000000000000000000" pitchFamily="2" charset="2"/>
                        <a:buChar char="§"/>
                      </a:pPr>
                      <a:endParaRPr lang="en-US" sz="1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15811572"/>
                  </a:ext>
                </a:extLst>
              </a:tr>
            </a:tbl>
          </a:graphicData>
        </a:graphic>
      </p:graphicFrame>
      <p:sp>
        <p:nvSpPr>
          <p:cNvPr id="12" name="Rectangle 11"/>
          <p:cNvSpPr/>
          <p:nvPr/>
        </p:nvSpPr>
        <p:spPr>
          <a:xfrm>
            <a:off x="241036" y="1077453"/>
            <a:ext cx="9582149" cy="830997"/>
          </a:xfrm>
          <a:prstGeom prst="rect">
            <a:avLst/>
          </a:prstGeom>
        </p:spPr>
        <p:txBody>
          <a:bodyPr wrap="square">
            <a:spAutoFit/>
          </a:bodyPr>
          <a:lstStyle/>
          <a:p>
            <a:pPr algn="just">
              <a:spcBef>
                <a:spcPts val="300"/>
              </a:spcBef>
              <a:spcAft>
                <a:spcPts val="300"/>
              </a:spcAft>
            </a:pPr>
            <a:r>
              <a:rPr lang="ro-RO" sz="1600" b="0" dirty="0">
                <a:latin typeface="Arial" panose="020B0604020202020204" pitchFamily="34" charset="0"/>
                <a:ea typeface="Times New Roman" panose="02020603050405020304" pitchFamily="18" charset="0"/>
                <a:cs typeface="Arial" panose="020B0604020202020204" pitchFamily="34" charset="0"/>
              </a:rPr>
              <a:t>Majoritatea inspecțiilor efectuate în anul școlar 2016-2017 au fost inspecții frontale și inspecții de perfecționare (definitivat, grad I și II), inspecții cu ocazia cărora s-au verificat documentele de planificare și proiectare, mapele profesorilor inspectați, respectiv s-a asistat la ore.</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54527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43000" y="329397"/>
            <a:ext cx="6996113" cy="1293028"/>
          </a:xfrm>
        </p:spPr>
        <p:txBody>
          <a:bodyPr/>
          <a:lstStyle/>
          <a:p>
            <a:pPr algn="ctr"/>
            <a: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II.3. </a:t>
            </a:r>
            <a:r>
              <a:rPr lang="ro-RO" altLang="ro-RO" sz="2800" dirty="0">
                <a:solidFill>
                  <a:schemeClr val="tx2">
                    <a:lumMod val="60000"/>
                    <a:lumOff val="40000"/>
                  </a:schemeClr>
                </a:solidFill>
                <a:latin typeface="Tahoma" pitchFamily="34" charset="0"/>
              </a:rPr>
              <a:t>OLIMPIADE ŞI CONCURSURI ÎN ANUL ŞCOLAR 2016-2017</a:t>
            </a:r>
            <a:endParaRPr lang="en-US" altLang="ro-RO" sz="3000" b="1" dirty="0">
              <a:solidFill>
                <a:schemeClr val="tx2">
                  <a:lumMod val="60000"/>
                  <a:lumOff val="40000"/>
                </a:schemeClr>
              </a:solidFill>
              <a:latin typeface="Tahoma" pitchFamily="34" charset="0"/>
            </a:endParaRPr>
          </a:p>
        </p:txBody>
      </p:sp>
      <p:sp>
        <p:nvSpPr>
          <p:cNvPr id="60419" name="Rectangle 3"/>
          <p:cNvSpPr>
            <a:spLocks noGrp="1" noChangeArrowheads="1"/>
          </p:cNvSpPr>
          <p:nvPr>
            <p:ph idx="1"/>
          </p:nvPr>
        </p:nvSpPr>
        <p:spPr>
          <a:xfrm>
            <a:off x="152400" y="1622424"/>
            <a:ext cx="9753600" cy="4603751"/>
          </a:xfrm>
        </p:spPr>
        <p:txBody>
          <a:bodyPr>
            <a:normAutofit fontScale="85000" lnSpcReduction="20000"/>
          </a:bodyPr>
          <a:lstStyle/>
          <a:p>
            <a:pPr eaLnBrk="1" hangingPunct="1">
              <a:spcAft>
                <a:spcPct val="20000"/>
              </a:spcAft>
              <a:buFont typeface="Wingdings" pitchFamily="2" charset="2"/>
              <a:buAutoNum type="alphaUcPeriod"/>
            </a:pPr>
            <a:r>
              <a:rPr lang="ro-RO" altLang="ro-RO" sz="3200" b="1" u="sng" dirty="0">
                <a:latin typeface="Tahoma" pitchFamily="34" charset="0"/>
              </a:rPr>
              <a:t>Calendarul </a:t>
            </a:r>
            <a:r>
              <a:rPr lang="ro-RO" altLang="ro-RO" sz="3200" b="1" u="sng" dirty="0">
                <a:solidFill>
                  <a:schemeClr val="accent6">
                    <a:lumMod val="75000"/>
                  </a:schemeClr>
                </a:solidFill>
                <a:latin typeface="Tahoma" pitchFamily="34" charset="0"/>
              </a:rPr>
              <a:t>olimpiadei 2016-2017</a:t>
            </a:r>
          </a:p>
          <a:p>
            <a:pPr marL="36512" indent="0" eaLnBrk="1" hangingPunct="1">
              <a:spcAft>
                <a:spcPct val="20000"/>
              </a:spcAft>
              <a:buClr>
                <a:srgbClr val="FFFF99"/>
              </a:buClr>
              <a:buNone/>
            </a:pPr>
            <a:endParaRPr lang="ro-RO" altLang="ro-RO" sz="1600" b="1" u="sng" dirty="0">
              <a:latin typeface="Tahoma" pitchFamily="34" charset="0"/>
            </a:endParaRPr>
          </a:p>
          <a:p>
            <a:pPr>
              <a:buClr>
                <a:schemeClr val="accent6">
                  <a:lumMod val="75000"/>
                </a:schemeClr>
              </a:buClr>
              <a:buSzPct val="100000"/>
              <a:buFont typeface="Wingdings" panose="05000000000000000000" pitchFamily="2" charset="2"/>
              <a:buChar char="Ø"/>
            </a:pPr>
            <a:r>
              <a:rPr lang="ro-RO" altLang="ro-RO" sz="24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pe </a:t>
            </a:r>
            <a:r>
              <a:rPr lang="ro-RO" altLang="ro-RO" sz="2400" b="1" dirty="0" err="1">
                <a:solidFill>
                  <a:schemeClr val="accent6">
                    <a:lumMod val="75000"/>
                  </a:schemeClr>
                </a:solidFill>
                <a:latin typeface="Tahoma" pitchFamily="34" charset="0"/>
                <a:ea typeface="Tahoma" panose="020B0604030504040204" pitchFamily="34" charset="0"/>
                <a:cs typeface="Tahoma" panose="020B0604030504040204" pitchFamily="34" charset="0"/>
              </a:rPr>
              <a:t>şcoală</a:t>
            </a:r>
            <a:r>
              <a:rPr lang="ro-RO" altLang="ro-RO" sz="2400" b="1" dirty="0">
                <a:solidFill>
                  <a:schemeClr val="accent6">
                    <a:lumMod val="75000"/>
                  </a:schemeClr>
                </a:solidFill>
                <a:latin typeface="Tahoma" pitchFamily="34" charset="0"/>
                <a:ea typeface="Tahoma" panose="020B0604030504040204" pitchFamily="34" charset="0"/>
                <a:cs typeface="Tahoma" panose="020B0604030504040204" pitchFamily="34" charset="0"/>
              </a:rPr>
              <a:t> </a:t>
            </a:r>
            <a:r>
              <a:rPr lang="ro-RO" altLang="ro-RO" sz="2400" dirty="0">
                <a:latin typeface="Tahoma" pitchFamily="34" charset="0"/>
                <a:ea typeface="Tahoma" panose="020B0604030504040204" pitchFamily="34" charset="0"/>
                <a:cs typeface="Tahoma" panose="020B0604030504040204" pitchFamily="34" charset="0"/>
              </a:rPr>
              <a:t>– </a:t>
            </a:r>
            <a:r>
              <a:rPr lang="ro-RO" sz="2400" b="1" dirty="0">
                <a:latin typeface="Tahoma" panose="020B0604030504040204" pitchFamily="34" charset="0"/>
                <a:ea typeface="Tahoma" panose="020B0604030504040204" pitchFamily="34" charset="0"/>
                <a:cs typeface="Tahoma" panose="020B0604030504040204" pitchFamily="34" charset="0"/>
              </a:rPr>
              <a:t>ianuarie 2017</a:t>
            </a:r>
            <a:endParaRPr lang="en-US" sz="2400" b="1" dirty="0">
              <a:latin typeface="Tahoma" panose="020B0604030504040204" pitchFamily="34" charset="0"/>
              <a:ea typeface="Tahoma" panose="020B0604030504040204" pitchFamily="34" charset="0"/>
              <a:cs typeface="Tahoma" panose="020B0604030504040204" pitchFamily="34" charset="0"/>
            </a:endParaRPr>
          </a:p>
          <a:p>
            <a:pPr>
              <a:spcBef>
                <a:spcPct val="60000"/>
              </a:spcBef>
              <a:buClr>
                <a:schemeClr val="accent6">
                  <a:lumMod val="75000"/>
                </a:schemeClr>
              </a:buClr>
              <a:buSzPct val="100000"/>
              <a:buFont typeface="Wingdings" panose="05000000000000000000" pitchFamily="2" charset="2"/>
              <a:buChar char="Ø"/>
            </a:pPr>
            <a:r>
              <a:rPr lang="ro-RO" altLang="ro-RO" sz="24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locală </a:t>
            </a:r>
            <a:r>
              <a:rPr lang="ro-RO" altLang="ro-RO" sz="2400" dirty="0">
                <a:latin typeface="Tahoma" pitchFamily="34" charset="0"/>
                <a:ea typeface="Tahoma" panose="020B0604030504040204" pitchFamily="34" charset="0"/>
                <a:cs typeface="Tahoma" panose="020B0604030504040204" pitchFamily="34" charset="0"/>
              </a:rPr>
              <a:t>–</a:t>
            </a:r>
            <a:r>
              <a:rPr lang="ro-RO" altLang="ro-RO" sz="2400" b="1" dirty="0">
                <a:latin typeface="Tahoma" pitchFamily="34" charset="0"/>
                <a:cs typeface="Tahoma" pitchFamily="34" charset="0"/>
              </a:rPr>
              <a:t> 18.02-11.03.</a:t>
            </a:r>
            <a:r>
              <a:rPr lang="ro-RO" altLang="ro-RO" sz="2400" dirty="0">
                <a:latin typeface="Tahoma" pitchFamily="34" charset="0"/>
                <a:cs typeface="Tahoma" pitchFamily="34" charset="0"/>
              </a:rPr>
              <a:t>2017(</a:t>
            </a:r>
            <a:r>
              <a:rPr lang="ro-RO" sz="2400" b="1" dirty="0">
                <a:latin typeface="Tahoma" panose="020B0604030504040204" pitchFamily="34" charset="0"/>
                <a:ea typeface="Tahoma" panose="020B0604030504040204" pitchFamily="34" charset="0"/>
                <a:cs typeface="Tahoma" panose="020B0604030504040204" pitchFamily="34" charset="0"/>
              </a:rPr>
              <a:t>?</a:t>
            </a:r>
            <a:r>
              <a:rPr lang="ro-RO" sz="1800" dirty="0">
                <a:latin typeface="Tahoma" panose="020B0604030504040204" pitchFamily="34" charset="0"/>
                <a:ea typeface="Tahoma" panose="020B0604030504040204" pitchFamily="34" charset="0"/>
                <a:cs typeface="Tahoma" panose="020B0604030504040204" pitchFamily="34" charset="0"/>
              </a:rPr>
              <a:t>18,25 </a:t>
            </a:r>
            <a:r>
              <a:rPr lang="ro-RO" altLang="ro-RO" sz="1800" dirty="0">
                <a:latin typeface="Tahoma" pitchFamily="34" charset="0"/>
                <a:ea typeface="Tahoma" panose="020B0604030504040204" pitchFamily="34" charset="0"/>
                <a:cs typeface="Tahoma" panose="020B0604030504040204" pitchFamily="34" charset="0"/>
              </a:rPr>
              <a:t>februarie sau 4,11 martie2017)</a:t>
            </a:r>
            <a:r>
              <a:rPr lang="ro-RO" altLang="ro-RO" sz="1800" b="1" dirty="0">
                <a:latin typeface="Tahoma" pitchFamily="34" charset="0"/>
                <a:ea typeface="Tahoma" panose="020B0604030504040204" pitchFamily="34" charset="0"/>
                <a:cs typeface="Tahoma" panose="020B0604030504040204" pitchFamily="34" charset="0"/>
              </a:rPr>
              <a:t> </a:t>
            </a:r>
            <a:endParaRPr lang="ro-RO" altLang="ro-RO" sz="1800" dirty="0">
              <a:latin typeface="Tahoma" pitchFamily="34" charset="0"/>
              <a:ea typeface="Tahoma" panose="020B0604030504040204" pitchFamily="34" charset="0"/>
              <a:cs typeface="Tahoma" panose="020B0604030504040204" pitchFamily="34" charset="0"/>
            </a:endParaRPr>
          </a:p>
          <a:p>
            <a:pPr>
              <a:spcBef>
                <a:spcPct val="60000"/>
              </a:spcBef>
              <a:buClr>
                <a:schemeClr val="accent6">
                  <a:lumMod val="75000"/>
                </a:schemeClr>
              </a:buClr>
              <a:buSzPct val="100000"/>
              <a:buFont typeface="Wingdings" panose="05000000000000000000" pitchFamily="2" charset="2"/>
              <a:buChar char="Ø"/>
            </a:pPr>
            <a:r>
              <a:rPr lang="ro-RO" altLang="ro-RO" sz="24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judeţeană </a:t>
            </a:r>
            <a:r>
              <a:rPr lang="ro-RO" altLang="ro-RO" sz="2400" dirty="0">
                <a:latin typeface="Tahoma" pitchFamily="34" charset="0"/>
                <a:ea typeface="Tahoma" panose="020B0604030504040204" pitchFamily="34" charset="0"/>
                <a:cs typeface="Tahoma" panose="020B0604030504040204" pitchFamily="34" charset="0"/>
              </a:rPr>
              <a:t>–</a:t>
            </a:r>
            <a:r>
              <a:rPr lang="ro-RO" altLang="ro-RO" sz="2400" b="1" dirty="0">
                <a:latin typeface="Tahoma" pitchFamily="34" charset="0"/>
                <a:cs typeface="Tahoma" pitchFamily="34" charset="0"/>
              </a:rPr>
              <a:t> </a:t>
            </a:r>
            <a:r>
              <a:rPr lang="ro-RO" altLang="ro-RO" sz="2400" b="1" dirty="0">
                <a:latin typeface="Tahoma" pitchFamily="34" charset="0"/>
                <a:ea typeface="Tahoma" panose="020B0604030504040204" pitchFamily="34" charset="0"/>
                <a:cs typeface="Tahoma" panose="020B0604030504040204" pitchFamily="34" charset="0"/>
              </a:rPr>
              <a:t>18 martie </a:t>
            </a:r>
            <a:r>
              <a:rPr lang="ro-RO" altLang="ro-RO" sz="2400" dirty="0">
                <a:latin typeface="Tahoma" pitchFamily="34" charset="0"/>
                <a:ea typeface="Tahoma" panose="020B0604030504040204" pitchFamily="34" charset="0"/>
                <a:cs typeface="Tahoma" panose="020B0604030504040204" pitchFamily="34" charset="0"/>
              </a:rPr>
              <a:t>2017 </a:t>
            </a:r>
            <a:r>
              <a:rPr lang="ro-RO" altLang="ro-RO" sz="2800" dirty="0">
                <a:latin typeface="Tahoma" pitchFamily="34" charset="0"/>
                <a:cs typeface="Tahoma" pitchFamily="34" charset="0"/>
              </a:rPr>
              <a:t>(pentru </a:t>
            </a:r>
            <a:r>
              <a:rPr lang="ro-RO" altLang="ro-RO" sz="2400" b="1" dirty="0">
                <a:solidFill>
                  <a:schemeClr val="accent6">
                    <a:lumMod val="75000"/>
                  </a:schemeClr>
                </a:solidFill>
                <a:latin typeface="Tahoma" pitchFamily="34" charset="0"/>
                <a:cs typeface="Tahoma" pitchFamily="34" charset="0"/>
              </a:rPr>
              <a:t>clasele V-XII</a:t>
            </a:r>
            <a:r>
              <a:rPr lang="ro-RO" altLang="ro-RO" sz="2400" dirty="0">
                <a:latin typeface="Tahoma" pitchFamily="34" charset="0"/>
                <a:cs typeface="Tahoma" pitchFamily="34" charset="0"/>
              </a:rPr>
              <a:t>)</a:t>
            </a:r>
            <a:endParaRPr lang="ro-RO" altLang="ro-RO" sz="2400" dirty="0">
              <a:latin typeface="Tahoma" pitchFamily="34" charset="0"/>
              <a:ea typeface="Tahoma" panose="020B0604030504040204" pitchFamily="34" charset="0"/>
              <a:cs typeface="Tahoma" panose="020B0604030504040204" pitchFamily="34" charset="0"/>
            </a:endParaRPr>
          </a:p>
          <a:p>
            <a:pPr marL="228600" lvl="6">
              <a:spcBef>
                <a:spcPct val="60000"/>
              </a:spcBef>
              <a:spcAft>
                <a:spcPts val="1200"/>
              </a:spcAft>
              <a:buClr>
                <a:schemeClr val="accent6">
                  <a:lumMod val="75000"/>
                </a:schemeClr>
              </a:buClr>
              <a:buSzPct val="100000"/>
              <a:buFont typeface="Wingdings" panose="05000000000000000000" pitchFamily="2" charset="2"/>
              <a:buChar char="Ø"/>
            </a:pPr>
            <a:r>
              <a:rPr lang="ro-RO" altLang="ro-RO" sz="24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naţională</a:t>
            </a:r>
            <a:r>
              <a:rPr lang="ro-RO" altLang="ro-RO" sz="2400" dirty="0">
                <a:solidFill>
                  <a:schemeClr val="accent6">
                    <a:lumMod val="75000"/>
                  </a:schemeClr>
                </a:solidFill>
                <a:latin typeface="Tahoma" pitchFamily="34" charset="0"/>
                <a:ea typeface="Tahoma" panose="020B0604030504040204" pitchFamily="34" charset="0"/>
                <a:cs typeface="Tahoma" panose="020B0604030504040204" pitchFamily="34" charset="0"/>
              </a:rPr>
              <a:t> </a:t>
            </a:r>
            <a:r>
              <a:rPr lang="ro-RO" altLang="ro-RO" sz="2400" dirty="0">
                <a:latin typeface="Tahoma" pitchFamily="34" charset="0"/>
                <a:ea typeface="Tahoma" panose="020B0604030504040204" pitchFamily="34" charset="0"/>
                <a:cs typeface="Tahoma" panose="020B0604030504040204" pitchFamily="34" charset="0"/>
              </a:rPr>
              <a:t>–</a:t>
            </a:r>
            <a:r>
              <a:rPr lang="ro-RO" altLang="ro-RO" sz="2400" b="1" dirty="0">
                <a:latin typeface="Tahoma" pitchFamily="34" charset="0"/>
                <a:cs typeface="Tahoma" pitchFamily="34" charset="0"/>
              </a:rPr>
              <a:t>19 - 23 </a:t>
            </a:r>
            <a:r>
              <a:rPr lang="ro-RO" altLang="ro-RO" sz="2200" dirty="0">
                <a:latin typeface="Tahoma" pitchFamily="34" charset="0"/>
                <a:cs typeface="Tahoma" pitchFamily="34" charset="0"/>
              </a:rPr>
              <a:t>aprilie 2017,  Timișoara</a:t>
            </a:r>
          </a:p>
          <a:p>
            <a:pPr marL="0" lvl="6" indent="0">
              <a:lnSpc>
                <a:spcPct val="120000"/>
              </a:lnSpc>
              <a:spcBef>
                <a:spcPts val="600"/>
              </a:spcBef>
              <a:buClr>
                <a:schemeClr val="accent6">
                  <a:lumMod val="75000"/>
                </a:schemeClr>
              </a:buClr>
              <a:buSzPct val="100000"/>
              <a:buNone/>
            </a:pPr>
            <a:r>
              <a:rPr lang="ro-RO" altLang="ro-RO" sz="2200" b="1" dirty="0">
                <a:solidFill>
                  <a:schemeClr val="accent6">
                    <a:lumMod val="75000"/>
                  </a:schemeClr>
                </a:solidFill>
                <a:latin typeface="Tahoma" pitchFamily="34" charset="0"/>
                <a:cs typeface="Tahoma" pitchFamily="34" charset="0"/>
              </a:rPr>
              <a:t>Obs. 1.</a:t>
            </a:r>
            <a:r>
              <a:rPr lang="ro-RO" altLang="ro-RO" sz="2200" dirty="0">
                <a:latin typeface="Tahoma" pitchFamily="34" charset="0"/>
                <a:cs typeface="Tahoma" pitchFamily="34" charset="0"/>
              </a:rPr>
              <a:t>Stabilirea locațiilor pe zone pentru etapa zonală, respectiv a locației </a:t>
            </a:r>
          </a:p>
          <a:p>
            <a:pPr marL="0" lvl="6" indent="0">
              <a:lnSpc>
                <a:spcPct val="120000"/>
              </a:lnSpc>
              <a:spcBef>
                <a:spcPts val="600"/>
              </a:spcBef>
              <a:buClr>
                <a:schemeClr val="accent6">
                  <a:lumMod val="75000"/>
                </a:schemeClr>
              </a:buClr>
              <a:buSzPct val="100000"/>
              <a:buNone/>
            </a:pPr>
            <a:r>
              <a:rPr lang="ro-RO" altLang="ro-RO" sz="2200" dirty="0">
                <a:latin typeface="Tahoma" pitchFamily="34" charset="0"/>
                <a:cs typeface="Tahoma" pitchFamily="34" charset="0"/>
              </a:rPr>
              <a:t>pentru etapa județeană!!!</a:t>
            </a:r>
          </a:p>
          <a:p>
            <a:pPr marL="0" lvl="6" indent="0">
              <a:lnSpc>
                <a:spcPct val="120000"/>
              </a:lnSpc>
              <a:spcBef>
                <a:spcPts val="600"/>
              </a:spcBef>
              <a:buClr>
                <a:schemeClr val="accent6">
                  <a:lumMod val="75000"/>
                </a:schemeClr>
              </a:buClr>
              <a:buSzPct val="100000"/>
              <a:buNone/>
            </a:pPr>
            <a:r>
              <a:rPr lang="ro-RO" altLang="ro-RO" sz="2200" b="1" dirty="0">
                <a:solidFill>
                  <a:schemeClr val="accent6">
                    <a:lumMod val="75000"/>
                  </a:schemeClr>
                </a:solidFill>
                <a:latin typeface="Tahoma" pitchFamily="34" charset="0"/>
                <a:cs typeface="Tahoma" pitchFamily="34" charset="0"/>
              </a:rPr>
              <a:t>Obs. 2. </a:t>
            </a:r>
            <a:r>
              <a:rPr lang="ro-RO" altLang="ro-RO" u="sng" dirty="0">
                <a:latin typeface="Tahoma" pitchFamily="34" charset="0"/>
                <a:cs typeface="Tahoma" pitchFamily="34" charset="0"/>
              </a:rPr>
              <a:t>Olimpiada de matematică a satelor covăsnene </a:t>
            </a:r>
            <a:r>
              <a:rPr lang="ro-RO" altLang="ro-RO" dirty="0">
                <a:latin typeface="Tahoma" pitchFamily="34" charset="0"/>
                <a:cs typeface="Tahoma" pitchFamily="34" charset="0"/>
              </a:rPr>
              <a:t>– etapa județeană </a:t>
            </a:r>
          </a:p>
          <a:p>
            <a:pPr marL="0" lvl="6" indent="0">
              <a:lnSpc>
                <a:spcPct val="120000"/>
              </a:lnSpc>
              <a:spcBef>
                <a:spcPts val="600"/>
              </a:spcBef>
              <a:buClr>
                <a:schemeClr val="accent6">
                  <a:lumMod val="75000"/>
                </a:schemeClr>
              </a:buClr>
              <a:buSzPct val="100000"/>
              <a:buNone/>
            </a:pPr>
            <a:r>
              <a:rPr lang="ro-RO" altLang="ro-RO" dirty="0">
                <a:latin typeface="Tahoma" pitchFamily="34" charset="0"/>
                <a:cs typeface="Tahoma" pitchFamily="34" charset="0"/>
              </a:rPr>
              <a:t>18 martie 2017 (selecția elevilor se va realiza pe baza rezultatelor etapei locale a olimpiadei </a:t>
            </a:r>
          </a:p>
          <a:p>
            <a:pPr marL="0" lvl="6" indent="0">
              <a:lnSpc>
                <a:spcPct val="120000"/>
              </a:lnSpc>
              <a:spcBef>
                <a:spcPts val="600"/>
              </a:spcBef>
              <a:buClr>
                <a:schemeClr val="accent6">
                  <a:lumMod val="75000"/>
                </a:schemeClr>
              </a:buClr>
              <a:buSzPct val="100000"/>
              <a:buNone/>
            </a:pPr>
            <a:r>
              <a:rPr lang="ro-RO" altLang="ro-RO" dirty="0">
                <a:latin typeface="Tahoma" pitchFamily="34" charset="0"/>
                <a:cs typeface="Tahoma" pitchFamily="34" charset="0"/>
              </a:rPr>
              <a:t>de matematică).</a:t>
            </a:r>
            <a:endParaRPr lang="ro-RO" altLang="ro-RO" sz="2000" dirty="0">
              <a:latin typeface="Tahoma" pitchFamily="34" charset="0"/>
              <a:cs typeface="Tahoma" pitchFamily="34" charset="0"/>
            </a:endParaRPr>
          </a:p>
        </p:txBody>
      </p:sp>
      <p:sp>
        <p:nvSpPr>
          <p:cNvPr id="7" name="Rectangle 5"/>
          <p:cNvSpPr>
            <a:spLocks noGrp="1" noChangeArrowheads="1"/>
          </p:cNvSpPr>
          <p:nvPr>
            <p:ph type="sldNum" sz="quarter" idx="12"/>
          </p:nvPr>
        </p:nvSpPr>
        <p:spPr/>
        <p:txBody>
          <a:bodyPr/>
          <a:lstStyle/>
          <a:p>
            <a:pPr>
              <a:defRPr/>
            </a:pPr>
            <a:fld id="{FAFE7A30-47A1-46A2-B029-AA160ECC9ED8}" type="slidenum">
              <a:rPr lang="ro-RO"/>
              <a:pPr>
                <a:defRPr/>
              </a:pPr>
              <a:t>60</a:t>
            </a:fld>
            <a:endParaRPr lang="ro-RO"/>
          </a:p>
        </p:txBody>
      </p:sp>
      <p:sp>
        <p:nvSpPr>
          <p:cNvPr id="60421" name="AutoShape 5">
            <a:hlinkClick r:id="rId2" action="ppaction://hlinksldjump"/>
          </p:cNvPr>
          <p:cNvSpPr>
            <a:spLocks noChangeArrowheads="1"/>
          </p:cNvSpPr>
          <p:nvPr/>
        </p:nvSpPr>
        <p:spPr bwMode="auto">
          <a:xfrm>
            <a:off x="9121775" y="609600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13936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76200" y="2986089"/>
            <a:ext cx="9600774" cy="3163887"/>
          </a:xfrm>
        </p:spPr>
        <p:txBody>
          <a:bodyPr>
            <a:normAutofit fontScale="92500"/>
          </a:bodyPr>
          <a:lstStyle/>
          <a:p>
            <a:pPr marL="36512" indent="0" eaLnBrk="1" hangingPunct="1">
              <a:spcAft>
                <a:spcPct val="20000"/>
              </a:spcAft>
              <a:buClr>
                <a:srgbClr val="FFFF99"/>
              </a:buClr>
              <a:buNone/>
            </a:pPr>
            <a:endParaRPr lang="ro-RO" altLang="ro-RO" sz="2800" b="1" u="sng" dirty="0">
              <a:latin typeface="Tahoma" pitchFamily="34" charset="0"/>
              <a:ea typeface="Tahoma" panose="020B0604030504040204" pitchFamily="34" charset="0"/>
              <a:cs typeface="Tahoma" panose="020B0604030504040204" pitchFamily="34" charset="0"/>
            </a:endParaRPr>
          </a:p>
          <a:p>
            <a:pPr>
              <a:buClr>
                <a:schemeClr val="accent6">
                  <a:lumMod val="75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pe </a:t>
            </a:r>
            <a:r>
              <a:rPr lang="ro-RO" altLang="ro-RO" sz="2800" b="1" dirty="0" err="1">
                <a:solidFill>
                  <a:schemeClr val="accent6">
                    <a:lumMod val="75000"/>
                  </a:schemeClr>
                </a:solidFill>
                <a:latin typeface="Tahoma" pitchFamily="34" charset="0"/>
                <a:ea typeface="Tahoma" panose="020B0604030504040204" pitchFamily="34" charset="0"/>
                <a:cs typeface="Tahoma" panose="020B0604030504040204" pitchFamily="34" charset="0"/>
              </a:rPr>
              <a:t>şcoală</a:t>
            </a: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 </a:t>
            </a:r>
            <a:r>
              <a:rPr lang="ro-RO" altLang="ro-RO" sz="2800" dirty="0">
                <a:latin typeface="Tahoma" pitchFamily="34" charset="0"/>
                <a:ea typeface="Tahoma" panose="020B0604030504040204" pitchFamily="34" charset="0"/>
                <a:cs typeface="Tahoma" panose="020B0604030504040204" pitchFamily="34" charset="0"/>
              </a:rPr>
              <a:t>– </a:t>
            </a:r>
            <a:r>
              <a:rPr lang="ro-RO" sz="2800" b="1" dirty="0">
                <a:latin typeface="Tahoma" panose="020B0604030504040204" pitchFamily="34" charset="0"/>
                <a:ea typeface="Tahoma" panose="020B0604030504040204" pitchFamily="34" charset="0"/>
                <a:cs typeface="Tahoma" panose="020B0604030504040204" pitchFamily="34" charset="0"/>
              </a:rPr>
              <a:t>ianuarie 2017</a:t>
            </a:r>
            <a:endParaRPr lang="en-US" sz="2800" b="1" dirty="0">
              <a:latin typeface="Tahoma" panose="020B0604030504040204" pitchFamily="34" charset="0"/>
              <a:ea typeface="Tahoma" panose="020B0604030504040204" pitchFamily="34" charset="0"/>
              <a:cs typeface="Tahoma" panose="020B0604030504040204" pitchFamily="34" charset="0"/>
            </a:endParaRPr>
          </a:p>
          <a:p>
            <a:pPr>
              <a:spcBef>
                <a:spcPct val="60000"/>
              </a:spcBef>
              <a:buClr>
                <a:schemeClr val="accent6">
                  <a:lumMod val="75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locală </a:t>
            </a:r>
            <a:r>
              <a:rPr lang="ro-RO" altLang="ro-RO" sz="2800" dirty="0">
                <a:latin typeface="Tahoma" pitchFamily="34" charset="0"/>
                <a:ea typeface="Tahoma" panose="020B0604030504040204" pitchFamily="34" charset="0"/>
                <a:cs typeface="Tahoma" panose="020B0604030504040204" pitchFamily="34" charset="0"/>
              </a:rPr>
              <a:t>–</a:t>
            </a:r>
            <a:r>
              <a:rPr lang="ro-RO" altLang="ro-RO" sz="2800" b="1" dirty="0">
                <a:latin typeface="Tahoma" pitchFamily="34" charset="0"/>
                <a:cs typeface="Tahoma" pitchFamily="34" charset="0"/>
              </a:rPr>
              <a:t> 18.02-11.03.</a:t>
            </a:r>
            <a:r>
              <a:rPr lang="ro-RO" altLang="ro-RO" sz="2800" dirty="0">
                <a:latin typeface="Tahoma" pitchFamily="34" charset="0"/>
                <a:cs typeface="Tahoma" pitchFamily="34" charset="0"/>
              </a:rPr>
              <a:t>2017</a:t>
            </a:r>
            <a:r>
              <a:rPr lang="ro-RO" altLang="ro-RO" sz="2800" b="1" dirty="0">
                <a:latin typeface="Tahoma" pitchFamily="34" charset="0"/>
                <a:cs typeface="Tahoma" pitchFamily="34" charset="0"/>
              </a:rPr>
              <a:t> </a:t>
            </a:r>
            <a:r>
              <a:rPr lang="ro-RO" altLang="ro-RO" sz="2800" dirty="0">
                <a:latin typeface="Tahoma" pitchFamily="34" charset="0"/>
                <a:cs typeface="Tahoma" pitchFamily="34" charset="0"/>
              </a:rPr>
              <a:t>(</a:t>
            </a:r>
            <a:r>
              <a:rPr lang="ro-RO" altLang="ro-RO" sz="2800" b="1" dirty="0">
                <a:solidFill>
                  <a:srgbClr val="FF0000"/>
                </a:solidFill>
                <a:latin typeface="Tahoma" pitchFamily="34" charset="0"/>
                <a:cs typeface="Tahoma" pitchFamily="34" charset="0"/>
              </a:rPr>
              <a:t>???</a:t>
            </a:r>
            <a:r>
              <a:rPr lang="ro-RO" sz="2800" b="1" dirty="0">
                <a:latin typeface="Tahoma" panose="020B0604030504040204" pitchFamily="34" charset="0"/>
                <a:ea typeface="Tahoma" panose="020B0604030504040204" pitchFamily="34" charset="0"/>
                <a:cs typeface="Tahoma" panose="020B0604030504040204" pitchFamily="34" charset="0"/>
              </a:rPr>
              <a:t> </a:t>
            </a:r>
            <a:r>
              <a:rPr lang="ro-RO" altLang="ro-RO" sz="2800" dirty="0">
                <a:latin typeface="Tahoma" pitchFamily="34" charset="0"/>
                <a:ea typeface="Tahoma" panose="020B0604030504040204" pitchFamily="34" charset="0"/>
                <a:cs typeface="Tahoma" panose="020B0604030504040204" pitchFamily="34" charset="0"/>
              </a:rPr>
              <a:t>februarie 2017)</a:t>
            </a:r>
            <a:r>
              <a:rPr lang="ro-RO" altLang="ro-RO" sz="2800" b="1" dirty="0">
                <a:latin typeface="Tahoma" pitchFamily="34" charset="0"/>
                <a:ea typeface="Tahoma" panose="020B0604030504040204" pitchFamily="34" charset="0"/>
                <a:cs typeface="Tahoma" panose="020B0604030504040204" pitchFamily="34" charset="0"/>
              </a:rPr>
              <a:t> </a:t>
            </a:r>
            <a:endParaRPr lang="ro-RO" altLang="ro-RO" sz="2800" dirty="0">
              <a:latin typeface="Tahoma" pitchFamily="34" charset="0"/>
              <a:ea typeface="Tahoma" panose="020B0604030504040204" pitchFamily="34" charset="0"/>
              <a:cs typeface="Tahoma" panose="020B0604030504040204" pitchFamily="34" charset="0"/>
            </a:endParaRPr>
          </a:p>
          <a:p>
            <a:pPr>
              <a:spcBef>
                <a:spcPct val="60000"/>
              </a:spcBef>
              <a:buClr>
                <a:schemeClr val="accent6">
                  <a:lumMod val="75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a:t>
            </a:r>
            <a:r>
              <a:rPr lang="ro-RO" altLang="ro-RO" sz="2800" b="1" dirty="0" err="1">
                <a:solidFill>
                  <a:schemeClr val="accent6">
                    <a:lumMod val="75000"/>
                  </a:schemeClr>
                </a:solidFill>
                <a:latin typeface="Tahoma" pitchFamily="34" charset="0"/>
                <a:ea typeface="Tahoma" panose="020B0604030504040204" pitchFamily="34" charset="0"/>
                <a:cs typeface="Tahoma" panose="020B0604030504040204" pitchFamily="34" charset="0"/>
              </a:rPr>
              <a:t>judeţeană</a:t>
            </a: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 </a:t>
            </a:r>
            <a:r>
              <a:rPr lang="ro-RO" altLang="ro-RO" sz="2800" dirty="0">
                <a:latin typeface="Tahoma" pitchFamily="34" charset="0"/>
                <a:ea typeface="Tahoma" panose="020B0604030504040204" pitchFamily="34" charset="0"/>
                <a:cs typeface="Tahoma" panose="020B0604030504040204" pitchFamily="34" charset="0"/>
              </a:rPr>
              <a:t>–</a:t>
            </a:r>
            <a:r>
              <a:rPr lang="ro-RO" altLang="ro-RO" sz="2800" b="1" dirty="0">
                <a:latin typeface="Tahoma" pitchFamily="34" charset="0"/>
                <a:cs typeface="Tahoma" pitchFamily="34" charset="0"/>
              </a:rPr>
              <a:t> </a:t>
            </a:r>
            <a:r>
              <a:rPr lang="ro-RO" altLang="ro-RO" sz="2800" b="1" dirty="0">
                <a:latin typeface="Tahoma" pitchFamily="34" charset="0"/>
                <a:ea typeface="Tahoma" panose="020B0604030504040204" pitchFamily="34" charset="0"/>
                <a:cs typeface="Tahoma" panose="020B0604030504040204" pitchFamily="34" charset="0"/>
              </a:rPr>
              <a:t>18 martie </a:t>
            </a:r>
            <a:r>
              <a:rPr lang="ro-RO" altLang="ro-RO" sz="2800" dirty="0">
                <a:latin typeface="Tahoma" pitchFamily="34" charset="0"/>
                <a:ea typeface="Tahoma" panose="020B0604030504040204" pitchFamily="34" charset="0"/>
                <a:cs typeface="Tahoma" panose="020B0604030504040204" pitchFamily="34" charset="0"/>
              </a:rPr>
              <a:t>2017</a:t>
            </a:r>
          </a:p>
          <a:p>
            <a:pPr eaLnBrk="1" hangingPunct="1">
              <a:spcBef>
                <a:spcPct val="60000"/>
              </a:spcBef>
              <a:buClr>
                <a:schemeClr val="accent6">
                  <a:lumMod val="75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naţională</a:t>
            </a:r>
            <a:r>
              <a:rPr lang="ro-RO" altLang="ro-RO" sz="2800" dirty="0">
                <a:solidFill>
                  <a:schemeClr val="accent6">
                    <a:lumMod val="75000"/>
                  </a:schemeClr>
                </a:solidFill>
                <a:latin typeface="Tahoma" pitchFamily="34" charset="0"/>
                <a:ea typeface="Tahoma" panose="020B0604030504040204" pitchFamily="34" charset="0"/>
                <a:cs typeface="Tahoma" panose="020B0604030504040204" pitchFamily="34" charset="0"/>
              </a:rPr>
              <a:t> </a:t>
            </a:r>
            <a:r>
              <a:rPr lang="ro-RO" altLang="ro-RO" sz="2800" dirty="0">
                <a:latin typeface="Tahoma" pitchFamily="34" charset="0"/>
                <a:ea typeface="Tahoma" panose="020B0604030504040204" pitchFamily="34" charset="0"/>
                <a:cs typeface="Tahoma" panose="020B0604030504040204" pitchFamily="34" charset="0"/>
              </a:rPr>
              <a:t>- IAŞI</a:t>
            </a:r>
          </a:p>
        </p:txBody>
      </p:sp>
      <p:sp>
        <p:nvSpPr>
          <p:cNvPr id="5" name="Rectangle 5"/>
          <p:cNvSpPr>
            <a:spLocks noGrp="1" noChangeArrowheads="1"/>
          </p:cNvSpPr>
          <p:nvPr>
            <p:ph type="sldNum" sz="quarter" idx="12"/>
          </p:nvPr>
        </p:nvSpPr>
        <p:spPr/>
        <p:txBody>
          <a:bodyPr/>
          <a:lstStyle/>
          <a:p>
            <a:pPr>
              <a:defRPr/>
            </a:pPr>
            <a:fld id="{0857D620-DF68-4680-AC94-43A0C39B50B6}" type="slidenum">
              <a:rPr lang="ro-RO"/>
              <a:pPr>
                <a:defRPr/>
              </a:pPr>
              <a:t>61</a:t>
            </a:fld>
            <a:endParaRPr lang="ro-RO"/>
          </a:p>
        </p:txBody>
      </p:sp>
      <p:sp>
        <p:nvSpPr>
          <p:cNvPr id="61444" name="Rectangle 5"/>
          <p:cNvSpPr>
            <a:spLocks noChangeArrowheads="1"/>
          </p:cNvSpPr>
          <p:nvPr/>
        </p:nvSpPr>
        <p:spPr bwMode="auto">
          <a:xfrm>
            <a:off x="-39569" y="1868489"/>
            <a:ext cx="878205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eaLnBrk="1" hangingPunct="1">
              <a:spcBef>
                <a:spcPct val="20000"/>
              </a:spcBef>
              <a:spcAft>
                <a:spcPct val="20000"/>
              </a:spcAft>
              <a:buSzPct val="100000"/>
              <a:buFont typeface="Wingdings" pitchFamily="2" charset="2"/>
              <a:buAutoNum type="alphaUcPeriod" startAt="2"/>
            </a:pPr>
            <a:r>
              <a:rPr lang="en-US" altLang="ro-RO" sz="2800" u="sng" dirty="0"/>
              <a:t> </a:t>
            </a:r>
            <a:r>
              <a:rPr lang="ro-RO" altLang="ro-RO" sz="2800" u="sng" dirty="0"/>
              <a:t>Concursul de Matematică Aplicată </a:t>
            </a:r>
            <a:endParaRPr lang="en-US" altLang="ro-RO" sz="2800" u="sng" dirty="0"/>
          </a:p>
          <a:p>
            <a:pPr algn="ctr" eaLnBrk="1" hangingPunct="1">
              <a:spcBef>
                <a:spcPct val="20000"/>
              </a:spcBef>
              <a:spcAft>
                <a:spcPct val="20000"/>
              </a:spcAft>
              <a:buClr>
                <a:srgbClr val="FFFF99"/>
              </a:buClr>
              <a:buSzPct val="85000"/>
              <a:buFont typeface="Wingdings" pitchFamily="2" charset="2"/>
              <a:buNone/>
            </a:pPr>
            <a:r>
              <a:rPr lang="ro-RO" altLang="ro-RO" sz="2800" u="sng" dirty="0"/>
              <a:t>“Adolf </a:t>
            </a:r>
            <a:r>
              <a:rPr lang="ro-RO" altLang="ro-RO" sz="2800" u="sng" dirty="0" err="1"/>
              <a:t>Haimovici</a:t>
            </a:r>
            <a:r>
              <a:rPr lang="en-US" altLang="ro-RO" sz="2800" u="sng" dirty="0"/>
              <a:t>”</a:t>
            </a:r>
            <a:r>
              <a:rPr lang="ro-RO" altLang="ro-RO" sz="2800" u="sng" dirty="0"/>
              <a:t> 2016-2017</a:t>
            </a:r>
          </a:p>
        </p:txBody>
      </p:sp>
      <p:sp>
        <p:nvSpPr>
          <p:cNvPr id="61445" name="AutoShape 5">
            <a:hlinkClick r:id="rId2" action="ppaction://hlinksldjump"/>
          </p:cNvPr>
          <p:cNvSpPr>
            <a:spLocks noChangeArrowheads="1"/>
          </p:cNvSpPr>
          <p:nvPr/>
        </p:nvSpPr>
        <p:spPr bwMode="auto">
          <a:xfrm>
            <a:off x="9243077" y="6149976"/>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6" name="Rectangle 2"/>
          <p:cNvSpPr>
            <a:spLocks noGrp="1" noChangeArrowheads="1"/>
          </p:cNvSpPr>
          <p:nvPr>
            <p:ph type="title"/>
          </p:nvPr>
        </p:nvSpPr>
        <p:spPr>
          <a:xfrm>
            <a:off x="1143000" y="329397"/>
            <a:ext cx="6996113" cy="1293028"/>
          </a:xfrm>
        </p:spPr>
        <p:txBody>
          <a:bodyPr/>
          <a:lstStyle/>
          <a:p>
            <a:pPr algn="ctr"/>
            <a: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II.3. </a:t>
            </a:r>
            <a:r>
              <a:rPr lang="ro-RO" altLang="ro-RO" sz="2800" dirty="0">
                <a:solidFill>
                  <a:schemeClr val="tx2">
                    <a:lumMod val="60000"/>
                    <a:lumOff val="40000"/>
                  </a:schemeClr>
                </a:solidFill>
                <a:latin typeface="Tahoma" pitchFamily="34" charset="0"/>
              </a:rPr>
              <a:t>OLIMPIADE ŞI CONCURSURI ÎN ANUL ŞCOLAR 2016-2017</a:t>
            </a:r>
            <a:endParaRPr lang="en-US" altLang="ro-RO" sz="3000" b="1" dirty="0">
              <a:solidFill>
                <a:schemeClr val="tx2">
                  <a:lumMod val="60000"/>
                  <a:lumOff val="40000"/>
                </a:schemeClr>
              </a:solidFill>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76200" y="2128053"/>
            <a:ext cx="9600774" cy="4083051"/>
          </a:xfrm>
        </p:spPr>
        <p:txBody>
          <a:bodyPr>
            <a:normAutofit fontScale="92500" lnSpcReduction="10000"/>
          </a:bodyPr>
          <a:lstStyle/>
          <a:p>
            <a:pPr marL="0" indent="0">
              <a:buClr>
                <a:schemeClr val="tx2">
                  <a:lumMod val="60000"/>
                  <a:lumOff val="40000"/>
                </a:schemeClr>
              </a:buClr>
              <a:buSzPct val="100000"/>
              <a:buNone/>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SE ORGANIZEAZĂ PENTRU CLASELE II-VIII</a:t>
            </a:r>
          </a:p>
          <a:p>
            <a:pPr>
              <a:buClr>
                <a:schemeClr val="tx2">
                  <a:lumMod val="60000"/>
                  <a:lumOff val="40000"/>
                </a:schemeClr>
              </a:buClr>
              <a:buSzPct val="100000"/>
              <a:buFont typeface="Wingdings" panose="05000000000000000000" pitchFamily="2" charset="2"/>
              <a:buChar char="Ø"/>
            </a:pPr>
            <a:r>
              <a:rPr lang="ro-RO" altLang="ro-RO" sz="2800" b="1" dirty="0">
                <a:latin typeface="Tahoma" pitchFamily="34" charset="0"/>
                <a:ea typeface="Tahoma" panose="020B0604030504040204" pitchFamily="34" charset="0"/>
                <a:cs typeface="Tahoma" panose="020B0604030504040204" pitchFamily="34" charset="0"/>
              </a:rPr>
              <a:t>Perioada de înscriere: </a:t>
            </a:r>
          </a:p>
          <a:p>
            <a:pPr>
              <a:buClr>
                <a:schemeClr val="tx2">
                  <a:lumMod val="60000"/>
                  <a:lumOff val="40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		3 octombrie – 31  octombrie 2016 </a:t>
            </a:r>
          </a:p>
          <a:p>
            <a:pPr>
              <a:buClr>
                <a:schemeClr val="tx2">
                  <a:lumMod val="60000"/>
                  <a:lumOff val="40000"/>
                </a:schemeClr>
              </a:buClr>
              <a:buSzPct val="100000"/>
              <a:buFont typeface="Wingdings" panose="05000000000000000000" pitchFamily="2" charset="2"/>
              <a:buChar char="Ø"/>
            </a:pPr>
            <a:r>
              <a:rPr lang="ro-RO" altLang="ro-RO" sz="2800" b="1" dirty="0">
                <a:latin typeface="Tahoma" pitchFamily="34" charset="0"/>
                <a:ea typeface="Tahoma" panose="020B0604030504040204" pitchFamily="34" charset="0"/>
                <a:cs typeface="Tahoma" panose="020B0604030504040204" pitchFamily="34" charset="0"/>
              </a:rPr>
              <a:t>Simulare a etapei online </a:t>
            </a: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17-22 octombrie 2016 </a:t>
            </a:r>
            <a:r>
              <a:rPr lang="ro-RO" altLang="ro-RO" sz="2800" b="1" dirty="0">
                <a:latin typeface="Tahoma" pitchFamily="34" charset="0"/>
                <a:ea typeface="Tahoma" panose="020B0604030504040204" pitchFamily="34" charset="0"/>
                <a:cs typeface="Tahoma" panose="020B0604030504040204" pitchFamily="34" charset="0"/>
              </a:rPr>
              <a:t>(!)</a:t>
            </a:r>
          </a:p>
          <a:p>
            <a:pPr>
              <a:buClr>
                <a:schemeClr val="tx2">
                  <a:lumMod val="60000"/>
                  <a:lumOff val="40000"/>
                </a:schemeClr>
              </a:buClr>
              <a:buSzPct val="100000"/>
              <a:buFont typeface="Wingdings" panose="05000000000000000000" pitchFamily="2" charset="2"/>
              <a:buChar char="Ø"/>
            </a:pPr>
            <a:r>
              <a:rPr lang="ro-RO" altLang="ro-RO" sz="2800" b="1" dirty="0">
                <a:latin typeface="Tahoma" pitchFamily="34" charset="0"/>
                <a:ea typeface="Tahoma" panose="020B0604030504040204" pitchFamily="34" charset="0"/>
                <a:cs typeface="Tahoma" panose="020B0604030504040204" pitchFamily="34" charset="0"/>
              </a:rPr>
              <a:t>Etapa online </a:t>
            </a: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7-11 noiembrie 2016, </a:t>
            </a:r>
            <a:r>
              <a:rPr lang="ro-RO" altLang="ro-RO" sz="2800" b="1" dirty="0">
                <a:latin typeface="Tahoma" pitchFamily="34" charset="0"/>
                <a:ea typeface="Tahoma" panose="020B0604030504040204" pitchFamily="34" charset="0"/>
                <a:cs typeface="Tahoma" panose="020B0604030504040204" pitchFamily="34" charset="0"/>
              </a:rPr>
              <a:t>(pentru fiecare an de studiu se va aloca o singură zi)</a:t>
            </a:r>
          </a:p>
          <a:p>
            <a:pPr>
              <a:buClr>
                <a:schemeClr val="tx2">
                  <a:lumMod val="60000"/>
                  <a:lumOff val="40000"/>
                </a:schemeClr>
              </a:buClr>
              <a:buSzPct val="100000"/>
              <a:buFont typeface="Wingdings" panose="05000000000000000000" pitchFamily="2" charset="2"/>
              <a:buChar char="Ø"/>
            </a:pPr>
            <a:r>
              <a:rPr lang="ro-RO" altLang="ro-RO" sz="2800" b="1" dirty="0">
                <a:latin typeface="Tahoma" pitchFamily="34" charset="0"/>
                <a:ea typeface="Tahoma" panose="020B0604030504040204" pitchFamily="34" charset="0"/>
                <a:cs typeface="Tahoma" panose="020B0604030504040204" pitchFamily="34" charset="0"/>
              </a:rPr>
              <a:t>Etapa scrisă </a:t>
            </a: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26 noiembrie 2016</a:t>
            </a:r>
          </a:p>
          <a:p>
            <a:pPr>
              <a:buClr>
                <a:schemeClr val="tx2">
                  <a:lumMod val="60000"/>
                  <a:lumOff val="40000"/>
                </a:schemeClr>
              </a:buClr>
              <a:buSzPct val="100000"/>
              <a:buFont typeface="Wingdings" panose="05000000000000000000" pitchFamily="2" charset="2"/>
              <a:buChar char="Ø"/>
            </a:pPr>
            <a:r>
              <a:rPr lang="ro-RO" altLang="ro-RO" sz="2800" b="1" dirty="0">
                <a:latin typeface="Tahoma" pitchFamily="34" charset="0"/>
                <a:ea typeface="Tahoma" panose="020B0604030504040204" pitchFamily="34" charset="0"/>
                <a:cs typeface="Tahoma" panose="020B0604030504040204" pitchFamily="34" charset="0"/>
              </a:rPr>
              <a:t>Comunicarea rezultatelor finale </a:t>
            </a: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9 decembrie  2016 </a:t>
            </a:r>
            <a:endParaRPr lang="ro-RO" altLang="ro-RO" sz="2800" b="1" dirty="0">
              <a:latin typeface="Tahoma" pitchFamily="34" charset="0"/>
              <a:ea typeface="Tahoma" panose="020B0604030504040204" pitchFamily="34" charset="0"/>
              <a:cs typeface="Tahoma" panose="020B0604030504040204" pitchFamily="34" charset="0"/>
            </a:endParaRPr>
          </a:p>
          <a:p>
            <a:pPr marL="0" indent="0">
              <a:buClr>
                <a:schemeClr val="accent6">
                  <a:lumMod val="75000"/>
                </a:schemeClr>
              </a:buClr>
              <a:buSzPct val="100000"/>
              <a:buNone/>
            </a:pPr>
            <a:r>
              <a:rPr lang="ro-RO" altLang="ro-RO" sz="2800" b="1" dirty="0">
                <a:latin typeface="Tahoma" pitchFamily="34" charset="0"/>
                <a:ea typeface="Tahoma" panose="020B0604030504040204" pitchFamily="34" charset="0"/>
                <a:cs typeface="Tahoma" panose="020B0604030504040204" pitchFamily="34" charset="0"/>
              </a:rPr>
              <a:t>Mai multe informații pe site-ul:  </a:t>
            </a: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www.luminamath.ro</a:t>
            </a:r>
          </a:p>
        </p:txBody>
      </p:sp>
      <p:sp>
        <p:nvSpPr>
          <p:cNvPr id="5" name="Rectangle 5"/>
          <p:cNvSpPr>
            <a:spLocks noGrp="1" noChangeArrowheads="1"/>
          </p:cNvSpPr>
          <p:nvPr>
            <p:ph type="sldNum" sz="quarter" idx="12"/>
          </p:nvPr>
        </p:nvSpPr>
        <p:spPr/>
        <p:txBody>
          <a:bodyPr/>
          <a:lstStyle/>
          <a:p>
            <a:pPr>
              <a:defRPr/>
            </a:pPr>
            <a:fld id="{0857D620-DF68-4680-AC94-43A0C39B50B6}" type="slidenum">
              <a:rPr lang="ro-RO"/>
              <a:pPr>
                <a:defRPr/>
              </a:pPr>
              <a:t>62</a:t>
            </a:fld>
            <a:endParaRPr lang="ro-RO"/>
          </a:p>
        </p:txBody>
      </p:sp>
      <p:sp>
        <p:nvSpPr>
          <p:cNvPr id="61444" name="Rectangle 5"/>
          <p:cNvSpPr>
            <a:spLocks noChangeArrowheads="1"/>
          </p:cNvSpPr>
          <p:nvPr/>
        </p:nvSpPr>
        <p:spPr bwMode="auto">
          <a:xfrm>
            <a:off x="419535" y="1066800"/>
            <a:ext cx="878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marL="514350" indent="-514350" algn="ctr" eaLnBrk="1" hangingPunct="1">
              <a:spcBef>
                <a:spcPts val="0"/>
              </a:spcBef>
              <a:spcAft>
                <a:spcPts val="0"/>
              </a:spcAft>
              <a:buSzPct val="100000"/>
              <a:buFont typeface="+mj-lt"/>
              <a:buAutoNum type="alphaUcPeriod" startAt="3"/>
            </a:pPr>
            <a:r>
              <a:rPr lang="en-US" altLang="ro-RO" sz="2800" u="sng" dirty="0"/>
              <a:t> </a:t>
            </a:r>
            <a:r>
              <a:rPr lang="ro-RO" altLang="ro-RO" sz="2800" u="sng" dirty="0"/>
              <a:t>Concursul de Matematică </a:t>
            </a:r>
            <a:endParaRPr lang="en-US" altLang="ro-RO" sz="2800" u="sng" dirty="0"/>
          </a:p>
          <a:p>
            <a:pPr algn="ctr" eaLnBrk="1" hangingPunct="1">
              <a:spcBef>
                <a:spcPts val="0"/>
              </a:spcBef>
              <a:spcAft>
                <a:spcPts val="0"/>
              </a:spcAft>
              <a:buClr>
                <a:srgbClr val="FFFF99"/>
              </a:buClr>
              <a:buSzPct val="85000"/>
              <a:buFont typeface="Wingdings" pitchFamily="2" charset="2"/>
              <a:buNone/>
            </a:pPr>
            <a:r>
              <a:rPr lang="ro-RO" altLang="ro-RO" sz="2800" u="sng" dirty="0"/>
              <a:t>“Lumina </a:t>
            </a:r>
            <a:r>
              <a:rPr lang="ro-RO" altLang="ro-RO" sz="2800" u="sng" dirty="0" err="1"/>
              <a:t>Math</a:t>
            </a:r>
            <a:r>
              <a:rPr lang="en-US" altLang="ro-RO" sz="2800" u="sng" dirty="0"/>
              <a:t>”</a:t>
            </a:r>
            <a:r>
              <a:rPr lang="ro-RO" altLang="ro-RO" sz="2800" u="sng" dirty="0"/>
              <a:t> 2016-2017</a:t>
            </a:r>
          </a:p>
        </p:txBody>
      </p:sp>
      <p:sp>
        <p:nvSpPr>
          <p:cNvPr id="6" name="Rectangle 2"/>
          <p:cNvSpPr>
            <a:spLocks noGrp="1" noChangeArrowheads="1"/>
          </p:cNvSpPr>
          <p:nvPr>
            <p:ph type="title"/>
          </p:nvPr>
        </p:nvSpPr>
        <p:spPr>
          <a:xfrm>
            <a:off x="1258887" y="156120"/>
            <a:ext cx="6996113" cy="910680"/>
          </a:xfrm>
        </p:spPr>
        <p:txBody>
          <a:bodyPr/>
          <a:lstStyle/>
          <a:p>
            <a:pPr algn="ctr"/>
            <a: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II.3. </a:t>
            </a:r>
            <a:r>
              <a:rPr lang="ro-RO" altLang="ro-RO" sz="2800" dirty="0">
                <a:solidFill>
                  <a:schemeClr val="tx2">
                    <a:lumMod val="60000"/>
                    <a:lumOff val="40000"/>
                  </a:schemeClr>
                </a:solidFill>
                <a:latin typeface="Tahoma" pitchFamily="34" charset="0"/>
              </a:rPr>
              <a:t>OLIMPIADE ŞI CONCURSURI ÎN ANUL ŞCOLAR 2016-2017</a:t>
            </a:r>
            <a:endParaRPr lang="en-US" altLang="ro-RO" sz="3000" b="1" dirty="0">
              <a:solidFill>
                <a:schemeClr val="tx2">
                  <a:lumMod val="60000"/>
                  <a:lumOff val="40000"/>
                </a:schemeClr>
              </a:solidFill>
              <a:latin typeface="Tahoma" pitchFamily="34" charset="0"/>
            </a:endParaRPr>
          </a:p>
        </p:txBody>
      </p:sp>
      <p:sp>
        <p:nvSpPr>
          <p:cNvPr id="7" name="AutoShape 5">
            <a:hlinkClick r:id="rId2" action="ppaction://hlinksldjump"/>
          </p:cNvPr>
          <p:cNvSpPr>
            <a:spLocks noChangeArrowheads="1"/>
          </p:cNvSpPr>
          <p:nvPr/>
        </p:nvSpPr>
        <p:spPr bwMode="auto">
          <a:xfrm>
            <a:off x="9243077" y="6149976"/>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894476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305226" y="2387599"/>
            <a:ext cx="9600774" cy="4083051"/>
          </a:xfrm>
        </p:spPr>
        <p:txBody>
          <a:bodyPr>
            <a:normAutofit/>
          </a:bodyPr>
          <a:lstStyle/>
          <a:p>
            <a:pPr marL="0" indent="0">
              <a:buClr>
                <a:schemeClr val="tx2">
                  <a:lumMod val="60000"/>
                  <a:lumOff val="40000"/>
                </a:schemeClr>
              </a:buClr>
              <a:buSzPct val="100000"/>
              <a:buNone/>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CALENDAR:</a:t>
            </a:r>
          </a:p>
          <a:p>
            <a:pPr marL="0" indent="0">
              <a:buClr>
                <a:schemeClr val="tx2">
                  <a:lumMod val="60000"/>
                  <a:lumOff val="40000"/>
                </a:schemeClr>
              </a:buClr>
              <a:buSzPct val="100000"/>
              <a:buNone/>
            </a:pPr>
            <a:r>
              <a:rPr lang="ro-RO" altLang="ro-RO" sz="2400" b="1" dirty="0">
                <a:solidFill>
                  <a:schemeClr val="accent6">
                    <a:lumMod val="75000"/>
                  </a:schemeClr>
                </a:solidFill>
                <a:latin typeface="Tahoma" pitchFamily="34" charset="0"/>
                <a:ea typeface="Tahoma" panose="020B0604030504040204" pitchFamily="34" charset="0"/>
                <a:cs typeface="Tahoma" panose="020B0604030504040204" pitchFamily="34" charset="0"/>
              </a:rPr>
              <a:t>PENTRU CLASELE III-VIII</a:t>
            </a:r>
          </a:p>
          <a:p>
            <a:pPr>
              <a:buClr>
                <a:schemeClr val="tx2">
                  <a:lumMod val="60000"/>
                  <a:lumOff val="40000"/>
                </a:schemeClr>
              </a:buClr>
              <a:buSzPct val="100000"/>
              <a:buFont typeface="Wingdings" panose="05000000000000000000" pitchFamily="2" charset="2"/>
              <a:buChar char="Ø"/>
            </a:pPr>
            <a:r>
              <a:rPr lang="ro-RO" altLang="ro-RO" sz="2400" b="1" dirty="0">
                <a:latin typeface="Tahoma" pitchFamily="34" charset="0"/>
                <a:ea typeface="Tahoma" panose="020B0604030504040204" pitchFamily="34" charset="0"/>
                <a:cs typeface="Tahoma" panose="020B0604030504040204" pitchFamily="34" charset="0"/>
              </a:rPr>
              <a:t>Etapa județeană: 14 octombrie 2016 (14:30-15:30) </a:t>
            </a:r>
          </a:p>
          <a:p>
            <a:pPr>
              <a:buClr>
                <a:schemeClr val="tx2">
                  <a:lumMod val="60000"/>
                  <a:lumOff val="40000"/>
                </a:schemeClr>
              </a:buClr>
              <a:buSzPct val="100000"/>
              <a:buFont typeface="Wingdings" panose="05000000000000000000" pitchFamily="2" charset="2"/>
              <a:buChar char="Ø"/>
            </a:pPr>
            <a:r>
              <a:rPr lang="ro-RO" altLang="ro-RO" sz="2400" b="1" dirty="0">
                <a:latin typeface="Tahoma" pitchFamily="34" charset="0"/>
                <a:ea typeface="Tahoma" panose="020B0604030504040204" pitchFamily="34" charset="0"/>
                <a:cs typeface="Tahoma" panose="020B0604030504040204" pitchFamily="34" charset="0"/>
              </a:rPr>
              <a:t>Etapa națională: 19 noiembrie 2016 (10:30-17:00) </a:t>
            </a:r>
          </a:p>
          <a:p>
            <a:pPr marL="0" indent="0">
              <a:buClr>
                <a:schemeClr val="tx2">
                  <a:lumMod val="60000"/>
                  <a:lumOff val="40000"/>
                </a:schemeClr>
              </a:buClr>
              <a:buSzPct val="100000"/>
              <a:buNone/>
            </a:pPr>
            <a:endParaRPr lang="ro-RO" altLang="ro-RO" sz="2000" b="1" dirty="0">
              <a:latin typeface="Tahoma" pitchFamily="34" charset="0"/>
              <a:ea typeface="Tahoma" panose="020B0604030504040204" pitchFamily="34" charset="0"/>
              <a:cs typeface="Tahoma" panose="020B0604030504040204" pitchFamily="34" charset="0"/>
            </a:endParaRPr>
          </a:p>
          <a:p>
            <a:pPr marL="0" indent="0">
              <a:buClr>
                <a:schemeClr val="tx2">
                  <a:lumMod val="60000"/>
                  <a:lumOff val="40000"/>
                </a:schemeClr>
              </a:buClr>
              <a:buSzPct val="100000"/>
              <a:buNone/>
            </a:pPr>
            <a:r>
              <a:rPr lang="ro-RO" altLang="ro-RO" sz="2400" b="1" dirty="0">
                <a:solidFill>
                  <a:schemeClr val="accent6">
                    <a:lumMod val="75000"/>
                  </a:schemeClr>
                </a:solidFill>
                <a:latin typeface="Tahoma" pitchFamily="34" charset="0"/>
                <a:ea typeface="Tahoma" panose="020B0604030504040204" pitchFamily="34" charset="0"/>
                <a:cs typeface="Tahoma" panose="020B0604030504040204" pitchFamily="34" charset="0"/>
              </a:rPr>
              <a:t>PENTRU CLASELE IX-XII</a:t>
            </a:r>
          </a:p>
          <a:p>
            <a:pPr>
              <a:buClr>
                <a:schemeClr val="tx2">
                  <a:lumMod val="60000"/>
                  <a:lumOff val="40000"/>
                </a:schemeClr>
              </a:buClr>
              <a:buSzPct val="100000"/>
              <a:buFont typeface="Wingdings" panose="05000000000000000000" pitchFamily="2" charset="2"/>
              <a:buChar char="Ø"/>
            </a:pPr>
            <a:r>
              <a:rPr lang="ro-RO" altLang="ro-RO" sz="2400" b="1" dirty="0">
                <a:latin typeface="Tahoma" pitchFamily="34" charset="0"/>
                <a:ea typeface="Tahoma" panose="020B0604030504040204" pitchFamily="34" charset="0"/>
                <a:cs typeface="Tahoma" panose="020B0604030504040204" pitchFamily="34" charset="0"/>
              </a:rPr>
              <a:t>Etapa județeană: 6 ianuarie 2017 (14:30-15:30) </a:t>
            </a:r>
          </a:p>
          <a:p>
            <a:pPr>
              <a:buClr>
                <a:schemeClr val="tx2">
                  <a:lumMod val="60000"/>
                  <a:lumOff val="40000"/>
                </a:schemeClr>
              </a:buClr>
              <a:buSzPct val="100000"/>
              <a:buFont typeface="Wingdings" panose="05000000000000000000" pitchFamily="2" charset="2"/>
              <a:buChar char="Ø"/>
            </a:pPr>
            <a:r>
              <a:rPr lang="ro-RO" altLang="ro-RO" sz="2400" b="1" dirty="0">
                <a:latin typeface="Tahoma" pitchFamily="34" charset="0"/>
                <a:ea typeface="Tahoma" panose="020B0604030504040204" pitchFamily="34" charset="0"/>
                <a:cs typeface="Tahoma" panose="020B0604030504040204" pitchFamily="34" charset="0"/>
              </a:rPr>
              <a:t>Etapa națională: 4 martie 2017 (10:30-14:30) </a:t>
            </a:r>
          </a:p>
        </p:txBody>
      </p:sp>
      <p:sp>
        <p:nvSpPr>
          <p:cNvPr id="5" name="Rectangle 5"/>
          <p:cNvSpPr>
            <a:spLocks noGrp="1" noChangeArrowheads="1"/>
          </p:cNvSpPr>
          <p:nvPr>
            <p:ph type="sldNum" sz="quarter" idx="12"/>
          </p:nvPr>
        </p:nvSpPr>
        <p:spPr/>
        <p:txBody>
          <a:bodyPr/>
          <a:lstStyle/>
          <a:p>
            <a:pPr>
              <a:defRPr/>
            </a:pPr>
            <a:fld id="{0857D620-DF68-4680-AC94-43A0C39B50B6}" type="slidenum">
              <a:rPr lang="ro-RO"/>
              <a:pPr>
                <a:defRPr/>
              </a:pPr>
              <a:t>63</a:t>
            </a:fld>
            <a:endParaRPr lang="ro-RO"/>
          </a:p>
        </p:txBody>
      </p:sp>
      <p:sp>
        <p:nvSpPr>
          <p:cNvPr id="61444" name="Rectangle 5"/>
          <p:cNvSpPr>
            <a:spLocks noChangeArrowheads="1"/>
          </p:cNvSpPr>
          <p:nvPr/>
        </p:nvSpPr>
        <p:spPr bwMode="auto">
          <a:xfrm>
            <a:off x="419534" y="1066800"/>
            <a:ext cx="91054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marL="514350" indent="-514350" algn="ctr" eaLnBrk="1" hangingPunct="1">
              <a:spcBef>
                <a:spcPts val="0"/>
              </a:spcBef>
              <a:spcAft>
                <a:spcPts val="0"/>
              </a:spcAft>
              <a:buSzPct val="100000"/>
              <a:buFont typeface="+mj-lt"/>
              <a:buAutoNum type="alphaUcPeriod" startAt="4"/>
            </a:pPr>
            <a:r>
              <a:rPr lang="en-US" altLang="ro-RO" sz="2800" u="sng" dirty="0"/>
              <a:t> </a:t>
            </a:r>
            <a:r>
              <a:rPr lang="ro-RO" altLang="ro-RO" sz="2800" u="sng" dirty="0"/>
              <a:t>Concursul de Matematică </a:t>
            </a:r>
            <a:endParaRPr lang="en-US" altLang="ro-RO" sz="2800" u="sng" dirty="0"/>
          </a:p>
          <a:p>
            <a:pPr algn="ctr" eaLnBrk="1" hangingPunct="1">
              <a:spcBef>
                <a:spcPts val="0"/>
              </a:spcBef>
              <a:spcAft>
                <a:spcPts val="0"/>
              </a:spcAft>
              <a:buClr>
                <a:srgbClr val="FFFF99"/>
              </a:buClr>
              <a:buSzPct val="85000"/>
              <a:buFont typeface="Wingdings" pitchFamily="2" charset="2"/>
              <a:buNone/>
            </a:pPr>
            <a:r>
              <a:rPr lang="ro-RO" altLang="ro-RO" sz="2800" u="sng" dirty="0"/>
              <a:t>pe echipe “Bolyai </a:t>
            </a:r>
            <a:r>
              <a:rPr lang="ro-RO" altLang="ro-RO" sz="2800" u="sng" dirty="0" err="1"/>
              <a:t>Csapatverseny</a:t>
            </a:r>
            <a:r>
              <a:rPr lang="en-US" altLang="ro-RO" sz="2800" u="sng" dirty="0"/>
              <a:t>”</a:t>
            </a:r>
            <a:r>
              <a:rPr lang="ro-RO" altLang="ro-RO" sz="2800" u="sng" dirty="0"/>
              <a:t> 2016-2017</a:t>
            </a:r>
          </a:p>
        </p:txBody>
      </p:sp>
      <p:sp>
        <p:nvSpPr>
          <p:cNvPr id="6" name="Rectangle 2"/>
          <p:cNvSpPr>
            <a:spLocks noGrp="1" noChangeArrowheads="1"/>
          </p:cNvSpPr>
          <p:nvPr>
            <p:ph type="title"/>
          </p:nvPr>
        </p:nvSpPr>
        <p:spPr>
          <a:xfrm>
            <a:off x="1258887" y="156120"/>
            <a:ext cx="6996113" cy="910680"/>
          </a:xfrm>
        </p:spPr>
        <p:txBody>
          <a:bodyPr/>
          <a:lstStyle/>
          <a:p>
            <a:pPr algn="ctr"/>
            <a: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II.3. </a:t>
            </a:r>
            <a:r>
              <a:rPr lang="ro-RO" altLang="ro-RO" sz="2800" dirty="0">
                <a:solidFill>
                  <a:schemeClr val="tx2">
                    <a:lumMod val="60000"/>
                    <a:lumOff val="40000"/>
                  </a:schemeClr>
                </a:solidFill>
                <a:latin typeface="Tahoma" pitchFamily="34" charset="0"/>
              </a:rPr>
              <a:t>OLIMPIADE ŞI CONCURSURI ÎN ANUL ŞCOLAR 2016-2017</a:t>
            </a:r>
            <a:endParaRPr lang="en-US" altLang="ro-RO" sz="3000" b="1" dirty="0">
              <a:solidFill>
                <a:schemeClr val="tx2">
                  <a:lumMod val="60000"/>
                  <a:lumOff val="40000"/>
                </a:schemeClr>
              </a:solidFill>
              <a:latin typeface="Tahoma" pitchFamily="34" charset="0"/>
            </a:endParaRPr>
          </a:p>
        </p:txBody>
      </p:sp>
      <p:sp>
        <p:nvSpPr>
          <p:cNvPr id="8" name="AutoShape 5">
            <a:hlinkClick r:id="rId2" action="ppaction://hlinksldjump"/>
          </p:cNvPr>
          <p:cNvSpPr>
            <a:spLocks noChangeArrowheads="1"/>
          </p:cNvSpPr>
          <p:nvPr/>
        </p:nvSpPr>
        <p:spPr bwMode="auto">
          <a:xfrm>
            <a:off x="9201585" y="616585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665691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76200" y="2128053"/>
            <a:ext cx="9600774" cy="4083051"/>
          </a:xfrm>
        </p:spPr>
        <p:txBody>
          <a:bodyPr>
            <a:normAutofit fontScale="85000" lnSpcReduction="20000"/>
          </a:bodyPr>
          <a:lstStyle/>
          <a:p>
            <a:pPr marL="0" indent="0">
              <a:buClr>
                <a:schemeClr val="tx2">
                  <a:lumMod val="60000"/>
                  <a:lumOff val="40000"/>
                </a:schemeClr>
              </a:buClr>
              <a:buSzPct val="100000"/>
              <a:buNone/>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SE ORGANIZEAZĂ PENTRU CLASELE V-VIII</a:t>
            </a:r>
          </a:p>
          <a:p>
            <a:pPr>
              <a:buClr>
                <a:schemeClr val="tx2">
                  <a:lumMod val="60000"/>
                  <a:lumOff val="40000"/>
                </a:schemeClr>
              </a:buClr>
              <a:buSzPct val="100000"/>
              <a:buFont typeface="Wingdings" panose="05000000000000000000" pitchFamily="2" charset="2"/>
              <a:buChar char="Ø"/>
            </a:pPr>
            <a:r>
              <a:rPr lang="ro-RO" altLang="ro-RO" sz="2800" b="1" dirty="0">
                <a:latin typeface="Tahoma" pitchFamily="34" charset="0"/>
                <a:ea typeface="Tahoma" panose="020B0604030504040204" pitchFamily="34" charset="0"/>
                <a:cs typeface="Tahoma" panose="020B0604030504040204" pitchFamily="34" charset="0"/>
              </a:rPr>
              <a:t>Se organizează 4 etape prin corespondență (rezolvările se trimit la școala organizatoare) cu subiecte comune pentru clasele V-VI și VIII-VIII cu termenul de trimitere: </a:t>
            </a:r>
          </a:p>
          <a:p>
            <a:pPr>
              <a:buClr>
                <a:schemeClr val="tx2">
                  <a:lumMod val="60000"/>
                  <a:lumOff val="40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		Etapa I. 27 - octombrie 2016</a:t>
            </a:r>
          </a:p>
          <a:p>
            <a:pPr marL="1828800" lvl="4" indent="0">
              <a:buClr>
                <a:schemeClr val="tx2">
                  <a:lumMod val="60000"/>
                  <a:lumOff val="40000"/>
                </a:schemeClr>
              </a:buClr>
              <a:buSzPct val="100000"/>
              <a:buNone/>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II. 24 - noiembrie 2016</a:t>
            </a:r>
          </a:p>
          <a:p>
            <a:pPr marL="1828800" lvl="4" indent="0">
              <a:buClr>
                <a:schemeClr val="tx2">
                  <a:lumMod val="60000"/>
                  <a:lumOff val="40000"/>
                </a:schemeClr>
              </a:buClr>
              <a:buSzPct val="100000"/>
              <a:buNone/>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III. 22 - decembrie 2016</a:t>
            </a:r>
          </a:p>
          <a:p>
            <a:pPr marL="1828800" lvl="4" indent="0">
              <a:buClr>
                <a:schemeClr val="tx2">
                  <a:lumMod val="60000"/>
                  <a:lumOff val="40000"/>
                </a:schemeClr>
              </a:buClr>
              <a:buSzPct val="100000"/>
              <a:buNone/>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IV. 26 - ianuarie 2017</a:t>
            </a:r>
          </a:p>
          <a:p>
            <a:pPr>
              <a:buClr>
                <a:schemeClr val="tx2">
                  <a:lumMod val="60000"/>
                  <a:lumOff val="40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județeană </a:t>
            </a:r>
            <a:r>
              <a:rPr lang="ro-RO" altLang="ro-RO" sz="2800" b="1" dirty="0">
                <a:latin typeface="Tahoma" pitchFamily="34" charset="0"/>
                <a:ea typeface="Tahoma" panose="020B0604030504040204" pitchFamily="34" charset="0"/>
                <a:cs typeface="Tahoma" panose="020B0604030504040204" pitchFamily="34" charset="0"/>
              </a:rPr>
              <a:t>se va organiza cu subiecte separate </a:t>
            </a:r>
          </a:p>
          <a:p>
            <a:pPr marL="0" indent="0" defTabSz="365760">
              <a:buClr>
                <a:schemeClr val="tx2">
                  <a:lumMod val="60000"/>
                  <a:lumOff val="40000"/>
                </a:schemeClr>
              </a:buClr>
              <a:buSzPct val="100000"/>
              <a:buNone/>
            </a:pPr>
            <a:r>
              <a:rPr lang="ro-RO" altLang="ro-RO" sz="2800" b="1" dirty="0">
                <a:latin typeface="Tahoma" pitchFamily="34" charset="0"/>
                <a:ea typeface="Tahoma" panose="020B0604030504040204" pitchFamily="34" charset="0"/>
                <a:cs typeface="Tahoma" panose="020B0604030504040204" pitchFamily="34" charset="0"/>
              </a:rPr>
              <a:t>	pentru fiecare clasă – februarie 2017</a:t>
            </a:r>
          </a:p>
          <a:p>
            <a:pPr>
              <a:buClr>
                <a:schemeClr val="tx2">
                  <a:lumMod val="60000"/>
                  <a:lumOff val="40000"/>
                </a:schemeClr>
              </a:buClr>
              <a:buSzPct val="100000"/>
              <a:buFont typeface="Wingdings" panose="05000000000000000000" pitchFamily="2" charset="2"/>
              <a:buChar char="Ø"/>
            </a:pPr>
            <a:r>
              <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rPr>
              <a:t>Etapa națională </a:t>
            </a:r>
            <a:r>
              <a:rPr lang="ro-RO" altLang="ro-RO" sz="2800" b="1" dirty="0">
                <a:latin typeface="Tahoma" pitchFamily="34" charset="0"/>
                <a:ea typeface="Tahoma" panose="020B0604030504040204" pitchFamily="34" charset="0"/>
                <a:cs typeface="Tahoma" panose="020B0604030504040204" pitchFamily="34" charset="0"/>
              </a:rPr>
              <a:t>– martie 2017</a:t>
            </a:r>
            <a:endParaRPr lang="ro-RO" altLang="ro-RO" sz="2800" b="1" dirty="0">
              <a:solidFill>
                <a:schemeClr val="accent6">
                  <a:lumMod val="75000"/>
                </a:schemeClr>
              </a:solidFill>
              <a:latin typeface="Tahoma" pitchFamily="34" charset="0"/>
              <a:ea typeface="Tahoma" panose="020B0604030504040204" pitchFamily="34" charset="0"/>
              <a:cs typeface="Tahoma" panose="020B0604030504040204" pitchFamily="34" charset="0"/>
            </a:endParaRPr>
          </a:p>
        </p:txBody>
      </p:sp>
      <p:sp>
        <p:nvSpPr>
          <p:cNvPr id="5" name="Rectangle 5"/>
          <p:cNvSpPr>
            <a:spLocks noGrp="1" noChangeArrowheads="1"/>
          </p:cNvSpPr>
          <p:nvPr>
            <p:ph type="sldNum" sz="quarter" idx="12"/>
          </p:nvPr>
        </p:nvSpPr>
        <p:spPr/>
        <p:txBody>
          <a:bodyPr/>
          <a:lstStyle/>
          <a:p>
            <a:pPr>
              <a:defRPr/>
            </a:pPr>
            <a:fld id="{0857D620-DF68-4680-AC94-43A0C39B50B6}" type="slidenum">
              <a:rPr lang="ro-RO"/>
              <a:pPr>
                <a:defRPr/>
              </a:pPr>
              <a:t>64</a:t>
            </a:fld>
            <a:endParaRPr lang="ro-RO"/>
          </a:p>
        </p:txBody>
      </p:sp>
      <p:sp>
        <p:nvSpPr>
          <p:cNvPr id="61444" name="Rectangle 5"/>
          <p:cNvSpPr>
            <a:spLocks noChangeArrowheads="1"/>
          </p:cNvSpPr>
          <p:nvPr/>
        </p:nvSpPr>
        <p:spPr bwMode="auto">
          <a:xfrm>
            <a:off x="419535" y="1066800"/>
            <a:ext cx="878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marL="514350" indent="-514350" algn="ctr" eaLnBrk="1" hangingPunct="1">
              <a:spcBef>
                <a:spcPts val="0"/>
              </a:spcBef>
              <a:spcAft>
                <a:spcPts val="0"/>
              </a:spcAft>
              <a:buSzPct val="100000"/>
              <a:buFont typeface="+mj-lt"/>
              <a:buAutoNum type="alphaUcPeriod" startAt="5"/>
            </a:pPr>
            <a:r>
              <a:rPr lang="en-US" altLang="ro-RO" sz="2800" u="sng" dirty="0"/>
              <a:t> </a:t>
            </a:r>
            <a:r>
              <a:rPr lang="ro-RO" altLang="ro-RO" sz="2800" u="sng" dirty="0"/>
              <a:t>Concursul de Matematică </a:t>
            </a:r>
            <a:endParaRPr lang="en-US" altLang="ro-RO" sz="2800" u="sng" dirty="0"/>
          </a:p>
          <a:p>
            <a:pPr algn="ctr" eaLnBrk="1" hangingPunct="1">
              <a:spcBef>
                <a:spcPts val="0"/>
              </a:spcBef>
              <a:spcAft>
                <a:spcPts val="0"/>
              </a:spcAft>
              <a:buClr>
                <a:srgbClr val="FFFF99"/>
              </a:buClr>
              <a:buSzPct val="85000"/>
              <a:buFont typeface="Wingdings" pitchFamily="2" charset="2"/>
              <a:buNone/>
            </a:pPr>
            <a:r>
              <a:rPr lang="ro-RO" altLang="ro-RO" sz="2800" u="sng" dirty="0"/>
              <a:t>“</a:t>
            </a:r>
            <a:r>
              <a:rPr lang="ro-RO" altLang="ro-RO" sz="2800" u="sng" dirty="0" err="1"/>
              <a:t>Csillagszerz</a:t>
            </a:r>
            <a:r>
              <a:rPr lang="hu-HU" altLang="ro-RO" sz="2800" u="sng" dirty="0"/>
              <a:t>ő</a:t>
            </a:r>
            <a:r>
              <a:rPr lang="en-US" altLang="ro-RO" sz="2800" u="sng" dirty="0"/>
              <a:t>”</a:t>
            </a:r>
            <a:r>
              <a:rPr lang="ro-RO" altLang="ro-RO" sz="2800" u="sng" dirty="0"/>
              <a:t> 2016-2017</a:t>
            </a:r>
          </a:p>
        </p:txBody>
      </p:sp>
      <p:sp>
        <p:nvSpPr>
          <p:cNvPr id="6" name="Rectangle 2"/>
          <p:cNvSpPr>
            <a:spLocks noGrp="1" noChangeArrowheads="1"/>
          </p:cNvSpPr>
          <p:nvPr>
            <p:ph type="title"/>
          </p:nvPr>
        </p:nvSpPr>
        <p:spPr>
          <a:xfrm>
            <a:off x="1258887" y="156120"/>
            <a:ext cx="6996113" cy="910680"/>
          </a:xfrm>
        </p:spPr>
        <p:txBody>
          <a:bodyPr/>
          <a:lstStyle/>
          <a:p>
            <a:pPr algn="ctr"/>
            <a:r>
              <a:rPr lang="ro-RO" altLang="hu-HU" sz="2800" dirty="0">
                <a:solidFill>
                  <a:schemeClr val="tx2">
                    <a:lumMod val="60000"/>
                    <a:lumOff val="40000"/>
                  </a:schemeClr>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II.3. </a:t>
            </a:r>
            <a:r>
              <a:rPr lang="ro-RO" altLang="ro-RO" sz="2800" dirty="0">
                <a:solidFill>
                  <a:schemeClr val="tx2">
                    <a:lumMod val="60000"/>
                    <a:lumOff val="40000"/>
                  </a:schemeClr>
                </a:solidFill>
                <a:latin typeface="Tahoma" pitchFamily="34" charset="0"/>
              </a:rPr>
              <a:t>OLIMPIADE ŞI CONCURSURI ÎN ANUL ŞCOLAR 2016-2017</a:t>
            </a:r>
            <a:endParaRPr lang="en-US" altLang="ro-RO" sz="3000" b="1" dirty="0">
              <a:solidFill>
                <a:schemeClr val="tx2">
                  <a:lumMod val="60000"/>
                  <a:lumOff val="40000"/>
                </a:schemeClr>
              </a:solidFill>
              <a:latin typeface="Tahoma" pitchFamily="34" charset="0"/>
            </a:endParaRPr>
          </a:p>
        </p:txBody>
      </p:sp>
      <p:sp>
        <p:nvSpPr>
          <p:cNvPr id="8" name="AutoShape 5">
            <a:hlinkClick r:id="rId2" action="ppaction://hlinksldjump"/>
          </p:cNvPr>
          <p:cNvSpPr>
            <a:spLocks noChangeArrowheads="1"/>
          </p:cNvSpPr>
          <p:nvPr/>
        </p:nvSpPr>
        <p:spPr bwMode="auto">
          <a:xfrm rot="10800000">
            <a:off x="9201585" y="616585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197264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76200"/>
            <a:ext cx="8610600" cy="838200"/>
          </a:xfrm>
        </p:spPr>
        <p:txBody>
          <a:bodyPr/>
          <a:lstStyle/>
          <a:p>
            <a:pPr algn="ctr" eaLnBrk="1" hangingPunct="1"/>
            <a:r>
              <a:rPr lang="ro-RO" altLang="ro-RO" sz="2400" dirty="0">
                <a:solidFill>
                  <a:schemeClr val="tx2">
                    <a:lumMod val="60000"/>
                    <a:lumOff val="40000"/>
                  </a:schemeClr>
                </a:solidFill>
                <a:latin typeface="Tahoma" pitchFamily="34" charset="0"/>
              </a:rPr>
              <a:t>II.4</a:t>
            </a:r>
            <a:r>
              <a:rPr lang="ro-RO" altLang="ro-RO" sz="2400" b="1" dirty="0">
                <a:solidFill>
                  <a:schemeClr val="tx2">
                    <a:lumMod val="60000"/>
                    <a:lumOff val="40000"/>
                  </a:schemeClr>
                </a:solidFill>
                <a:latin typeface="Tahoma" pitchFamily="34" charset="0"/>
              </a:rPr>
              <a:t>. </a:t>
            </a:r>
            <a:r>
              <a:rPr lang="ro-RO" sz="2400" b="1" dirty="0">
                <a:solidFill>
                  <a:schemeClr val="tx2">
                    <a:lumMod val="60000"/>
                    <a:lumOff val="40000"/>
                  </a:schemeClr>
                </a:solidFill>
                <a:latin typeface="Tahoma" pitchFamily="34" charset="0"/>
              </a:rPr>
              <a:t>EXAMENE ŞI EVALUĂRI NAŢIONALE  </a:t>
            </a:r>
            <a:br>
              <a:rPr lang="ro-RO" sz="2400" b="1" dirty="0">
                <a:solidFill>
                  <a:schemeClr val="tx2">
                    <a:lumMod val="60000"/>
                    <a:lumOff val="40000"/>
                  </a:schemeClr>
                </a:solidFill>
                <a:latin typeface="Tahoma" pitchFamily="34" charset="0"/>
              </a:rPr>
            </a:br>
            <a:r>
              <a:rPr lang="ro-RO" sz="2400" b="1" dirty="0">
                <a:solidFill>
                  <a:schemeClr val="tx2">
                    <a:lumMod val="60000"/>
                    <a:lumOff val="40000"/>
                  </a:schemeClr>
                </a:solidFill>
                <a:latin typeface="Tahoma" pitchFamily="34" charset="0"/>
              </a:rPr>
              <a:t>ÎN ANUL ŞCOLAR 2016 – 2017</a:t>
            </a:r>
            <a:endParaRPr lang="en-US" altLang="ro-RO" sz="2400" b="1" dirty="0">
              <a:solidFill>
                <a:schemeClr val="tx2">
                  <a:lumMod val="60000"/>
                  <a:lumOff val="40000"/>
                </a:schemeClr>
              </a:solidFill>
              <a:latin typeface="Tahoma" pitchFamily="34" charset="0"/>
            </a:endParaRPr>
          </a:p>
        </p:txBody>
      </p:sp>
      <p:sp>
        <p:nvSpPr>
          <p:cNvPr id="2" name="Substituent conținut 1"/>
          <p:cNvSpPr>
            <a:spLocks noGrp="1"/>
          </p:cNvSpPr>
          <p:nvPr>
            <p:ph idx="1"/>
          </p:nvPr>
        </p:nvSpPr>
        <p:spPr>
          <a:xfrm>
            <a:off x="136525" y="838200"/>
            <a:ext cx="9220200" cy="5715000"/>
          </a:xfrm>
        </p:spPr>
        <p:txBody>
          <a:bodyPr>
            <a:noAutofit/>
          </a:bodyPr>
          <a:lstStyle/>
          <a:p>
            <a:pPr>
              <a:spcBef>
                <a:spcPts val="600"/>
              </a:spcBef>
              <a:spcAft>
                <a:spcPts val="600"/>
              </a:spcAft>
              <a:buClr>
                <a:schemeClr val="tx2">
                  <a:lumMod val="60000"/>
                  <a:lumOff val="40000"/>
                </a:schemeClr>
              </a:buClr>
              <a:buSzPct val="120000"/>
            </a:pPr>
            <a:r>
              <a:rPr lang="ro-RO" sz="1800" b="1" dirty="0">
                <a:solidFill>
                  <a:schemeClr val="tx2">
                    <a:lumMod val="75000"/>
                  </a:schemeClr>
                </a:solidFill>
              </a:rPr>
              <a:t>Evaluare naţională – clasa a II-a </a:t>
            </a:r>
            <a:r>
              <a:rPr lang="ro-RO" sz="1600" b="1" dirty="0"/>
              <a:t>(10-13 aprilie 2017)</a:t>
            </a:r>
          </a:p>
          <a:p>
            <a:pPr>
              <a:spcBef>
                <a:spcPts val="600"/>
              </a:spcBef>
              <a:spcAft>
                <a:spcPts val="600"/>
              </a:spcAft>
              <a:buClr>
                <a:schemeClr val="tx2">
                  <a:lumMod val="60000"/>
                  <a:lumOff val="40000"/>
                </a:schemeClr>
              </a:buClr>
              <a:buSzPct val="120000"/>
            </a:pPr>
            <a:r>
              <a:rPr lang="ro-RO" sz="1800" b="1" dirty="0">
                <a:solidFill>
                  <a:schemeClr val="tx2">
                    <a:lumMod val="75000"/>
                  </a:schemeClr>
                </a:solidFill>
              </a:rPr>
              <a:t>Evaluare naţională – clasa a IV-a </a:t>
            </a:r>
            <a:r>
              <a:rPr lang="ro-RO" sz="1600" b="1" dirty="0"/>
              <a:t>(3 – 5 mai 2017)</a:t>
            </a:r>
          </a:p>
          <a:p>
            <a:pPr>
              <a:spcBef>
                <a:spcPts val="600"/>
              </a:spcBef>
              <a:spcAft>
                <a:spcPts val="600"/>
              </a:spcAft>
              <a:buClr>
                <a:schemeClr val="tx2">
                  <a:lumMod val="60000"/>
                  <a:lumOff val="40000"/>
                </a:schemeClr>
              </a:buClr>
              <a:buSzPct val="120000"/>
            </a:pPr>
            <a:r>
              <a:rPr lang="ro-RO" sz="1800" b="1" dirty="0">
                <a:solidFill>
                  <a:schemeClr val="tx2">
                    <a:lumMod val="75000"/>
                  </a:schemeClr>
                </a:solidFill>
              </a:rPr>
              <a:t>Evaluare naţională – clasa a VI-a</a:t>
            </a:r>
          </a:p>
          <a:p>
            <a:pPr lvl="1">
              <a:spcBef>
                <a:spcPts val="600"/>
              </a:spcBef>
              <a:spcAft>
                <a:spcPts val="600"/>
              </a:spcAft>
              <a:buClr>
                <a:schemeClr val="tx2">
                  <a:lumMod val="60000"/>
                  <a:lumOff val="40000"/>
                </a:schemeClr>
              </a:buClr>
              <a:buSzPct val="120000"/>
            </a:pPr>
            <a:r>
              <a:rPr lang="ro-RO" sz="1600" b="1" dirty="0"/>
              <a:t>10 mai 2017 Limbă și comunicare</a:t>
            </a:r>
          </a:p>
          <a:p>
            <a:pPr lvl="1">
              <a:spcBef>
                <a:spcPts val="600"/>
              </a:spcBef>
              <a:spcAft>
                <a:spcPts val="600"/>
              </a:spcAft>
              <a:buClr>
                <a:schemeClr val="tx2">
                  <a:lumMod val="60000"/>
                  <a:lumOff val="40000"/>
                </a:schemeClr>
              </a:buClr>
              <a:buSzPct val="120000"/>
            </a:pPr>
            <a:r>
              <a:rPr lang="ro-RO" sz="1600" b="1" dirty="0"/>
              <a:t>11 mai 2017 Matematică și științe</a:t>
            </a:r>
          </a:p>
          <a:p>
            <a:pPr>
              <a:spcBef>
                <a:spcPts val="600"/>
              </a:spcBef>
              <a:spcAft>
                <a:spcPts val="600"/>
              </a:spcAft>
              <a:buClr>
                <a:schemeClr val="tx2">
                  <a:lumMod val="60000"/>
                  <a:lumOff val="40000"/>
                </a:schemeClr>
              </a:buClr>
              <a:buSzPct val="120000"/>
            </a:pPr>
            <a:r>
              <a:rPr lang="ro-RO" sz="1800" b="1" dirty="0">
                <a:solidFill>
                  <a:schemeClr val="tx2">
                    <a:lumMod val="75000"/>
                  </a:schemeClr>
                </a:solidFill>
              </a:rPr>
              <a:t>Evaluare naţională – clasa a VIII-a </a:t>
            </a:r>
            <a:r>
              <a:rPr lang="ro-RO" sz="1600" b="1" dirty="0"/>
              <a:t>(OMENCȘ nr.5071/31.08.2016)</a:t>
            </a:r>
          </a:p>
          <a:p>
            <a:pPr lvl="1">
              <a:spcBef>
                <a:spcPts val="600"/>
              </a:spcBef>
              <a:spcAft>
                <a:spcPts val="600"/>
              </a:spcAft>
              <a:buClr>
                <a:schemeClr val="tx2">
                  <a:lumMod val="60000"/>
                  <a:lumOff val="40000"/>
                </a:schemeClr>
              </a:buClr>
              <a:buSzPct val="120000"/>
            </a:pPr>
            <a:r>
              <a:rPr lang="ro-RO" sz="1600" b="1" dirty="0"/>
              <a:t>19 iunie 2017 - Limba și literatura română</a:t>
            </a:r>
          </a:p>
          <a:p>
            <a:pPr lvl="1">
              <a:spcBef>
                <a:spcPts val="600"/>
              </a:spcBef>
              <a:spcAft>
                <a:spcPts val="600"/>
              </a:spcAft>
              <a:buClr>
                <a:schemeClr val="tx2">
                  <a:lumMod val="60000"/>
                  <a:lumOff val="40000"/>
                </a:schemeClr>
              </a:buClr>
              <a:buSzPct val="120000"/>
            </a:pPr>
            <a:r>
              <a:rPr lang="ro-RO" sz="1600" b="1" dirty="0"/>
              <a:t>21 iunie 2017 - Matematică</a:t>
            </a:r>
          </a:p>
          <a:p>
            <a:pPr lvl="1">
              <a:spcBef>
                <a:spcPts val="600"/>
              </a:spcBef>
              <a:spcAft>
                <a:spcPts val="600"/>
              </a:spcAft>
              <a:buClr>
                <a:schemeClr val="tx2">
                  <a:lumMod val="60000"/>
                  <a:lumOff val="40000"/>
                </a:schemeClr>
              </a:buClr>
              <a:buSzPct val="120000"/>
            </a:pPr>
            <a:r>
              <a:rPr lang="ro-RO" sz="1600" b="1" dirty="0"/>
              <a:t>22 iunie 2017 – Limba și literatura maghiară</a:t>
            </a:r>
          </a:p>
          <a:p>
            <a:pPr marL="57150" indent="0">
              <a:spcBef>
                <a:spcPts val="600"/>
              </a:spcBef>
              <a:spcAft>
                <a:spcPts val="600"/>
              </a:spcAft>
              <a:buClr>
                <a:schemeClr val="tx2">
                  <a:lumMod val="60000"/>
                  <a:lumOff val="40000"/>
                </a:schemeClr>
              </a:buClr>
              <a:buSzPct val="120000"/>
              <a:buNone/>
            </a:pPr>
            <a:r>
              <a:rPr lang="ro-RO" sz="1600" b="1" spc="-60" dirty="0">
                <a:solidFill>
                  <a:srgbClr val="FF0000"/>
                </a:solidFill>
              </a:rPr>
              <a:t>Obs. </a:t>
            </a:r>
            <a:r>
              <a:rPr lang="ro-RO" sz="1600" spc="-60" dirty="0"/>
              <a:t>S-a eliminat prevederea conform căreia nota finală după contestații se modifică numai în cazul în </a:t>
            </a:r>
          </a:p>
          <a:p>
            <a:pPr marL="57150" indent="0">
              <a:spcBef>
                <a:spcPts val="600"/>
              </a:spcBef>
              <a:spcAft>
                <a:spcPts val="600"/>
              </a:spcAft>
              <a:buClr>
                <a:schemeClr val="tx2">
                  <a:lumMod val="60000"/>
                  <a:lumOff val="40000"/>
                </a:schemeClr>
              </a:buClr>
              <a:buSzPct val="120000"/>
              <a:buNone/>
            </a:pPr>
            <a:r>
              <a:rPr lang="ro-RO" sz="1600" spc="-60" dirty="0"/>
              <a:t>care, între nota inițială și nota de la contestații, există o diferență de minimum 0,5 puncte</a:t>
            </a:r>
          </a:p>
          <a:p>
            <a:pPr>
              <a:spcBef>
                <a:spcPts val="600"/>
              </a:spcBef>
              <a:spcAft>
                <a:spcPts val="600"/>
              </a:spcAft>
              <a:buClr>
                <a:schemeClr val="tx2">
                  <a:lumMod val="60000"/>
                  <a:lumOff val="40000"/>
                </a:schemeClr>
              </a:buClr>
              <a:buSzPct val="120000"/>
            </a:pPr>
            <a:r>
              <a:rPr lang="ro-RO" sz="1600" b="1" dirty="0"/>
              <a:t> </a:t>
            </a:r>
            <a:r>
              <a:rPr lang="ro-RO" sz="1800" b="1" dirty="0">
                <a:solidFill>
                  <a:schemeClr val="tx2">
                    <a:lumMod val="75000"/>
                  </a:schemeClr>
                </a:solidFill>
              </a:rPr>
              <a:t>Simulare județeană EN_VIII 2017</a:t>
            </a:r>
          </a:p>
          <a:p>
            <a:pPr lvl="1">
              <a:spcBef>
                <a:spcPts val="600"/>
              </a:spcBef>
              <a:spcAft>
                <a:spcPts val="600"/>
              </a:spcAft>
              <a:buClr>
                <a:schemeClr val="tx2">
                  <a:lumMod val="60000"/>
                  <a:lumOff val="40000"/>
                </a:schemeClr>
              </a:buClr>
              <a:buSzPct val="120000"/>
            </a:pPr>
            <a:r>
              <a:rPr lang="ro-RO" sz="1600" b="1" dirty="0"/>
              <a:t>22 noiembrie 2016  - Limba și literatura română</a:t>
            </a:r>
          </a:p>
          <a:p>
            <a:pPr lvl="1">
              <a:spcBef>
                <a:spcPts val="600"/>
              </a:spcBef>
              <a:spcAft>
                <a:spcPts val="600"/>
              </a:spcAft>
              <a:buClr>
                <a:schemeClr val="tx2">
                  <a:lumMod val="60000"/>
                  <a:lumOff val="40000"/>
                </a:schemeClr>
              </a:buClr>
              <a:buSzPct val="120000"/>
            </a:pPr>
            <a:r>
              <a:rPr lang="ro-RO" sz="1600" b="1" dirty="0"/>
              <a:t>23 noiembrie 2016  - Limba și literatura maghiară</a:t>
            </a:r>
          </a:p>
          <a:p>
            <a:pPr lvl="1">
              <a:spcBef>
                <a:spcPts val="600"/>
              </a:spcBef>
              <a:spcAft>
                <a:spcPts val="600"/>
              </a:spcAft>
              <a:buClr>
                <a:schemeClr val="tx2">
                  <a:lumMod val="60000"/>
                  <a:lumOff val="40000"/>
                </a:schemeClr>
              </a:buClr>
              <a:buSzPct val="120000"/>
            </a:pPr>
            <a:r>
              <a:rPr lang="ro-RO" sz="1600" b="1" dirty="0"/>
              <a:t>24 noiembrie 2016  - Matematică </a:t>
            </a:r>
          </a:p>
        </p:txBody>
      </p:sp>
      <p:sp>
        <p:nvSpPr>
          <p:cNvPr id="7" name="Rectangle 5"/>
          <p:cNvSpPr>
            <a:spLocks noGrp="1" noChangeArrowheads="1"/>
          </p:cNvSpPr>
          <p:nvPr>
            <p:ph type="sldNum" sz="quarter" idx="12"/>
          </p:nvPr>
        </p:nvSpPr>
        <p:spPr/>
        <p:txBody>
          <a:bodyPr/>
          <a:lstStyle/>
          <a:p>
            <a:pPr>
              <a:defRPr/>
            </a:pPr>
            <a:fld id="{D3341D4B-8992-46EF-9A7C-1E36856F1FB9}" type="slidenum">
              <a:rPr lang="ro-RO"/>
              <a:pPr>
                <a:defRPr/>
              </a:pPr>
              <a:t>65</a:t>
            </a:fld>
            <a:endParaRPr lang="ro-RO"/>
          </a:p>
        </p:txBody>
      </p:sp>
      <p:sp>
        <p:nvSpPr>
          <p:cNvPr id="59397" name="AutoShape 5">
            <a:hlinkClick r:id="rId2" action="ppaction://hlinksldjump"/>
          </p:cNvPr>
          <p:cNvSpPr>
            <a:spLocks noChangeArrowheads="1"/>
          </p:cNvSpPr>
          <p:nvPr/>
        </p:nvSpPr>
        <p:spPr bwMode="auto">
          <a:xfrm>
            <a:off x="9067800" y="6125029"/>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65150" y="228600"/>
            <a:ext cx="8610600" cy="742122"/>
          </a:xfrm>
        </p:spPr>
        <p:txBody>
          <a:bodyPr/>
          <a:lstStyle/>
          <a:p>
            <a:pPr algn="ctr"/>
            <a:r>
              <a:rPr lang="ro-RO" altLang="ro-RO" sz="2400" dirty="0">
                <a:solidFill>
                  <a:schemeClr val="tx2">
                    <a:lumMod val="60000"/>
                    <a:lumOff val="40000"/>
                  </a:schemeClr>
                </a:solidFill>
                <a:latin typeface="Tahoma" pitchFamily="34" charset="0"/>
              </a:rPr>
              <a:t>II.4. </a:t>
            </a:r>
            <a:r>
              <a:rPr lang="ro-RO" sz="2400" dirty="0">
                <a:solidFill>
                  <a:schemeClr val="tx2">
                    <a:lumMod val="60000"/>
                    <a:lumOff val="40000"/>
                  </a:schemeClr>
                </a:solidFill>
                <a:latin typeface="Tahoma" pitchFamily="34" charset="0"/>
              </a:rPr>
              <a:t>EXAMENE ŞI EVALUĂRI NAŢIONALE  </a:t>
            </a:r>
            <a:br>
              <a:rPr lang="ro-RO" sz="2400" dirty="0">
                <a:solidFill>
                  <a:schemeClr val="tx2">
                    <a:lumMod val="60000"/>
                    <a:lumOff val="40000"/>
                  </a:schemeClr>
                </a:solidFill>
                <a:latin typeface="Tahoma" pitchFamily="34" charset="0"/>
              </a:rPr>
            </a:br>
            <a:r>
              <a:rPr lang="ro-RO" sz="2400" dirty="0">
                <a:solidFill>
                  <a:schemeClr val="tx2">
                    <a:lumMod val="60000"/>
                    <a:lumOff val="40000"/>
                  </a:schemeClr>
                </a:solidFill>
                <a:latin typeface="Tahoma" pitchFamily="34" charset="0"/>
              </a:rPr>
              <a:t>ÎN ANUL ŞCOLAR 2016 – 2017</a:t>
            </a:r>
            <a:endParaRPr lang="en-US" altLang="ro-RO" sz="2400" b="1" dirty="0">
              <a:solidFill>
                <a:schemeClr val="tx2">
                  <a:lumMod val="60000"/>
                  <a:lumOff val="40000"/>
                </a:schemeClr>
              </a:solidFill>
              <a:latin typeface="Tahoma" pitchFamily="34" charset="0"/>
            </a:endParaRPr>
          </a:p>
        </p:txBody>
      </p:sp>
      <p:sp>
        <p:nvSpPr>
          <p:cNvPr id="2" name="Substituent conținut 1"/>
          <p:cNvSpPr>
            <a:spLocks noGrp="1"/>
          </p:cNvSpPr>
          <p:nvPr>
            <p:ph idx="1"/>
          </p:nvPr>
        </p:nvSpPr>
        <p:spPr>
          <a:xfrm>
            <a:off x="76200" y="914400"/>
            <a:ext cx="9753600" cy="5486401"/>
          </a:xfrm>
        </p:spPr>
        <p:txBody>
          <a:bodyPr>
            <a:noAutofit/>
          </a:bodyPr>
          <a:lstStyle/>
          <a:p>
            <a:pPr>
              <a:spcBef>
                <a:spcPts val="400"/>
              </a:spcBef>
              <a:spcAft>
                <a:spcPts val="400"/>
              </a:spcAft>
              <a:buClr>
                <a:schemeClr val="tx2">
                  <a:lumMod val="60000"/>
                  <a:lumOff val="40000"/>
                </a:schemeClr>
              </a:buClr>
              <a:buSzPct val="120000"/>
            </a:pPr>
            <a:r>
              <a:rPr lang="ro-RO" sz="1800" b="1" dirty="0">
                <a:solidFill>
                  <a:schemeClr val="tx2">
                    <a:lumMod val="75000"/>
                  </a:schemeClr>
                </a:solidFill>
              </a:rPr>
              <a:t>Bacalaurea</a:t>
            </a:r>
            <a:r>
              <a:rPr lang="ro-RO" sz="1600" b="1" dirty="0">
                <a:solidFill>
                  <a:schemeClr val="tx2">
                    <a:lumMod val="75000"/>
                  </a:schemeClr>
                </a:solidFill>
              </a:rPr>
              <a:t>t</a:t>
            </a:r>
            <a:r>
              <a:rPr lang="ro-RO" sz="1600" b="1" dirty="0"/>
              <a:t> (OMENCȘ nr.5070/31.08.2016)</a:t>
            </a:r>
          </a:p>
          <a:p>
            <a:pPr lvl="1">
              <a:spcBef>
                <a:spcPts val="400"/>
              </a:spcBef>
              <a:spcAft>
                <a:spcPts val="400"/>
              </a:spcAft>
              <a:buClr>
                <a:schemeClr val="tx2">
                  <a:lumMod val="60000"/>
                  <a:lumOff val="40000"/>
                </a:schemeClr>
              </a:buClr>
              <a:buSzPct val="120000"/>
            </a:pPr>
            <a:r>
              <a:rPr lang="ro-RO" sz="1600" b="1" dirty="0"/>
              <a:t>6-7 iunie 2017- Evaluarea competențelor lingvistice de comunicare orală în limba română</a:t>
            </a:r>
          </a:p>
          <a:p>
            <a:pPr lvl="1">
              <a:spcBef>
                <a:spcPts val="400"/>
              </a:spcBef>
              <a:spcAft>
                <a:spcPts val="400"/>
              </a:spcAft>
              <a:buClr>
                <a:schemeClr val="tx2">
                  <a:lumMod val="60000"/>
                  <a:lumOff val="40000"/>
                </a:schemeClr>
              </a:buClr>
              <a:buSzPct val="120000"/>
            </a:pPr>
            <a:r>
              <a:rPr lang="ro-RO" sz="1600" b="1" spc="-30" dirty="0"/>
              <a:t>8-9 iunie 2017 - Evaluarea competențelor lingvistice de comunicare orală în limba maternă</a:t>
            </a:r>
          </a:p>
          <a:p>
            <a:pPr lvl="1">
              <a:spcBef>
                <a:spcPts val="400"/>
              </a:spcBef>
              <a:spcAft>
                <a:spcPts val="400"/>
              </a:spcAft>
              <a:buClr>
                <a:schemeClr val="tx2">
                  <a:lumMod val="60000"/>
                  <a:lumOff val="40000"/>
                </a:schemeClr>
              </a:buClr>
              <a:buSzPct val="120000"/>
            </a:pPr>
            <a:r>
              <a:rPr lang="ro-RO" sz="1600" b="1" dirty="0"/>
              <a:t>9, 12-13 iunie 2017 -  Evaluarea competențelor digitale</a:t>
            </a:r>
          </a:p>
          <a:p>
            <a:pPr lvl="1">
              <a:spcBef>
                <a:spcPts val="400"/>
              </a:spcBef>
              <a:spcAft>
                <a:spcPts val="400"/>
              </a:spcAft>
              <a:buClr>
                <a:schemeClr val="tx2">
                  <a:lumMod val="60000"/>
                  <a:lumOff val="40000"/>
                </a:schemeClr>
              </a:buClr>
              <a:buSzPct val="120000"/>
            </a:pPr>
            <a:r>
              <a:rPr lang="ro-RO" sz="1600" b="1" spc="-30" dirty="0"/>
              <a:t>14-16 iunie 2017 - Evaluarea competențelor lingvistice într-o limbă de circulație internațională</a:t>
            </a:r>
          </a:p>
          <a:p>
            <a:pPr lvl="1">
              <a:spcBef>
                <a:spcPts val="400"/>
              </a:spcBef>
              <a:spcAft>
                <a:spcPts val="400"/>
              </a:spcAft>
              <a:buClr>
                <a:schemeClr val="tx2">
                  <a:lumMod val="60000"/>
                  <a:lumOff val="40000"/>
                </a:schemeClr>
              </a:buClr>
              <a:buSzPct val="120000"/>
            </a:pPr>
            <a:r>
              <a:rPr lang="ro-RO" sz="1800" b="1" dirty="0"/>
              <a:t>26 iunie 2017 </a:t>
            </a:r>
            <a:r>
              <a:rPr lang="ro-RO" sz="1600" b="1" dirty="0"/>
              <a:t>– Proba scrisă: Limba și literatura română</a:t>
            </a:r>
          </a:p>
          <a:p>
            <a:pPr lvl="1">
              <a:spcBef>
                <a:spcPts val="400"/>
              </a:spcBef>
              <a:spcAft>
                <a:spcPts val="400"/>
              </a:spcAft>
              <a:buClr>
                <a:schemeClr val="tx2">
                  <a:lumMod val="60000"/>
                  <a:lumOff val="40000"/>
                </a:schemeClr>
              </a:buClr>
              <a:buSzPct val="120000"/>
            </a:pPr>
            <a:r>
              <a:rPr lang="ro-RO" sz="1800" b="1" dirty="0"/>
              <a:t>27 iunie 2017 </a:t>
            </a:r>
            <a:r>
              <a:rPr lang="ro-RO" sz="1600" b="1" dirty="0"/>
              <a:t>- Proba scrisă: Limba și literatura maghiară</a:t>
            </a:r>
          </a:p>
          <a:p>
            <a:pPr lvl="1">
              <a:spcBef>
                <a:spcPts val="400"/>
              </a:spcBef>
              <a:spcAft>
                <a:spcPts val="400"/>
              </a:spcAft>
              <a:buClr>
                <a:schemeClr val="tx2">
                  <a:lumMod val="60000"/>
                  <a:lumOff val="40000"/>
                </a:schemeClr>
              </a:buClr>
              <a:buSzPct val="120000"/>
            </a:pPr>
            <a:r>
              <a:rPr lang="ro-RO" sz="1800" b="1" dirty="0"/>
              <a:t>28 iunie 2017 </a:t>
            </a:r>
            <a:r>
              <a:rPr lang="ro-RO" sz="1600" b="1" dirty="0"/>
              <a:t>– Proba scrisă: Matematică și Istorie</a:t>
            </a:r>
          </a:p>
          <a:p>
            <a:pPr lvl="1">
              <a:spcBef>
                <a:spcPts val="400"/>
              </a:spcBef>
              <a:spcAft>
                <a:spcPts val="400"/>
              </a:spcAft>
              <a:buClr>
                <a:schemeClr val="tx2">
                  <a:lumMod val="60000"/>
                  <a:lumOff val="40000"/>
                </a:schemeClr>
              </a:buClr>
              <a:buSzPct val="120000"/>
            </a:pPr>
            <a:r>
              <a:rPr lang="ro-RO" sz="1800" b="1" dirty="0"/>
              <a:t>30 iunie 2017 </a:t>
            </a:r>
            <a:r>
              <a:rPr lang="ro-RO" sz="1600" b="1" dirty="0"/>
              <a:t>– Proba scrisă:  Proba obligatorie a profilului</a:t>
            </a:r>
          </a:p>
          <a:p>
            <a:pPr marL="57150" indent="0">
              <a:spcBef>
                <a:spcPts val="600"/>
              </a:spcBef>
              <a:spcAft>
                <a:spcPts val="600"/>
              </a:spcAft>
              <a:buClr>
                <a:schemeClr val="tx2">
                  <a:lumMod val="60000"/>
                  <a:lumOff val="40000"/>
                </a:schemeClr>
              </a:buClr>
              <a:buSzPct val="120000"/>
              <a:buNone/>
            </a:pPr>
            <a:r>
              <a:rPr lang="ro-RO" sz="1600" b="1" spc="-60" dirty="0">
                <a:solidFill>
                  <a:srgbClr val="FF0000"/>
                </a:solidFill>
              </a:rPr>
              <a:t>Obs. </a:t>
            </a:r>
            <a:r>
              <a:rPr lang="ro-RO" sz="1600" spc="-60" dirty="0"/>
              <a:t>S-a eliminat prevederea conform căreia nota finală după contestații se modifică numai în cazul în </a:t>
            </a:r>
          </a:p>
          <a:p>
            <a:pPr marL="57150" indent="0">
              <a:spcBef>
                <a:spcPts val="600"/>
              </a:spcBef>
              <a:spcAft>
                <a:spcPts val="600"/>
              </a:spcAft>
              <a:buClr>
                <a:schemeClr val="tx2">
                  <a:lumMod val="60000"/>
                  <a:lumOff val="40000"/>
                </a:schemeClr>
              </a:buClr>
              <a:buSzPct val="120000"/>
              <a:buNone/>
            </a:pPr>
            <a:r>
              <a:rPr lang="ro-RO" sz="1600" spc="-60" dirty="0"/>
              <a:t>care, între nota inițială și nota de la contestații, există o diferență de minimum 0,5 puncte</a:t>
            </a:r>
            <a:endParaRPr lang="ro-RO" sz="1600" b="1" dirty="0"/>
          </a:p>
          <a:p>
            <a:pPr>
              <a:spcBef>
                <a:spcPts val="400"/>
              </a:spcBef>
              <a:spcAft>
                <a:spcPts val="400"/>
              </a:spcAft>
              <a:buClr>
                <a:schemeClr val="tx2">
                  <a:lumMod val="60000"/>
                  <a:lumOff val="40000"/>
                </a:schemeClr>
              </a:buClr>
              <a:buSzPct val="120000"/>
            </a:pPr>
            <a:r>
              <a:rPr lang="ro-RO" sz="1600" b="1" dirty="0"/>
              <a:t> </a:t>
            </a:r>
            <a:r>
              <a:rPr lang="ro-RO" sz="1800" b="1" dirty="0">
                <a:solidFill>
                  <a:schemeClr val="tx2">
                    <a:lumMod val="75000"/>
                  </a:schemeClr>
                </a:solidFill>
              </a:rPr>
              <a:t>Simulare județeană Bacalaureat 2017</a:t>
            </a:r>
            <a:endParaRPr lang="ro-RO" sz="1600" b="1" dirty="0">
              <a:solidFill>
                <a:schemeClr val="tx2">
                  <a:lumMod val="75000"/>
                </a:schemeClr>
              </a:solidFill>
            </a:endParaRPr>
          </a:p>
          <a:p>
            <a:pPr lvl="1">
              <a:spcBef>
                <a:spcPts val="400"/>
              </a:spcBef>
              <a:spcAft>
                <a:spcPts val="400"/>
              </a:spcAft>
              <a:buClr>
                <a:schemeClr val="tx2">
                  <a:lumMod val="60000"/>
                  <a:lumOff val="40000"/>
                </a:schemeClr>
              </a:buClr>
              <a:buSzPct val="120000"/>
            </a:pPr>
            <a:r>
              <a:rPr lang="ro-RO" sz="1600" b="1" dirty="0"/>
              <a:t>7 decembrie 2016  - Limba și literatura română</a:t>
            </a:r>
          </a:p>
          <a:p>
            <a:pPr lvl="1">
              <a:spcBef>
                <a:spcPts val="400"/>
              </a:spcBef>
              <a:spcAft>
                <a:spcPts val="400"/>
              </a:spcAft>
              <a:buClr>
                <a:schemeClr val="tx2">
                  <a:lumMod val="60000"/>
                  <a:lumOff val="40000"/>
                </a:schemeClr>
              </a:buClr>
              <a:buSzPct val="120000"/>
            </a:pPr>
            <a:r>
              <a:rPr lang="ro-RO" sz="1600" b="1" dirty="0"/>
              <a:t>8 decembrie 2016  - Limba și literatura maghiară</a:t>
            </a:r>
          </a:p>
          <a:p>
            <a:pPr lvl="1">
              <a:spcBef>
                <a:spcPts val="400"/>
              </a:spcBef>
              <a:spcAft>
                <a:spcPts val="400"/>
              </a:spcAft>
              <a:buClr>
                <a:schemeClr val="tx2">
                  <a:lumMod val="60000"/>
                  <a:lumOff val="40000"/>
                </a:schemeClr>
              </a:buClr>
              <a:buSzPct val="120000"/>
            </a:pPr>
            <a:r>
              <a:rPr lang="ro-RO" sz="1600" b="1" dirty="0"/>
              <a:t>9 decembrie 2016  - Matematică și Istorie</a:t>
            </a:r>
          </a:p>
        </p:txBody>
      </p:sp>
      <p:sp>
        <p:nvSpPr>
          <p:cNvPr id="7" name="Rectangle 5"/>
          <p:cNvSpPr>
            <a:spLocks noGrp="1" noChangeArrowheads="1"/>
          </p:cNvSpPr>
          <p:nvPr>
            <p:ph type="sldNum" sz="quarter" idx="12"/>
          </p:nvPr>
        </p:nvSpPr>
        <p:spPr/>
        <p:txBody>
          <a:bodyPr/>
          <a:lstStyle/>
          <a:p>
            <a:pPr>
              <a:defRPr/>
            </a:pPr>
            <a:fld id="{D3341D4B-8992-46EF-9A7C-1E36856F1FB9}" type="slidenum">
              <a:rPr lang="ro-RO"/>
              <a:pPr>
                <a:defRPr/>
              </a:pPr>
              <a:t>66</a:t>
            </a:fld>
            <a:endParaRPr lang="ro-RO"/>
          </a:p>
        </p:txBody>
      </p:sp>
      <p:sp>
        <p:nvSpPr>
          <p:cNvPr id="8" name="AutoShape 5">
            <a:hlinkClick r:id="rId2" action="ppaction://hlinksldjump"/>
          </p:cNvPr>
          <p:cNvSpPr>
            <a:spLocks noChangeArrowheads="1"/>
          </p:cNvSpPr>
          <p:nvPr/>
        </p:nvSpPr>
        <p:spPr bwMode="auto">
          <a:xfrm>
            <a:off x="9067800" y="6125029"/>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043834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60975" y="279774"/>
            <a:ext cx="8610600" cy="742122"/>
          </a:xfrm>
        </p:spPr>
        <p:txBody>
          <a:bodyPr/>
          <a:lstStyle/>
          <a:p>
            <a:pPr algn="ctr"/>
            <a:r>
              <a:rPr lang="ro-RO" altLang="ro-RO" sz="2400" dirty="0">
                <a:solidFill>
                  <a:schemeClr val="tx2">
                    <a:lumMod val="60000"/>
                    <a:lumOff val="40000"/>
                  </a:schemeClr>
                </a:solidFill>
                <a:latin typeface="Tahoma" pitchFamily="34" charset="0"/>
              </a:rPr>
              <a:t>II.4. </a:t>
            </a:r>
            <a:r>
              <a:rPr lang="ro-RO" sz="2400" dirty="0">
                <a:solidFill>
                  <a:schemeClr val="tx2">
                    <a:lumMod val="60000"/>
                    <a:lumOff val="40000"/>
                  </a:schemeClr>
                </a:solidFill>
                <a:latin typeface="Tahoma" pitchFamily="34" charset="0"/>
              </a:rPr>
              <a:t>EXAMENE ŞI EVALUĂRI NAŢIONALE  </a:t>
            </a:r>
            <a:br>
              <a:rPr lang="ro-RO" sz="2400" dirty="0">
                <a:solidFill>
                  <a:schemeClr val="tx2">
                    <a:lumMod val="60000"/>
                    <a:lumOff val="40000"/>
                  </a:schemeClr>
                </a:solidFill>
                <a:latin typeface="Tahoma" pitchFamily="34" charset="0"/>
              </a:rPr>
            </a:br>
            <a:r>
              <a:rPr lang="ro-RO" sz="2400" dirty="0">
                <a:solidFill>
                  <a:schemeClr val="tx2">
                    <a:lumMod val="60000"/>
                    <a:lumOff val="40000"/>
                  </a:schemeClr>
                </a:solidFill>
                <a:latin typeface="Tahoma" pitchFamily="34" charset="0"/>
              </a:rPr>
              <a:t>ÎN ANUL ŞCOLAR 2016 – 2017</a:t>
            </a:r>
            <a:endParaRPr lang="en-US" altLang="ro-RO" sz="2400" b="1" dirty="0">
              <a:solidFill>
                <a:schemeClr val="tx2">
                  <a:lumMod val="60000"/>
                  <a:lumOff val="40000"/>
                </a:schemeClr>
              </a:solidFill>
              <a:latin typeface="Tahoma" pitchFamily="34" charset="0"/>
            </a:endParaRPr>
          </a:p>
        </p:txBody>
      </p:sp>
      <p:sp>
        <p:nvSpPr>
          <p:cNvPr id="2" name="Substituent conținut 1"/>
          <p:cNvSpPr>
            <a:spLocks noGrp="1"/>
          </p:cNvSpPr>
          <p:nvPr>
            <p:ph idx="1"/>
          </p:nvPr>
        </p:nvSpPr>
        <p:spPr>
          <a:xfrm>
            <a:off x="304800" y="1633084"/>
            <a:ext cx="9448800" cy="4905829"/>
          </a:xfrm>
        </p:spPr>
        <p:txBody>
          <a:bodyPr>
            <a:noAutofit/>
          </a:bodyPr>
          <a:lstStyle/>
          <a:p>
            <a:pPr>
              <a:spcBef>
                <a:spcPts val="600"/>
              </a:spcBef>
              <a:spcAft>
                <a:spcPts val="600"/>
              </a:spcAft>
              <a:buClr>
                <a:schemeClr val="tx2">
                  <a:lumMod val="60000"/>
                  <a:lumOff val="40000"/>
                </a:schemeClr>
              </a:buClr>
              <a:buSzPct val="120000"/>
            </a:pPr>
            <a:r>
              <a:rPr lang="ro-RO" sz="1800" b="1" dirty="0">
                <a:solidFill>
                  <a:schemeClr val="tx2">
                    <a:lumMod val="75000"/>
                  </a:schemeClr>
                </a:solidFill>
              </a:rPr>
              <a:t>Admiterea în învățământul liceal </a:t>
            </a:r>
            <a:r>
              <a:rPr lang="ro-RO" sz="1800" b="1" dirty="0"/>
              <a:t>(OMENCȘ nr.5079/31.08.2016)</a:t>
            </a:r>
          </a:p>
          <a:p>
            <a:pPr lvl="1">
              <a:spcBef>
                <a:spcPts val="600"/>
              </a:spcBef>
              <a:spcAft>
                <a:spcPts val="600"/>
              </a:spcAft>
              <a:buClr>
                <a:schemeClr val="tx2">
                  <a:lumMod val="60000"/>
                  <a:lumOff val="40000"/>
                </a:schemeClr>
              </a:buClr>
              <a:buSzPct val="120000"/>
            </a:pPr>
            <a:r>
              <a:rPr lang="ro-RO" sz="1600" b="1" dirty="0"/>
              <a:t>În calculul mediei de admitere, ponderea mediei claselor V-VIII reprezintă 20%, în </a:t>
            </a:r>
          </a:p>
          <a:p>
            <a:pPr marL="457200" lvl="1" indent="0" defTabSz="731520">
              <a:spcBef>
                <a:spcPts val="600"/>
              </a:spcBef>
              <a:spcAft>
                <a:spcPts val="600"/>
              </a:spcAft>
              <a:buClr>
                <a:schemeClr val="tx2">
                  <a:lumMod val="60000"/>
                  <a:lumOff val="40000"/>
                </a:schemeClr>
              </a:buClr>
              <a:buSzPct val="120000"/>
              <a:buNone/>
            </a:pPr>
            <a:r>
              <a:rPr lang="ro-RO" sz="1600" b="1" dirty="0"/>
              <a:t>	comparație cu 25% în anul școlar precedent</a:t>
            </a:r>
          </a:p>
          <a:p>
            <a:pPr lvl="1">
              <a:spcBef>
                <a:spcPts val="600"/>
              </a:spcBef>
              <a:spcAft>
                <a:spcPts val="600"/>
              </a:spcAft>
              <a:buClr>
                <a:schemeClr val="tx2">
                  <a:lumMod val="60000"/>
                  <a:lumOff val="40000"/>
                </a:schemeClr>
              </a:buClr>
              <a:buSzPct val="120000"/>
            </a:pPr>
            <a:r>
              <a:rPr lang="ro-RO" sz="1600" b="1" dirty="0"/>
              <a:t>Admiterea în liceu se va realiza într-o singură etapă computerizată, urmată de o etapă </a:t>
            </a:r>
          </a:p>
          <a:p>
            <a:pPr marL="457200" lvl="1" indent="0" defTabSz="731520">
              <a:spcBef>
                <a:spcPts val="600"/>
              </a:spcBef>
              <a:spcAft>
                <a:spcPts val="600"/>
              </a:spcAft>
              <a:buClr>
                <a:schemeClr val="tx2">
                  <a:lumMod val="60000"/>
                  <a:lumOff val="40000"/>
                </a:schemeClr>
              </a:buClr>
              <a:buSzPct val="120000"/>
              <a:buNone/>
            </a:pPr>
            <a:r>
              <a:rPr lang="ro-RO" sz="1600" b="1" dirty="0"/>
              <a:t>	în care se vor analiza cazurile speciale.</a:t>
            </a:r>
          </a:p>
          <a:p>
            <a:pPr lvl="1">
              <a:spcBef>
                <a:spcPts val="600"/>
              </a:spcBef>
              <a:spcAft>
                <a:spcPts val="600"/>
              </a:spcAft>
              <a:buClr>
                <a:schemeClr val="tx2">
                  <a:lumMod val="60000"/>
                  <a:lumOff val="40000"/>
                </a:schemeClr>
              </a:buClr>
              <a:buSzPct val="120000"/>
            </a:pPr>
            <a:r>
              <a:rPr lang="ro-RO" sz="1600" b="1" dirty="0"/>
              <a:t>Admiterea se va finaliza pe data de 21 iulie</a:t>
            </a:r>
          </a:p>
          <a:p>
            <a:pPr>
              <a:spcBef>
                <a:spcPts val="600"/>
              </a:spcBef>
              <a:spcAft>
                <a:spcPts val="600"/>
              </a:spcAft>
              <a:buClr>
                <a:schemeClr val="tx2">
                  <a:lumMod val="60000"/>
                  <a:lumOff val="40000"/>
                </a:schemeClr>
              </a:buClr>
              <a:buSzPct val="120000"/>
            </a:pPr>
            <a:r>
              <a:rPr lang="ro-RO" sz="1800" b="1" dirty="0">
                <a:solidFill>
                  <a:schemeClr val="tx2">
                    <a:lumMod val="75000"/>
                  </a:schemeClr>
                </a:solidFill>
              </a:rPr>
              <a:t>Definitivat</a:t>
            </a:r>
            <a:r>
              <a:rPr lang="ro-RO" sz="1800" b="1" dirty="0"/>
              <a:t> </a:t>
            </a:r>
            <a:r>
              <a:rPr lang="ro-RO" sz="1600" b="1" dirty="0"/>
              <a:t>– în perioada 19.04 - 30.04.2017 (vacanța de primăvară)</a:t>
            </a:r>
          </a:p>
          <a:p>
            <a:pPr>
              <a:spcBef>
                <a:spcPts val="600"/>
              </a:spcBef>
              <a:spcAft>
                <a:spcPts val="600"/>
              </a:spcAft>
              <a:buClr>
                <a:schemeClr val="tx2">
                  <a:lumMod val="60000"/>
                  <a:lumOff val="40000"/>
                </a:schemeClr>
              </a:buClr>
              <a:buSzPct val="120000"/>
            </a:pPr>
            <a:r>
              <a:rPr lang="ro-RO" sz="1800" b="1" dirty="0">
                <a:solidFill>
                  <a:schemeClr val="tx2">
                    <a:lumMod val="75000"/>
                  </a:schemeClr>
                </a:solidFill>
              </a:rPr>
              <a:t>Titularizare</a:t>
            </a:r>
            <a:r>
              <a:rPr lang="ro-RO" sz="1600" b="1" dirty="0">
                <a:solidFill>
                  <a:schemeClr val="tx2">
                    <a:lumMod val="75000"/>
                  </a:schemeClr>
                </a:solidFill>
              </a:rPr>
              <a:t> </a:t>
            </a:r>
            <a:r>
              <a:rPr lang="ro-RO" sz="1600" b="1" dirty="0"/>
              <a:t>- 12 iulie 2017 (afișarea rezultatelor finale </a:t>
            </a:r>
            <a:r>
              <a:rPr lang="ro-RO" sz="1600" b="1"/>
              <a:t>24 iulie </a:t>
            </a:r>
            <a:r>
              <a:rPr lang="ro-RO" sz="1600" b="1" dirty="0"/>
              <a:t>2017)</a:t>
            </a:r>
          </a:p>
        </p:txBody>
      </p:sp>
      <p:sp>
        <p:nvSpPr>
          <p:cNvPr id="7" name="Rectangle 5"/>
          <p:cNvSpPr>
            <a:spLocks noGrp="1" noChangeArrowheads="1"/>
          </p:cNvSpPr>
          <p:nvPr>
            <p:ph type="sldNum" sz="quarter" idx="12"/>
          </p:nvPr>
        </p:nvSpPr>
        <p:spPr/>
        <p:txBody>
          <a:bodyPr/>
          <a:lstStyle/>
          <a:p>
            <a:pPr>
              <a:defRPr/>
            </a:pPr>
            <a:fld id="{D3341D4B-8992-46EF-9A7C-1E36856F1FB9}" type="slidenum">
              <a:rPr lang="ro-RO"/>
              <a:pPr>
                <a:defRPr/>
              </a:pPr>
              <a:t>67</a:t>
            </a:fld>
            <a:endParaRPr lang="ro-RO"/>
          </a:p>
        </p:txBody>
      </p:sp>
      <p:sp>
        <p:nvSpPr>
          <p:cNvPr id="6" name="AutoShape 5">
            <a:hlinkClick r:id="rId2" action="ppaction://hlinksldjump"/>
          </p:cNvPr>
          <p:cNvSpPr>
            <a:spLocks noChangeArrowheads="1"/>
          </p:cNvSpPr>
          <p:nvPr/>
        </p:nvSpPr>
        <p:spPr bwMode="auto">
          <a:xfrm rot="10800000">
            <a:off x="9175750" y="609600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864945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79375" y="183237"/>
            <a:ext cx="9372600" cy="1295400"/>
          </a:xfrm>
        </p:spPr>
        <p:txBody>
          <a:bodyPr>
            <a:normAutofit/>
          </a:bodyPr>
          <a:lstStyle/>
          <a:p>
            <a:pPr algn="ctr" eaLnBrk="1" hangingPunct="1">
              <a:defRPr/>
            </a:pPr>
            <a:r>
              <a:rPr lang="ro-RO" altLang="zh-CN" sz="2800" dirty="0">
                <a:solidFill>
                  <a:schemeClr val="tx2">
                    <a:lumMod val="60000"/>
                    <a:lumOff val="40000"/>
                  </a:schemeClr>
                </a:solidFill>
                <a:effectLst>
                  <a:outerShdw blurRad="38100" dist="38100" dir="2700000" algn="tl">
                    <a:srgbClr val="000000"/>
                  </a:outerShdw>
                </a:effectLst>
                <a:latin typeface="Tahoma" pitchFamily="34" charset="0"/>
              </a:rPr>
              <a:t>III</a:t>
            </a:r>
            <a:r>
              <a:rPr lang="en-US" altLang="zh-CN" sz="2800" b="1" dirty="0">
                <a:solidFill>
                  <a:schemeClr val="tx2">
                    <a:lumMod val="60000"/>
                    <a:lumOff val="40000"/>
                  </a:schemeClr>
                </a:solidFill>
                <a:effectLst>
                  <a:outerShdw blurRad="38100" dist="38100" dir="2700000" algn="tl">
                    <a:srgbClr val="000000"/>
                  </a:outerShdw>
                </a:effectLst>
                <a:latin typeface="Tahoma" pitchFamily="34" charset="0"/>
              </a:rPr>
              <a:t>.</a:t>
            </a:r>
            <a:r>
              <a:rPr lang="ro-RO" altLang="zh-CN" sz="2800" b="1" dirty="0">
                <a:solidFill>
                  <a:schemeClr val="tx2">
                    <a:lumMod val="60000"/>
                    <a:lumOff val="40000"/>
                  </a:schemeClr>
                </a:solidFill>
                <a:effectLst>
                  <a:outerShdw blurRad="38100" dist="38100" dir="2700000" algn="tl">
                    <a:srgbClr val="000000"/>
                  </a:outerShdw>
                </a:effectLst>
                <a:latin typeface="Tahoma" pitchFamily="34" charset="0"/>
              </a:rPr>
              <a:t>1.</a:t>
            </a:r>
            <a:r>
              <a:rPr lang="en-US" altLang="zh-CN" sz="2800" b="1" dirty="0">
                <a:solidFill>
                  <a:schemeClr val="tx2">
                    <a:lumMod val="60000"/>
                    <a:lumOff val="40000"/>
                  </a:schemeClr>
                </a:solidFill>
                <a:effectLst>
                  <a:outerShdw blurRad="38100" dist="38100" dir="2700000" algn="tl">
                    <a:srgbClr val="000000"/>
                  </a:outerShdw>
                </a:effectLst>
                <a:latin typeface="Tahoma" pitchFamily="34" charset="0"/>
              </a:rPr>
              <a:t> </a:t>
            </a:r>
            <a:r>
              <a:rPr lang="ro-RO" sz="2800" b="1" dirty="0">
                <a:solidFill>
                  <a:schemeClr val="tx2">
                    <a:lumMod val="60000"/>
                    <a:lumOff val="40000"/>
                  </a:schemeClr>
                </a:solidFill>
                <a:latin typeface="Tahoma" pitchFamily="34" charset="0"/>
              </a:rPr>
              <a:t>PRIORITĂȚI ALE EDUCAȚIEI PENTRU ANUL </a:t>
            </a:r>
            <a:br>
              <a:rPr lang="ro-RO" sz="2800" b="1" dirty="0">
                <a:solidFill>
                  <a:schemeClr val="tx2">
                    <a:lumMod val="60000"/>
                    <a:lumOff val="40000"/>
                  </a:schemeClr>
                </a:solidFill>
                <a:latin typeface="Tahoma" pitchFamily="34" charset="0"/>
              </a:rPr>
            </a:br>
            <a:r>
              <a:rPr lang="vi-VN" sz="2800" b="1" dirty="0">
                <a:solidFill>
                  <a:schemeClr val="tx2">
                    <a:lumMod val="60000"/>
                    <a:lumOff val="40000"/>
                  </a:schemeClr>
                </a:solidFill>
                <a:latin typeface="Tahoma" pitchFamily="34" charset="0"/>
              </a:rPr>
              <a:t>ŞCOLAR 2016-2017 – </a:t>
            </a:r>
            <a:r>
              <a:rPr lang="ro-RO" sz="2800" b="1" dirty="0">
                <a:solidFill>
                  <a:schemeClr val="tx2">
                    <a:lumMod val="60000"/>
                    <a:lumOff val="40000"/>
                  </a:schemeClr>
                </a:solidFill>
                <a:latin typeface="Tahoma" pitchFamily="34" charset="0"/>
              </a:rPr>
              <a:t>DISCIPLINA MATEMATICĂ</a:t>
            </a:r>
          </a:p>
        </p:txBody>
      </p:sp>
      <p:sp>
        <p:nvSpPr>
          <p:cNvPr id="6" name="Slide Number Placeholder 5"/>
          <p:cNvSpPr>
            <a:spLocks noGrp="1" noChangeArrowheads="1"/>
          </p:cNvSpPr>
          <p:nvPr>
            <p:ph type="sldNum" sz="quarter" idx="11"/>
          </p:nvPr>
        </p:nvSpPr>
        <p:spPr/>
        <p:txBody>
          <a:bodyPr/>
          <a:lstStyle/>
          <a:p>
            <a:pPr>
              <a:defRPr/>
            </a:pPr>
            <a:fld id="{7487C62E-147A-468D-880D-B937FC1E30D9}" type="slidenum">
              <a:rPr lang="ro-RO"/>
              <a:pPr>
                <a:defRPr/>
              </a:pPr>
              <a:t>68</a:t>
            </a:fld>
            <a:endParaRPr lang="ro-RO" dirty="0"/>
          </a:p>
        </p:txBody>
      </p:sp>
      <p:sp>
        <p:nvSpPr>
          <p:cNvPr id="11" name="AutoShape 44">
            <a:hlinkClick r:id="rId2" action="ppaction://hlinksldjump"/>
          </p:cNvPr>
          <p:cNvSpPr>
            <a:spLocks noChangeArrowheads="1"/>
          </p:cNvSpPr>
          <p:nvPr/>
        </p:nvSpPr>
        <p:spPr bwMode="auto">
          <a:xfrm>
            <a:off x="9163050" y="6061076"/>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2" name="TextBox 1"/>
          <p:cNvSpPr txBox="1"/>
          <p:nvPr/>
        </p:nvSpPr>
        <p:spPr>
          <a:xfrm>
            <a:off x="533400" y="1626274"/>
            <a:ext cx="8001000" cy="4062651"/>
          </a:xfrm>
          <a:prstGeom prst="rect">
            <a:avLst/>
          </a:prstGeom>
          <a:noFill/>
        </p:spPr>
        <p:txBody>
          <a:bodyPr wrap="square" rtlCol="0">
            <a:spAutoFit/>
          </a:bodyPr>
          <a:lstStyle/>
          <a:p>
            <a:pPr>
              <a:spcBef>
                <a:spcPts val="600"/>
              </a:spcBef>
              <a:spcAft>
                <a:spcPts val="600"/>
              </a:spcAft>
            </a:pPr>
            <a:r>
              <a:rPr lang="ro-RO" sz="2000" dirty="0">
                <a:solidFill>
                  <a:schemeClr val="accent6">
                    <a:lumMod val="75000"/>
                  </a:schemeClr>
                </a:solidFill>
                <a:latin typeface="Arial" panose="020B0604020202020204" pitchFamily="34" charset="0"/>
                <a:cs typeface="Arial" panose="020B0604020202020204" pitchFamily="34" charset="0"/>
              </a:rPr>
              <a:t>Priorități la nivel național ale învățământului matematic:</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b="0" dirty="0">
                <a:latin typeface="Arial" panose="020B0604020202020204" pitchFamily="34" charset="0"/>
                <a:cs typeface="Arial" panose="020B0604020202020204" pitchFamily="34" charset="0"/>
              </a:rPr>
              <a:t>Cunoașterea documentelor școlare: Planurile-cadru și programele școlare în vigoare;</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b="0" dirty="0">
                <a:latin typeface="Arial" panose="020B0604020202020204" pitchFamily="34" charset="0"/>
                <a:cs typeface="Arial" panose="020B0604020202020204" pitchFamily="34" charset="0"/>
              </a:rPr>
              <a:t>Pregătirea de specialitate și metodică;</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b="0" dirty="0">
                <a:latin typeface="Arial" panose="020B0604020202020204" pitchFamily="34" charset="0"/>
                <a:cs typeface="Arial" panose="020B0604020202020204" pitchFamily="34" charset="0"/>
              </a:rPr>
              <a:t>Utilizarea manualelor școlare, a ghidurilor metodologice și a ghidurilor de evaluare pentru disciplina matematică;</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b="0" dirty="0">
                <a:latin typeface="Arial" panose="020B0604020202020204" pitchFamily="34" charset="0"/>
                <a:cs typeface="Arial" panose="020B0604020202020204" pitchFamily="34" charset="0"/>
              </a:rPr>
              <a:t>Formarea cadrelor didactice în vederea abordării interdisciplinare a lecțiilor de matematică;</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b="0" dirty="0">
                <a:latin typeface="Arial" panose="020B0604020202020204" pitchFamily="34" charset="0"/>
                <a:cs typeface="Arial" panose="020B0604020202020204" pitchFamily="34" charset="0"/>
              </a:rPr>
              <a:t>Utilizarea TIC în cadrul lecțiilor de matematică;</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b="0" dirty="0">
                <a:latin typeface="Arial" panose="020B0604020202020204" pitchFamily="34" charset="0"/>
                <a:cs typeface="Arial" panose="020B0604020202020204" pitchFamily="34" charset="0"/>
              </a:rPr>
              <a:t>Utilizarea instrumentelor de evaluare, inclusiv a instrumentelor digitale de evaluare; </a:t>
            </a:r>
            <a:endParaRPr lang="en-US" b="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152400" y="152400"/>
            <a:ext cx="9372600" cy="838200"/>
          </a:xfrm>
        </p:spPr>
        <p:txBody>
          <a:bodyPr>
            <a:normAutofit fontScale="90000"/>
          </a:bodyPr>
          <a:lstStyle/>
          <a:p>
            <a:pPr algn="ctr">
              <a:defRPr/>
            </a:pPr>
            <a:r>
              <a:rPr lang="ro-RO" altLang="zh-CN" sz="2800" dirty="0">
                <a:solidFill>
                  <a:schemeClr val="tx2">
                    <a:lumMod val="60000"/>
                    <a:lumOff val="40000"/>
                  </a:schemeClr>
                </a:solidFill>
                <a:effectLst>
                  <a:outerShdw blurRad="38100" dist="38100" dir="2700000" algn="tl">
                    <a:srgbClr val="000000"/>
                  </a:outerShdw>
                </a:effectLst>
                <a:latin typeface="Tahoma" pitchFamily="34" charset="0"/>
              </a:rPr>
              <a:t>III</a:t>
            </a:r>
            <a:r>
              <a:rPr lang="en-US" altLang="zh-CN" sz="2800" dirty="0">
                <a:solidFill>
                  <a:schemeClr val="tx2">
                    <a:lumMod val="60000"/>
                    <a:lumOff val="40000"/>
                  </a:schemeClr>
                </a:solidFill>
                <a:effectLst>
                  <a:outerShdw blurRad="38100" dist="38100" dir="2700000" algn="tl">
                    <a:srgbClr val="000000"/>
                  </a:outerShdw>
                </a:effectLst>
                <a:latin typeface="Tahoma" pitchFamily="34" charset="0"/>
              </a:rPr>
              <a:t>.</a:t>
            </a:r>
            <a:r>
              <a:rPr lang="ro-RO" altLang="zh-CN" sz="2800" dirty="0">
                <a:solidFill>
                  <a:schemeClr val="tx2">
                    <a:lumMod val="60000"/>
                    <a:lumOff val="40000"/>
                  </a:schemeClr>
                </a:solidFill>
                <a:effectLst>
                  <a:outerShdw blurRad="38100" dist="38100" dir="2700000" algn="tl">
                    <a:srgbClr val="000000"/>
                  </a:outerShdw>
                </a:effectLst>
                <a:latin typeface="Tahoma" pitchFamily="34" charset="0"/>
              </a:rPr>
              <a:t>1.</a:t>
            </a:r>
            <a:r>
              <a:rPr lang="en-US" altLang="zh-CN" sz="2800" dirty="0">
                <a:solidFill>
                  <a:schemeClr val="tx2">
                    <a:lumMod val="60000"/>
                    <a:lumOff val="40000"/>
                  </a:schemeClr>
                </a:solidFill>
                <a:effectLst>
                  <a:outerShdw blurRad="38100" dist="38100" dir="2700000" algn="tl">
                    <a:srgbClr val="000000"/>
                  </a:outerShdw>
                </a:effectLst>
                <a:latin typeface="Tahoma" pitchFamily="34" charset="0"/>
              </a:rPr>
              <a:t> </a:t>
            </a:r>
            <a:r>
              <a:rPr lang="ro-RO" sz="2800" dirty="0">
                <a:solidFill>
                  <a:schemeClr val="tx2">
                    <a:lumMod val="60000"/>
                    <a:lumOff val="40000"/>
                  </a:schemeClr>
                </a:solidFill>
                <a:latin typeface="Tahoma" pitchFamily="34" charset="0"/>
              </a:rPr>
              <a:t>PRIORITĂȚI ALE EDUCAȚIEI PENTRU ANUL </a:t>
            </a:r>
            <a:br>
              <a:rPr lang="ro-RO" sz="2800" dirty="0">
                <a:solidFill>
                  <a:schemeClr val="tx2">
                    <a:lumMod val="60000"/>
                    <a:lumOff val="40000"/>
                  </a:schemeClr>
                </a:solidFill>
                <a:latin typeface="Tahoma" pitchFamily="34" charset="0"/>
              </a:rPr>
            </a:br>
            <a:r>
              <a:rPr lang="vi-VN" sz="2800" dirty="0">
                <a:solidFill>
                  <a:schemeClr val="tx2">
                    <a:lumMod val="60000"/>
                    <a:lumOff val="40000"/>
                  </a:schemeClr>
                </a:solidFill>
                <a:latin typeface="Tahoma" pitchFamily="34" charset="0"/>
              </a:rPr>
              <a:t>ŞCOLAR 2016-2017 – </a:t>
            </a:r>
            <a:r>
              <a:rPr lang="ro-RO" sz="2800" dirty="0">
                <a:solidFill>
                  <a:schemeClr val="tx2">
                    <a:lumMod val="60000"/>
                    <a:lumOff val="40000"/>
                  </a:schemeClr>
                </a:solidFill>
                <a:latin typeface="Tahoma" pitchFamily="34" charset="0"/>
              </a:rPr>
              <a:t>DISCIPLINA MATEMATICĂ</a:t>
            </a:r>
            <a:endParaRPr lang="ro-RO" sz="2800" b="1" dirty="0">
              <a:solidFill>
                <a:schemeClr val="tx2">
                  <a:lumMod val="60000"/>
                  <a:lumOff val="40000"/>
                </a:schemeClr>
              </a:solidFill>
              <a:latin typeface="Tahoma" pitchFamily="34" charset="0"/>
            </a:endParaRPr>
          </a:p>
        </p:txBody>
      </p:sp>
      <p:sp>
        <p:nvSpPr>
          <p:cNvPr id="6" name="Slide Number Placeholder 5"/>
          <p:cNvSpPr>
            <a:spLocks noGrp="1" noChangeArrowheads="1"/>
          </p:cNvSpPr>
          <p:nvPr>
            <p:ph type="sldNum" sz="quarter" idx="11"/>
          </p:nvPr>
        </p:nvSpPr>
        <p:spPr/>
        <p:txBody>
          <a:bodyPr/>
          <a:lstStyle/>
          <a:p>
            <a:pPr>
              <a:defRPr/>
            </a:pPr>
            <a:fld id="{7487C62E-147A-468D-880D-B937FC1E30D9}" type="slidenum">
              <a:rPr lang="ro-RO"/>
              <a:pPr>
                <a:defRPr/>
              </a:pPr>
              <a:t>69</a:t>
            </a:fld>
            <a:endParaRPr lang="ro-RO" dirty="0"/>
          </a:p>
        </p:txBody>
      </p:sp>
      <p:sp>
        <p:nvSpPr>
          <p:cNvPr id="11" name="AutoShape 44">
            <a:hlinkClick r:id="rId2" action="ppaction://hlinksldjump"/>
          </p:cNvPr>
          <p:cNvSpPr>
            <a:spLocks noChangeArrowheads="1"/>
          </p:cNvSpPr>
          <p:nvPr/>
        </p:nvSpPr>
        <p:spPr bwMode="auto">
          <a:xfrm rot="10800000">
            <a:off x="9163050" y="6061076"/>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2" name="TextBox 1"/>
          <p:cNvSpPr txBox="1"/>
          <p:nvPr/>
        </p:nvSpPr>
        <p:spPr>
          <a:xfrm>
            <a:off x="457200" y="990600"/>
            <a:ext cx="8763000" cy="5663089"/>
          </a:xfrm>
          <a:prstGeom prst="rect">
            <a:avLst/>
          </a:prstGeom>
          <a:noFill/>
        </p:spPr>
        <p:txBody>
          <a:bodyPr wrap="square" rtlCol="0">
            <a:spAutoFit/>
          </a:bodyPr>
          <a:lstStyle/>
          <a:p>
            <a:pPr>
              <a:spcBef>
                <a:spcPts val="600"/>
              </a:spcBef>
              <a:spcAft>
                <a:spcPts val="600"/>
              </a:spcAft>
            </a:pPr>
            <a:r>
              <a:rPr lang="ro-RO" sz="2000" dirty="0">
                <a:solidFill>
                  <a:schemeClr val="accent6">
                    <a:lumMod val="75000"/>
                  </a:schemeClr>
                </a:solidFill>
                <a:latin typeface="Arial" panose="020B0604020202020204" pitchFamily="34" charset="0"/>
                <a:cs typeface="Arial" panose="020B0604020202020204" pitchFamily="34" charset="0"/>
              </a:rPr>
              <a:t>Măsuri și recomandări generale care trebuie întreprinse la nivelul unității de învățământ în scopul asigurării calității procesului instructiv-educativ, cu accent pe:</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b="0" dirty="0">
                <a:latin typeface="Arial" panose="020B0604020202020204" pitchFamily="34" charset="0"/>
                <a:cs typeface="Arial" panose="020B0604020202020204" pitchFamily="34" charset="0"/>
              </a:rPr>
              <a:t>Aspecte vizând </a:t>
            </a:r>
            <a:r>
              <a:rPr lang="ro-RO" dirty="0">
                <a:latin typeface="Arial" panose="020B0604020202020204" pitchFamily="34" charset="0"/>
                <a:cs typeface="Arial" panose="020B0604020202020204" pitchFamily="34" charset="0"/>
              </a:rPr>
              <a:t>reducerea absenteismului </a:t>
            </a:r>
            <a:r>
              <a:rPr lang="ro-RO" b="0" dirty="0">
                <a:latin typeface="Arial" panose="020B0604020202020204" pitchFamily="34" charset="0"/>
                <a:cs typeface="Arial" panose="020B0604020202020204" pitchFamily="34" charset="0"/>
              </a:rPr>
              <a:t>(</a:t>
            </a:r>
            <a:r>
              <a:rPr lang="vi-VN" altLang="en-US" b="0" dirty="0">
                <a:latin typeface="+mn-lt"/>
              </a:rPr>
              <a:t>Monitorizarea frecvenţei şi a comportamentului elevilor şi creşterea motivaţiei acestora pentru cunoaştere, prin </a:t>
            </a:r>
            <a:r>
              <a:rPr lang="vi-VN" altLang="en-US" dirty="0">
                <a:latin typeface="+mn-lt"/>
              </a:rPr>
              <a:t>sporirea atractivităţii activităților didactice</a:t>
            </a:r>
            <a:r>
              <a:rPr lang="ro-RO" altLang="en-US" b="0" dirty="0">
                <a:latin typeface="+mn-lt"/>
              </a:rPr>
              <a:t>)</a:t>
            </a:r>
            <a:r>
              <a:rPr lang="ro-RO" b="0" dirty="0">
                <a:latin typeface="+mn-lt"/>
                <a:cs typeface="Arial" panose="020B0604020202020204" pitchFamily="34" charset="0"/>
              </a:rPr>
              <a:t>;</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dirty="0">
                <a:latin typeface="Arial" panose="020B0604020202020204" pitchFamily="34" charset="0"/>
                <a:cs typeface="Arial" panose="020B0604020202020204" pitchFamily="34" charset="0"/>
              </a:rPr>
              <a:t>Tratarea diferențiată și individualizarea predării-învățării-evaluării </a:t>
            </a:r>
            <a:r>
              <a:rPr lang="ro-RO" b="0" dirty="0">
                <a:latin typeface="Arial" panose="020B0604020202020204" pitchFamily="34" charset="0"/>
                <a:cs typeface="Arial" panose="020B0604020202020204" pitchFamily="34" charset="0"/>
              </a:rPr>
              <a:t>astfel încât să se asigure progresul școlar al tuturor elevilor;</a:t>
            </a:r>
            <a:endParaRPr lang="ro-RO" dirty="0">
              <a:latin typeface="Arial" panose="020B0604020202020204" pitchFamily="34" charset="0"/>
              <a:cs typeface="Arial" panose="020B0604020202020204" pitchFamily="34" charset="0"/>
            </a:endParaRP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dirty="0">
                <a:latin typeface="Arial" panose="020B0604020202020204" pitchFamily="34" charset="0"/>
                <a:cs typeface="Arial" panose="020B0604020202020204" pitchFamily="34" charset="0"/>
              </a:rPr>
              <a:t>Parcurgerea integrală a programei școlare, </a:t>
            </a:r>
            <a:r>
              <a:rPr lang="ro-RO" b="0" dirty="0">
                <a:latin typeface="Arial" panose="020B0604020202020204" pitchFamily="34" charset="0"/>
                <a:cs typeface="Arial" panose="020B0604020202020204" pitchFamily="34" charset="0"/>
              </a:rPr>
              <a:t>în vederea atingerii standardelor naționale și a </a:t>
            </a:r>
            <a:r>
              <a:rPr lang="ro-RO" dirty="0">
                <a:latin typeface="Arial" panose="020B0604020202020204" pitchFamily="34" charset="0"/>
                <a:cs typeface="Arial" panose="020B0604020202020204" pitchFamily="34" charset="0"/>
              </a:rPr>
              <a:t>susținerii cu succes de către elevi a examenelor naționale;</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ro-RO" dirty="0">
                <a:latin typeface="Arial" panose="020B0604020202020204" pitchFamily="34" charset="0"/>
                <a:cs typeface="Arial" panose="020B0604020202020204" pitchFamily="34" charset="0"/>
              </a:rPr>
              <a:t>Evaluarea continuă a elevilor și aplicarea evaluării cu scopul orientării și optimizării procesului de învățare.</a:t>
            </a:r>
          </a:p>
          <a:p>
            <a:pPr marL="285750" indent="-285750">
              <a:spcBef>
                <a:spcPts val="600"/>
              </a:spcBef>
              <a:spcAft>
                <a:spcPts val="600"/>
              </a:spcAft>
              <a:buClr>
                <a:schemeClr val="tx2">
                  <a:lumMod val="60000"/>
                  <a:lumOff val="40000"/>
                </a:schemeClr>
              </a:buClr>
              <a:buSzPct val="105000"/>
              <a:buFont typeface="Wingdings" panose="05000000000000000000" pitchFamily="2" charset="2"/>
              <a:buChar char="Ø"/>
            </a:pPr>
            <a:r>
              <a:rPr lang="vi-VN" altLang="en-US" dirty="0">
                <a:latin typeface="+mn-lt"/>
              </a:rPr>
              <a:t>Participarea la programele de formare continuă </a:t>
            </a:r>
            <a:r>
              <a:rPr lang="vi-VN" altLang="en-US" b="0" dirty="0">
                <a:latin typeface="+mn-lt"/>
              </a:rPr>
              <a:t>a cadrelor didactice, organizate la nivel naţional şi/sau judeţean, în domeniul specialităţii şi al didacticii disciplinei, inclusiv în vederea dezvoltării competenţelor de elaborare şi evaluare a tipurilor de itemi propuşi la probele de evaluare din cadrul examenelor naţionale.</a:t>
            </a:r>
          </a:p>
        </p:txBody>
      </p:sp>
    </p:spTree>
    <p:extLst>
      <p:ext uri="{BB962C8B-B14F-4D97-AF65-F5344CB8AC3E}">
        <p14:creationId xmlns:p14="http://schemas.microsoft.com/office/powerpoint/2010/main" val="3201213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7</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a:off x="9080500" y="6216324"/>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2" name="Title 1"/>
          <p:cNvSpPr>
            <a:spLocks noGrp="1"/>
          </p:cNvSpPr>
          <p:nvPr>
            <p:ph type="title"/>
          </p:nvPr>
        </p:nvSpPr>
        <p:spPr/>
        <p:txBody>
          <a:bodyPr/>
          <a:lstStyle/>
          <a:p>
            <a:pPr algn="ctr"/>
            <a:r>
              <a:rPr lang="ro-RO" sz="3200" dirty="0">
                <a:solidFill>
                  <a:schemeClr val="tx2">
                    <a:lumMod val="60000"/>
                    <a:lumOff val="40000"/>
                  </a:schemeClr>
                </a:solidFill>
                <a:effectLst>
                  <a:outerShdw blurRad="38100" dist="38100" dir="2700000" algn="tl">
                    <a:srgbClr val="000000"/>
                  </a:outerShdw>
                </a:effectLst>
                <a:latin typeface="Tahoma" pitchFamily="34" charset="0"/>
              </a:rPr>
              <a:t>I.1. INSPECȚIA ȘCOLARĂ </a:t>
            </a:r>
            <a:br>
              <a:rPr lang="ro-RO" sz="3200" dirty="0">
                <a:solidFill>
                  <a:schemeClr val="tx2">
                    <a:lumMod val="60000"/>
                    <a:lumOff val="40000"/>
                  </a:schemeClr>
                </a:solidFill>
                <a:effectLst>
                  <a:outerShdw blurRad="38100" dist="38100" dir="2700000" algn="tl">
                    <a:srgbClr val="000000"/>
                  </a:outerShdw>
                </a:effectLst>
                <a:latin typeface="Tahoma" pitchFamily="34" charset="0"/>
              </a:rPr>
            </a:br>
            <a:r>
              <a:rPr lang="ro-RO" sz="3200" dirty="0">
                <a:solidFill>
                  <a:schemeClr val="tx2">
                    <a:lumMod val="60000"/>
                    <a:lumOff val="40000"/>
                  </a:schemeClr>
                </a:solidFill>
                <a:effectLst>
                  <a:outerShdw blurRad="38100" dist="38100" dir="2700000" algn="tl">
                    <a:srgbClr val="000000"/>
                  </a:outerShdw>
                </a:effectLst>
                <a:latin typeface="Tahoma" pitchFamily="34" charset="0"/>
              </a:rPr>
              <a:t>ÎN ANUL ȘCOLAR 2015-</a:t>
            </a:r>
            <a:r>
              <a:rPr lang="en-GB" sz="3200" dirty="0">
                <a:solidFill>
                  <a:schemeClr val="tx2">
                    <a:lumMod val="60000"/>
                    <a:lumOff val="40000"/>
                  </a:schemeClr>
                </a:solidFill>
                <a:effectLst>
                  <a:outerShdw blurRad="38100" dist="38100" dir="2700000" algn="tl">
                    <a:srgbClr val="000000"/>
                  </a:outerShdw>
                </a:effectLst>
                <a:latin typeface="Tahoma" pitchFamily="34" charset="0"/>
              </a:rPr>
              <a:t>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US" sz="3200"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092227990"/>
              </p:ext>
            </p:extLst>
          </p:nvPr>
        </p:nvGraphicFramePr>
        <p:xfrm>
          <a:off x="76200" y="1407510"/>
          <a:ext cx="9780158" cy="4661318"/>
        </p:xfrm>
        <a:graphic>
          <a:graphicData uri="http://schemas.openxmlformats.org/drawingml/2006/table">
            <a:tbl>
              <a:tblPr firstRow="1" bandRow="1">
                <a:tableStyleId>{5C22544A-7EE6-4342-B048-85BDC9FD1C3A}</a:tableStyleId>
              </a:tblPr>
              <a:tblGrid>
                <a:gridCol w="4812886">
                  <a:extLst>
                    <a:ext uri="{9D8B030D-6E8A-4147-A177-3AD203B41FA5}">
                      <a16:colId xmlns:a16="http://schemas.microsoft.com/office/drawing/2014/main" val="2929591755"/>
                    </a:ext>
                  </a:extLst>
                </a:gridCol>
                <a:gridCol w="4967272">
                  <a:extLst>
                    <a:ext uri="{9D8B030D-6E8A-4147-A177-3AD203B41FA5}">
                      <a16:colId xmlns:a16="http://schemas.microsoft.com/office/drawing/2014/main" val="1960561270"/>
                    </a:ext>
                  </a:extLst>
                </a:gridCol>
              </a:tblGrid>
              <a:tr h="510958">
                <a:tc>
                  <a:txBody>
                    <a:bodyPr/>
                    <a:lstStyle/>
                    <a:p>
                      <a:pPr marL="91440" indent="0" algn="ctr">
                        <a:buFont typeface="Wingdings" panose="05000000000000000000" pitchFamily="2" charset="2"/>
                        <a:buNone/>
                      </a:pPr>
                      <a:r>
                        <a:rPr lang="ro-RO" sz="1800" dirty="0">
                          <a:latin typeface="Arial" panose="020B0604020202020204" pitchFamily="34" charset="0"/>
                          <a:cs typeface="Arial" panose="020B0604020202020204" pitchFamily="34" charset="0"/>
                        </a:rPr>
                        <a:t>PUNCTE  TARI</a:t>
                      </a:r>
                      <a:endParaRPr lang="en-US" sz="1800" dirty="0">
                        <a:latin typeface="Arial" panose="020B0604020202020204" pitchFamily="34" charset="0"/>
                        <a:cs typeface="Arial" panose="020B0604020202020204" pitchFamily="34" charset="0"/>
                      </a:endParaRPr>
                    </a:p>
                  </a:txBody>
                  <a:tcPr anchor="ctr"/>
                </a:tc>
                <a:tc>
                  <a:txBody>
                    <a:bodyPr/>
                    <a:lstStyle/>
                    <a:p>
                      <a:pPr marL="91440" indent="0" algn="ctr">
                        <a:buFont typeface="Wingdings" panose="05000000000000000000" pitchFamily="2" charset="2"/>
                        <a:buNone/>
                      </a:pPr>
                      <a:r>
                        <a:rPr lang="ro-RO" sz="1800" dirty="0">
                          <a:latin typeface="Arial" panose="020B0604020202020204" pitchFamily="34" charset="0"/>
                          <a:cs typeface="Arial" panose="020B0604020202020204" pitchFamily="34" charset="0"/>
                        </a:rPr>
                        <a:t>PUNCTE SLABE</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32413231"/>
                  </a:ext>
                </a:extLst>
              </a:tr>
              <a:tr h="370840">
                <a:tc>
                  <a:txBody>
                    <a:bodyPr/>
                    <a:lstStyle/>
                    <a:p>
                      <a:pPr marL="91440" lvl="0" indent="-91440">
                        <a:buFont typeface="Wingdings" panose="05000000000000000000" pitchFamily="2" charset="2"/>
                        <a:buChar char="§"/>
                      </a:pPr>
                      <a:r>
                        <a:rPr lang="ro-RO" sz="1400" kern="1200" dirty="0">
                          <a:solidFill>
                            <a:schemeClr val="dk1"/>
                          </a:solidFill>
                          <a:effectLst/>
                          <a:latin typeface="Arial" panose="020B0604020202020204" pitchFamily="34" charset="0"/>
                          <a:ea typeface="+mn-ea"/>
                          <a:cs typeface="Arial" panose="020B0604020202020204" pitchFamily="34" charset="0"/>
                        </a:rPr>
                        <a:t>Corectitudinea științifică a conținuturilor transmise la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majoritatea cadrelor didactice inspectate;</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91440" lvl="0" indent="-91440">
                        <a:buFont typeface="Wingdings" panose="05000000000000000000" pitchFamily="2" charset="2"/>
                        <a:buChar char="§"/>
                      </a:pPr>
                      <a:r>
                        <a:rPr lang="ro-RO" sz="1400" kern="1200" dirty="0">
                          <a:solidFill>
                            <a:schemeClr val="dk1"/>
                          </a:solidFill>
                          <a:effectLst/>
                          <a:latin typeface="Arial" panose="020B0604020202020204" pitchFamily="34" charset="0"/>
                          <a:ea typeface="+mn-ea"/>
                          <a:cs typeface="Arial" panose="020B0604020202020204" pitchFamily="34" charset="0"/>
                        </a:rPr>
                        <a:t>Au existat ore în care activitățile s-au desfășurat doar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frontal cu participarea a câtorva elevi din clasă, ceilalți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fiind doar spectatori, copiind exercițiile rezolvate de pe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tablă; </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06082856"/>
                  </a:ext>
                </a:extLst>
              </a:tr>
              <a:tr h="370840">
                <a:tc>
                  <a:txBody>
                    <a:bodyPr/>
                    <a:lstStyle/>
                    <a:p>
                      <a:pPr marL="91440" lvl="0" indent="-91440">
                        <a:buFont typeface="Wingdings" panose="05000000000000000000" pitchFamily="2" charset="2"/>
                        <a:buChar char="§"/>
                      </a:pPr>
                      <a:r>
                        <a:rPr lang="ro-RO" sz="1400" kern="1200" dirty="0">
                          <a:solidFill>
                            <a:schemeClr val="dk1"/>
                          </a:solidFill>
                          <a:effectLst/>
                          <a:latin typeface="Arial" panose="020B0604020202020204" pitchFamily="34" charset="0"/>
                          <a:ea typeface="+mn-ea"/>
                          <a:cs typeface="Arial" panose="020B0604020202020204" pitchFamily="34" charset="0"/>
                        </a:rPr>
                        <a:t>Organizarea informațiilor transmise și claritatea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explicațiilor date</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91440" lvl="0" indent="-91440">
                        <a:buFont typeface="Wingdings" panose="05000000000000000000" pitchFamily="2" charset="2"/>
                        <a:buChar char="§"/>
                      </a:pPr>
                      <a:r>
                        <a:rPr lang="ro-RO" sz="1400" kern="1200" dirty="0">
                          <a:solidFill>
                            <a:schemeClr val="dk1"/>
                          </a:solidFill>
                          <a:effectLst/>
                          <a:latin typeface="Arial" panose="020B0604020202020204" pitchFamily="34" charset="0"/>
                          <a:ea typeface="+mn-ea"/>
                          <a:cs typeface="Arial" panose="020B0604020202020204" pitchFamily="34" charset="0"/>
                        </a:rPr>
                        <a:t>În indicarea temelor de casă nu s-a ținut cont întotdeauna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de natura exercițiilor rezolvate în clasă, astfel elevii au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întâmpinat greutăți în rezolvarea acestora;</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543989651"/>
                  </a:ext>
                </a:extLst>
              </a:tr>
              <a:tr h="370840">
                <a:tc>
                  <a:txBody>
                    <a:bodyPr/>
                    <a:lstStyle/>
                    <a:p>
                      <a:pPr marL="91440" lvl="0" indent="-91440">
                        <a:buFont typeface="Wingdings" panose="05000000000000000000" pitchFamily="2" charset="2"/>
                        <a:buChar char="§"/>
                      </a:pPr>
                      <a:r>
                        <a:rPr lang="ro-RO" sz="1400" kern="1200" dirty="0">
                          <a:solidFill>
                            <a:schemeClr val="dk1"/>
                          </a:solidFill>
                          <a:effectLst/>
                          <a:latin typeface="Arial" panose="020B0604020202020204" pitchFamily="34" charset="0"/>
                          <a:ea typeface="+mn-ea"/>
                          <a:cs typeface="Arial" panose="020B0604020202020204" pitchFamily="34" charset="0"/>
                        </a:rPr>
                        <a:t>Au fost utilizate metodele didactice consacrate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disciplinei matematică, cum ar fi: conversația, explicația, demonstrația, problematizarea, învățarea prin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descoperire orientată și dirijată, dar și metode moderne: metoda proiectului, Turul galeriei, prezentări </a:t>
                      </a:r>
                      <a:r>
                        <a:rPr lang="ro-RO" sz="1400" kern="1200" dirty="0" err="1">
                          <a:solidFill>
                            <a:schemeClr val="dk1"/>
                          </a:solidFill>
                          <a:effectLst/>
                          <a:latin typeface="Arial" panose="020B0604020202020204" pitchFamily="34" charset="0"/>
                          <a:ea typeface="+mn-ea"/>
                          <a:cs typeface="Arial" panose="020B0604020202020204" pitchFamily="34" charset="0"/>
                        </a:rPr>
                        <a:t>ppt</a:t>
                      </a:r>
                      <a:r>
                        <a:rPr lang="ro-RO" sz="1400" kern="1200" dirty="0">
                          <a:solidFill>
                            <a:schemeClr val="dk1"/>
                          </a:solidFill>
                          <a:effectLst/>
                          <a:latin typeface="Arial" panose="020B0604020202020204" pitchFamily="34" charset="0"/>
                          <a:ea typeface="+mn-ea"/>
                          <a:cs typeface="Arial" panose="020B0604020202020204" pitchFamily="34" charset="0"/>
                        </a:rPr>
                        <a:t>. etc.</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91440" lvl="0" indent="-91440">
                        <a:buFont typeface="Wingdings" panose="05000000000000000000" pitchFamily="2" charset="2"/>
                        <a:buChar char="§"/>
                      </a:pPr>
                      <a:r>
                        <a:rPr lang="ro-RO" sz="1400" kern="1200" dirty="0">
                          <a:solidFill>
                            <a:schemeClr val="dk1"/>
                          </a:solidFill>
                          <a:effectLst/>
                          <a:latin typeface="Arial" panose="020B0604020202020204" pitchFamily="34" charset="0"/>
                          <a:ea typeface="+mn-ea"/>
                          <a:cs typeface="Arial" panose="020B0604020202020204" pitchFamily="34" charset="0"/>
                        </a:rPr>
                        <a:t>Au existat ore în care nu s-a realizat la sfârșitul orei o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scurtă esențializare a noțiunilor învățate, respectiv nu s-a </a:t>
                      </a:r>
                    </a:p>
                    <a:p>
                      <a:pPr marL="91440" lvl="0" indent="0">
                        <a:buFont typeface="Wingdings" panose="05000000000000000000" pitchFamily="2" charset="2"/>
                        <a:buNone/>
                      </a:pPr>
                      <a:r>
                        <a:rPr lang="ro-RO" sz="1400" kern="1200" dirty="0">
                          <a:solidFill>
                            <a:schemeClr val="dk1"/>
                          </a:solidFill>
                          <a:effectLst/>
                          <a:latin typeface="Arial" panose="020B0604020202020204" pitchFamily="34" charset="0"/>
                          <a:ea typeface="+mn-ea"/>
                          <a:cs typeface="Arial" panose="020B0604020202020204" pitchFamily="34" charset="0"/>
                        </a:rPr>
                        <a:t>realizat evaluarea reușitei lecției prin rezolvarea individuală de către elevi a unor exerciții din lecția de zi; </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176910708"/>
                  </a:ext>
                </a:extLst>
              </a:tr>
              <a:tr h="370840">
                <a:tc>
                  <a:txBody>
                    <a:bodyPr/>
                    <a:lstStyle/>
                    <a:p>
                      <a:pPr marL="91440" marR="0" lvl="0" indent="-9144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ro-RO" sz="1400" kern="1200" dirty="0">
                          <a:solidFill>
                            <a:schemeClr val="dk1"/>
                          </a:solidFill>
                          <a:effectLst/>
                          <a:latin typeface="Arial" panose="020B0604020202020204" pitchFamily="34" charset="0"/>
                          <a:ea typeface="+mn-ea"/>
                          <a:cs typeface="Arial" panose="020B0604020202020204" pitchFamily="34" charset="0"/>
                        </a:rPr>
                        <a:t>În majoritatea cazurilor activitățile au fost organizate atât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kern="1200" dirty="0">
                          <a:solidFill>
                            <a:schemeClr val="dk1"/>
                          </a:solidFill>
                          <a:effectLst/>
                          <a:latin typeface="Arial" panose="020B0604020202020204" pitchFamily="34" charset="0"/>
                          <a:ea typeface="+mn-ea"/>
                          <a:cs typeface="Arial" panose="020B0604020202020204" pitchFamily="34" charset="0"/>
                        </a:rPr>
                        <a:t>frontal cu participarea activă a elevilor din fiecare clasă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kern="1200" dirty="0">
                          <a:solidFill>
                            <a:schemeClr val="dk1"/>
                          </a:solidFill>
                          <a:effectLst/>
                          <a:latin typeface="Arial" panose="020B0604020202020204" pitchFamily="34" charset="0"/>
                          <a:ea typeface="+mn-ea"/>
                          <a:cs typeface="Arial" panose="020B0604020202020204" pitchFamily="34" charset="0"/>
                        </a:rPr>
                        <a:t>asistată, cât și individual, în perechi și pe grupe.</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91440" marR="0" lvl="0" indent="-9144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ro-RO" sz="1400" kern="1200" dirty="0">
                          <a:solidFill>
                            <a:schemeClr val="dk1"/>
                          </a:solidFill>
                          <a:effectLst/>
                          <a:latin typeface="Arial" panose="020B0604020202020204" pitchFamily="34" charset="0"/>
                          <a:ea typeface="+mn-ea"/>
                          <a:cs typeface="Arial" panose="020B0604020202020204" pitchFamily="34" charset="0"/>
                        </a:rPr>
                        <a:t>Utilizarea sporadică a metodelor activ-participative de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kern="1200" dirty="0">
                          <a:solidFill>
                            <a:schemeClr val="dk1"/>
                          </a:solidFill>
                          <a:effectLst/>
                          <a:latin typeface="Arial" panose="020B0604020202020204" pitchFamily="34" charset="0"/>
                          <a:ea typeface="+mn-ea"/>
                          <a:cs typeface="Arial" panose="020B0604020202020204" pitchFamily="34" charset="0"/>
                        </a:rPr>
                        <a:t>predare – învățare – evaluare,</a:t>
                      </a:r>
                      <a:r>
                        <a:rPr lang="ro-RO" sz="1400" kern="1200" baseline="0" dirty="0">
                          <a:solidFill>
                            <a:schemeClr val="dk1"/>
                          </a:solidFill>
                          <a:effectLst/>
                          <a:latin typeface="Arial" panose="020B0604020202020204" pitchFamily="34" charset="0"/>
                          <a:ea typeface="+mn-ea"/>
                          <a:cs typeface="Arial" panose="020B0604020202020204" pitchFamily="34" charset="0"/>
                        </a:rPr>
                        <a:t> respectiv </a:t>
                      </a:r>
                      <a:r>
                        <a:rPr lang="ro-RO" sz="1400" kern="1200" dirty="0">
                          <a:solidFill>
                            <a:schemeClr val="dk1"/>
                          </a:solidFill>
                          <a:effectLst/>
                          <a:latin typeface="Arial" panose="020B0604020202020204" pitchFamily="34" charset="0"/>
                          <a:ea typeface="+mn-ea"/>
                          <a:cs typeface="Arial" panose="020B0604020202020204" pitchFamily="34" charset="0"/>
                        </a:rPr>
                        <a:t>a instrumentelor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kern="1200" dirty="0">
                          <a:solidFill>
                            <a:schemeClr val="dk1"/>
                          </a:solidFill>
                          <a:effectLst/>
                          <a:latin typeface="Arial" panose="020B0604020202020204" pitchFamily="34" charset="0"/>
                          <a:ea typeface="+mn-ea"/>
                          <a:cs typeface="Arial" panose="020B0604020202020204" pitchFamily="34" charset="0"/>
                        </a:rPr>
                        <a:t>informatice și a mijloacelor  moderne în procesul de </a:t>
                      </a:r>
                    </a:p>
                    <a:p>
                      <a:pPr marL="91440" marR="0" lvl="0" indent="0" algn="l" defTabSz="914400" rtl="0" eaLnBrk="1" fontAlgn="auto" latinLnBrk="1" hangingPunct="1">
                        <a:lnSpc>
                          <a:spcPct val="100000"/>
                        </a:lnSpc>
                        <a:spcBef>
                          <a:spcPts val="0"/>
                        </a:spcBef>
                        <a:spcAft>
                          <a:spcPts val="0"/>
                        </a:spcAft>
                        <a:buClrTx/>
                        <a:buSzTx/>
                        <a:buFont typeface="Wingdings" panose="05000000000000000000" pitchFamily="2" charset="2"/>
                        <a:buNone/>
                        <a:tabLst/>
                        <a:defRPr/>
                      </a:pPr>
                      <a:r>
                        <a:rPr lang="ro-RO" sz="1400" kern="1200" dirty="0">
                          <a:solidFill>
                            <a:schemeClr val="dk1"/>
                          </a:solidFill>
                          <a:effectLst/>
                          <a:latin typeface="Arial" panose="020B0604020202020204" pitchFamily="34" charset="0"/>
                          <a:ea typeface="+mn-ea"/>
                          <a:cs typeface="Arial" panose="020B0604020202020204" pitchFamily="34" charset="0"/>
                        </a:rPr>
                        <a:t>predare-</a:t>
                      </a:r>
                      <a:r>
                        <a:rPr lang="ro-RO" sz="1400" kern="1200" dirty="0" err="1">
                          <a:solidFill>
                            <a:schemeClr val="dk1"/>
                          </a:solidFill>
                          <a:effectLst/>
                          <a:latin typeface="Arial" panose="020B0604020202020204" pitchFamily="34" charset="0"/>
                          <a:ea typeface="+mn-ea"/>
                          <a:cs typeface="Arial" panose="020B0604020202020204" pitchFamily="34" charset="0"/>
                        </a:rPr>
                        <a:t>învăţare</a:t>
                      </a:r>
                      <a:r>
                        <a:rPr lang="ro-RO" sz="1400" kern="1200" dirty="0">
                          <a:solidFill>
                            <a:schemeClr val="dk1"/>
                          </a:solidFill>
                          <a:effectLst/>
                          <a:latin typeface="Arial" panose="020B0604020202020204" pitchFamily="34" charset="0"/>
                          <a:ea typeface="+mn-ea"/>
                          <a:cs typeface="Arial" panose="020B0604020202020204" pitchFamily="34" charset="0"/>
                        </a:rPr>
                        <a:t> a matematicii.</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96664006"/>
                  </a:ext>
                </a:extLst>
              </a:tr>
              <a:tr h="370840">
                <a:tc>
                  <a:txBody>
                    <a:bodyPr/>
                    <a:lstStyle/>
                    <a:p>
                      <a:pPr marL="91440"/>
                      <a:endParaRPr lang="en-US" dirty="0"/>
                    </a:p>
                  </a:txBody>
                  <a:tcPr/>
                </a:tc>
                <a:tc>
                  <a:txBody>
                    <a:bodyPr/>
                    <a:lstStyle/>
                    <a:p>
                      <a:pPr marL="91440" marR="0" lvl="0" indent="-9144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878469213"/>
                  </a:ext>
                </a:extLst>
              </a:tr>
            </a:tbl>
          </a:graphicData>
        </a:graphic>
      </p:graphicFrame>
    </p:spTree>
    <p:extLst>
      <p:ext uri="{BB962C8B-B14F-4D97-AF65-F5344CB8AC3E}">
        <p14:creationId xmlns:p14="http://schemas.microsoft.com/office/powerpoint/2010/main" val="348784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50038" y="81704"/>
            <a:ext cx="9071737" cy="1293028"/>
          </a:xfrm>
        </p:spPr>
        <p:txBody>
          <a:bodyPr/>
          <a:lstStyle/>
          <a:p>
            <a:pPr algn="ctr" eaLnBrk="1" hangingPunct="1"/>
            <a:r>
              <a:rPr lang="ro-RO" altLang="ro-RO" sz="2400" dirty="0">
                <a:solidFill>
                  <a:schemeClr val="tx2">
                    <a:lumMod val="60000"/>
                    <a:lumOff val="40000"/>
                  </a:schemeClr>
                </a:solidFill>
                <a:latin typeface="Tahoma" pitchFamily="34" charset="0"/>
              </a:rPr>
              <a:t>III.2.</a:t>
            </a:r>
            <a:r>
              <a:rPr lang="ro-RO" altLang="ro-RO" sz="2400" b="1" dirty="0">
                <a:solidFill>
                  <a:schemeClr val="tx2">
                    <a:lumMod val="60000"/>
                    <a:lumOff val="40000"/>
                  </a:schemeClr>
                </a:solidFill>
                <a:latin typeface="Tahoma" pitchFamily="34" charset="0"/>
              </a:rPr>
              <a:t> MĂSURI AMELIORATIVE PROPUSE PENTRU </a:t>
            </a:r>
            <a:br>
              <a:rPr lang="ro-RO" altLang="ro-RO" sz="2400" b="1" dirty="0">
                <a:solidFill>
                  <a:schemeClr val="tx2">
                    <a:lumMod val="60000"/>
                    <a:lumOff val="40000"/>
                  </a:schemeClr>
                </a:solidFill>
                <a:latin typeface="Tahoma" pitchFamily="34" charset="0"/>
              </a:rPr>
            </a:br>
            <a:r>
              <a:rPr lang="ro-RO" altLang="ro-RO" sz="2400" b="1" dirty="0">
                <a:solidFill>
                  <a:schemeClr val="tx2">
                    <a:lumMod val="60000"/>
                    <a:lumOff val="40000"/>
                  </a:schemeClr>
                </a:solidFill>
                <a:latin typeface="Tahoma" pitchFamily="34" charset="0"/>
              </a:rPr>
              <a:t>ANUL ŞCOLAR 2016-2017</a:t>
            </a:r>
            <a:endParaRPr lang="en-US" altLang="ro-RO" sz="2400" b="1" dirty="0">
              <a:solidFill>
                <a:schemeClr val="tx2">
                  <a:lumMod val="60000"/>
                  <a:lumOff val="40000"/>
                </a:schemeClr>
              </a:solidFill>
              <a:latin typeface="Tahoma" pitchFamily="34" charset="0"/>
            </a:endParaRPr>
          </a:p>
        </p:txBody>
      </p:sp>
      <p:sp>
        <p:nvSpPr>
          <p:cNvPr id="4" name="Slide Number Placeholder 3"/>
          <p:cNvSpPr>
            <a:spLocks noGrp="1"/>
          </p:cNvSpPr>
          <p:nvPr>
            <p:ph type="sldNum" sz="quarter" idx="12"/>
          </p:nvPr>
        </p:nvSpPr>
        <p:spPr/>
        <p:txBody>
          <a:bodyPr/>
          <a:lstStyle/>
          <a:p>
            <a:pPr>
              <a:defRPr/>
            </a:pPr>
            <a:fld id="{C0E9CB44-1DEF-4070-943A-4B7EA094B956}" type="slidenum">
              <a:rPr lang="en-US" smtClean="0"/>
              <a:pPr>
                <a:defRPr/>
              </a:pPr>
              <a:t>70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927882257"/>
              </p:ext>
            </p:extLst>
          </p:nvPr>
        </p:nvGraphicFramePr>
        <p:xfrm>
          <a:off x="228600" y="1371600"/>
          <a:ext cx="9372600" cy="4770120"/>
        </p:xfrm>
        <a:graphic>
          <a:graphicData uri="http://schemas.openxmlformats.org/drawingml/2006/table">
            <a:tbl>
              <a:tblPr firstRow="1" firstCol="1" lastRow="1" lastCol="1" bandRow="1" bandCol="1">
                <a:tableStyleId>{5C22544A-7EE6-4342-B048-85BDC9FD1C3A}</a:tableStyleId>
              </a:tblPr>
              <a:tblGrid>
                <a:gridCol w="1447800">
                  <a:extLst>
                    <a:ext uri="{9D8B030D-6E8A-4147-A177-3AD203B41FA5}">
                      <a16:colId xmlns:a16="http://schemas.microsoft.com/office/drawing/2014/main" val="20000"/>
                    </a:ext>
                  </a:extLst>
                </a:gridCol>
                <a:gridCol w="7924800">
                  <a:extLst>
                    <a:ext uri="{9D8B030D-6E8A-4147-A177-3AD203B41FA5}">
                      <a16:colId xmlns:a16="http://schemas.microsoft.com/office/drawing/2014/main" val="20001"/>
                    </a:ext>
                  </a:extLst>
                </a:gridCol>
              </a:tblGrid>
              <a:tr h="236061">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Domeniul</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Măsuri ameliorative propuse</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spcAft>
                          <a:spcPts val="0"/>
                        </a:spcAft>
                      </a:pPr>
                      <a:r>
                        <a:rPr lang="vi-VN" sz="1600" b="0" dirty="0">
                          <a:solidFill>
                            <a:srgbClr val="2C3C43"/>
                          </a:solidFill>
                          <a:latin typeface="Tahoma" panose="020B0604030504040204" pitchFamily="34" charset="0"/>
                          <a:ea typeface="Tahoma" panose="020B0604030504040204" pitchFamily="34" charset="0"/>
                          <a:cs typeface="Tahoma" panose="020B0604030504040204" pitchFamily="34" charset="0"/>
                        </a:rPr>
                        <a:t>Planificarea și proiectarea </a:t>
                      </a:r>
                      <a:endParaRPr lang="ro-RO" sz="1600" b="0" dirty="0">
                        <a:solidFill>
                          <a:srgbClr val="2C3C43"/>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vi-VN" sz="1600" b="0" dirty="0">
                          <a:solidFill>
                            <a:srgbClr val="2C3C43"/>
                          </a:solidFill>
                          <a:latin typeface="Tahoma" panose="020B0604030504040204" pitchFamily="34" charset="0"/>
                          <a:ea typeface="Tahoma" panose="020B0604030504040204" pitchFamily="34" charset="0"/>
                          <a:cs typeface="Tahoma" panose="020B0604030504040204" pitchFamily="34" charset="0"/>
                        </a:rPr>
                        <a:t>activității </a:t>
                      </a:r>
                      <a:endParaRPr lang="ro-RO" sz="1600" b="0" dirty="0">
                        <a:solidFill>
                          <a:srgbClr val="2C3C43"/>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vi-VN" sz="1600" b="0" dirty="0">
                          <a:solidFill>
                            <a:srgbClr val="2C3C43"/>
                          </a:solidFill>
                          <a:latin typeface="Tahoma" panose="020B0604030504040204" pitchFamily="34" charset="0"/>
                          <a:ea typeface="Tahoma" panose="020B0604030504040204" pitchFamily="34" charset="0"/>
                          <a:cs typeface="Tahoma" panose="020B0604030504040204" pitchFamily="34" charset="0"/>
                        </a:rPr>
                        <a:t>didactice</a:t>
                      </a:r>
                      <a:endPar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285750" indent="-285750" algn="just">
                        <a:spcBef>
                          <a:spcPts val="0"/>
                        </a:spcBef>
                        <a:spcAft>
                          <a:spcPts val="0"/>
                        </a:spcAft>
                        <a:buFont typeface="Arial" panose="020B0604020202020204" pitchFamily="34" charset="0"/>
                        <a:buChar char="•"/>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Întocmirea sistematică a proiectelor pe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unităţi</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învăţare</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înaintea </a:t>
                      </a:r>
                    </a:p>
                    <a:p>
                      <a:pPr marL="0" indent="0" algn="just" defTabSz="320040">
                        <a:spcBef>
                          <a:spcPts val="0"/>
                        </a:spcBef>
                        <a:spcAft>
                          <a:spcPts val="0"/>
                        </a:spcAft>
                        <a:buFont typeface="Arial" panose="020B0604020202020204" pitchFamily="34" charset="0"/>
                        <a:buNone/>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parcurgerii acestora la clasă</a:t>
                      </a:r>
                    </a:p>
                    <a:p>
                      <a:pPr marL="0" indent="0" algn="just" defTabSz="320040">
                        <a:spcBef>
                          <a:spcPts val="0"/>
                        </a:spcBef>
                        <a:spcAft>
                          <a:spcPts val="0"/>
                        </a:spcAft>
                        <a:buFont typeface="Arial" panose="020B0604020202020204" pitchFamily="34" charset="0"/>
                        <a:buNone/>
                      </a:pPr>
                      <a:endParaRPr lang="ro-RO" sz="11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ts val="600"/>
                        </a:spcBef>
                        <a:spcAft>
                          <a:spcPts val="0"/>
                        </a:spcAft>
                        <a:buFont typeface="Arial" panose="020B0604020202020204" pitchFamily="34" charset="0"/>
                        <a:buChar char="•"/>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Proiectele pe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unităţi</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învăţare</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vor cuprinde elemente de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diferenţiere</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0" indent="0" algn="just" defTabSz="320040">
                        <a:spcBef>
                          <a:spcPts val="0"/>
                        </a:spcBef>
                        <a:spcAft>
                          <a:spcPts val="0"/>
                        </a:spcAft>
                        <a:buFont typeface="Arial" panose="020B0604020202020204" pitchFamily="34" charset="0"/>
                        <a:buNone/>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sub aspect strategic (metode și procedee didactice, instrumente de lucru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evaluare, activități de învățare, probe de evaluare formativă/sumativă) </a:t>
                      </a:r>
                    </a:p>
                    <a:p>
                      <a:pPr marL="0" indent="0" algn="just" defTabSz="320040">
                        <a:spcBef>
                          <a:spcPts val="0"/>
                        </a:spcBef>
                        <a:spcAft>
                          <a:spcPts val="0"/>
                        </a:spcAft>
                        <a:buFont typeface="Arial" panose="020B0604020202020204" pitchFamily="34" charset="0"/>
                        <a:buNone/>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raportate la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particularităţile</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claselor, la nivelului diferit al pregătirii de </a:t>
                      </a:r>
                    </a:p>
                    <a:p>
                      <a:pPr marL="0" indent="0" algn="just" defTabSz="320040">
                        <a:spcBef>
                          <a:spcPts val="0"/>
                        </a:spcBef>
                        <a:spcAft>
                          <a:spcPts val="0"/>
                        </a:spcAft>
                        <a:buFont typeface="Arial" panose="020B0604020202020204" pitchFamily="34" charset="0"/>
                        <a:buNone/>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bază și al </a:t>
                      </a:r>
                      <a:r>
                        <a:rPr lang="ro-RO" sz="18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achiziţiilor</a:t>
                      </a: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elevilor în cadrul fiecărei clase</a:t>
                      </a:r>
                    </a:p>
                    <a:p>
                      <a:pPr marL="0" indent="0" algn="just" defTabSz="320040">
                        <a:spcBef>
                          <a:spcPts val="0"/>
                        </a:spcBef>
                        <a:spcAft>
                          <a:spcPts val="0"/>
                        </a:spcAft>
                        <a:buFont typeface="Arial" panose="020B0604020202020204" pitchFamily="34" charset="0"/>
                        <a:buNone/>
                      </a:pPr>
                      <a:endParaRPr lang="ro-RO"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gn="just" defTabSz="365760">
                        <a:spcBef>
                          <a:spcPts val="600"/>
                        </a:spcBef>
                        <a:spcAft>
                          <a:spcPts val="0"/>
                        </a:spcAft>
                        <a:buFont typeface="Arial" panose="020B0604020202020204" pitchFamily="34" charset="0"/>
                        <a:buChar char="•"/>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Programele școlare întocmite pentru disciplinele opționale vor respecta </a:t>
                      </a:r>
                    </a:p>
                    <a:p>
                      <a:pPr marL="0" indent="0" algn="just" defTabSz="320040">
                        <a:spcBef>
                          <a:spcPts val="0"/>
                        </a:spcBef>
                        <a:spcAft>
                          <a:spcPts val="600"/>
                        </a:spcAft>
                        <a:buFont typeface="Arial" panose="020B0604020202020204" pitchFamily="34" charset="0"/>
                        <a:buNone/>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structura programelor de la disciplinele obligatorii</a:t>
                      </a:r>
                    </a:p>
                    <a:p>
                      <a:pPr marL="0" indent="0" algn="just" defTabSz="320040">
                        <a:spcBef>
                          <a:spcPts val="0"/>
                        </a:spcBef>
                        <a:spcAft>
                          <a:spcPts val="600"/>
                        </a:spcAft>
                        <a:buFont typeface="Arial" panose="020B0604020202020204" pitchFamily="34" charset="0"/>
                        <a:buNone/>
                      </a:pPr>
                      <a:endParaRPr lang="ro-RO" sz="11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ts val="600"/>
                        </a:spcBef>
                        <a:spcAft>
                          <a:spcPts val="0"/>
                        </a:spcAft>
                        <a:buFont typeface="Arial" panose="020B0604020202020204" pitchFamily="34" charset="0"/>
                        <a:buChar char="•"/>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Urmărirea pe tot parcursul anului a planificării calendaristice și întocmirea proiectelor pe unități de învățare având în vedere corelarea acestor </a:t>
                      </a:r>
                    </a:p>
                    <a:p>
                      <a:pPr marL="0" indent="0" algn="just" defTabSz="320040">
                        <a:spcBef>
                          <a:spcPts val="0"/>
                        </a:spcBef>
                        <a:spcAft>
                          <a:spcPts val="0"/>
                        </a:spcAft>
                        <a:buFont typeface="Arial" panose="020B0604020202020204" pitchFamily="34" charset="0"/>
                        <a:buNone/>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documente atât sub aspectul competențelor specifice cât și al </a:t>
                      </a:r>
                    </a:p>
                    <a:p>
                      <a:pPr marL="0" indent="0" algn="just" defTabSz="320040">
                        <a:spcBef>
                          <a:spcPts val="0"/>
                        </a:spcBef>
                        <a:spcAft>
                          <a:spcPts val="0"/>
                        </a:spcAft>
                        <a:buFont typeface="Arial" panose="020B0604020202020204" pitchFamily="34" charset="0"/>
                        <a:buNone/>
                      </a:pPr>
                      <a:r>
                        <a:rPr lang="ro-RO"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conținuturilor și al resurselor de timp</a:t>
                      </a: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AutoShape 4">
            <a:hlinkClick r:id="rId2" action="ppaction://hlinksldjump"/>
          </p:cNvPr>
          <p:cNvSpPr>
            <a:spLocks noChangeArrowheads="1"/>
          </p:cNvSpPr>
          <p:nvPr/>
        </p:nvSpPr>
        <p:spPr bwMode="auto">
          <a:xfrm>
            <a:off x="9023350" y="614172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1599603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82203" y="304800"/>
            <a:ext cx="8712994" cy="838200"/>
          </a:xfrm>
        </p:spPr>
        <p:txBody>
          <a:bodyPr/>
          <a:lstStyle/>
          <a:p>
            <a:pPr algn="ctr"/>
            <a:r>
              <a:rPr lang="ro-RO" altLang="ro-RO" sz="2400" dirty="0">
                <a:solidFill>
                  <a:schemeClr val="tx2">
                    <a:lumMod val="60000"/>
                    <a:lumOff val="40000"/>
                  </a:schemeClr>
                </a:solidFill>
                <a:latin typeface="Tahoma" pitchFamily="34" charset="0"/>
              </a:rPr>
              <a:t>III.2. MĂSURI AMELIORATIVE PROPUSE PENTRU </a:t>
            </a:r>
            <a:br>
              <a:rPr lang="ro-RO" altLang="ro-RO" sz="2400" dirty="0">
                <a:solidFill>
                  <a:schemeClr val="tx2">
                    <a:lumMod val="60000"/>
                    <a:lumOff val="40000"/>
                  </a:schemeClr>
                </a:solidFill>
                <a:latin typeface="Tahoma" pitchFamily="34" charset="0"/>
              </a:rPr>
            </a:br>
            <a:r>
              <a:rPr lang="ro-RO" altLang="ro-RO" sz="2400" dirty="0">
                <a:solidFill>
                  <a:schemeClr val="tx2">
                    <a:lumMod val="60000"/>
                    <a:lumOff val="40000"/>
                  </a:schemeClr>
                </a:solidFill>
                <a:latin typeface="Tahoma" pitchFamily="34" charset="0"/>
              </a:rPr>
              <a:t>ANUL ŞCOLAR 2016-2017</a:t>
            </a:r>
            <a:endParaRPr lang="en-US" altLang="ro-RO" sz="2400" b="1" dirty="0">
              <a:solidFill>
                <a:schemeClr val="tx2">
                  <a:lumMod val="60000"/>
                  <a:lumOff val="40000"/>
                </a:schemeClr>
              </a:solidFill>
              <a:latin typeface="Tahoma" pitchFamily="34" charset="0"/>
            </a:endParaRPr>
          </a:p>
        </p:txBody>
      </p:sp>
      <p:sp>
        <p:nvSpPr>
          <p:cNvPr id="4" name="Slide Number Placeholder 3"/>
          <p:cNvSpPr>
            <a:spLocks noGrp="1"/>
          </p:cNvSpPr>
          <p:nvPr>
            <p:ph type="sldNum" sz="quarter" idx="12"/>
          </p:nvPr>
        </p:nvSpPr>
        <p:spPr/>
        <p:txBody>
          <a:bodyPr/>
          <a:lstStyle/>
          <a:p>
            <a:pPr>
              <a:defRPr/>
            </a:pPr>
            <a:fld id="{C0E9CB44-1DEF-4070-943A-4B7EA094B956}" type="slidenum">
              <a:rPr lang="en-US" smtClean="0"/>
              <a:pPr>
                <a:defRPr/>
              </a:pPr>
              <a:t>71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06001553"/>
              </p:ext>
            </p:extLst>
          </p:nvPr>
        </p:nvGraphicFramePr>
        <p:xfrm>
          <a:off x="152400" y="1447800"/>
          <a:ext cx="9372600" cy="3779520"/>
        </p:xfrm>
        <a:graphic>
          <a:graphicData uri="http://schemas.openxmlformats.org/drawingml/2006/table">
            <a:tbl>
              <a:tblPr firstRow="1" firstCol="1" lastRow="1" lastCol="1" bandRow="1" bandCol="1">
                <a:tableStyleId>{5C22544A-7EE6-4342-B048-85BDC9FD1C3A}</a:tableStyleId>
              </a:tblPr>
              <a:tblGrid>
                <a:gridCol w="1905000">
                  <a:extLst>
                    <a:ext uri="{9D8B030D-6E8A-4147-A177-3AD203B41FA5}">
                      <a16:colId xmlns:a16="http://schemas.microsoft.com/office/drawing/2014/main" val="20000"/>
                    </a:ext>
                  </a:extLst>
                </a:gridCol>
                <a:gridCol w="7467600">
                  <a:extLst>
                    <a:ext uri="{9D8B030D-6E8A-4147-A177-3AD203B41FA5}">
                      <a16:colId xmlns:a16="http://schemas.microsoft.com/office/drawing/2014/main" val="20001"/>
                    </a:ext>
                  </a:extLst>
                </a:gridCol>
              </a:tblGrid>
              <a:tr h="457200">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Domeniul</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Măsuri ameliorative propuse</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3200400">
                <a:tc>
                  <a:txBody>
                    <a:bodyPr/>
                    <a:lstStyle/>
                    <a:p>
                      <a:pPr>
                        <a:spcAft>
                          <a:spcPts val="0"/>
                        </a:spcAft>
                      </a:pPr>
                      <a:r>
                        <a:rPr lang="ro-RO" sz="1600" b="0" kern="1200" dirty="0">
                          <a:solidFill>
                            <a:schemeClr val="tx1"/>
                          </a:solidFill>
                          <a:latin typeface="Tahoma" panose="020B0604030504040204" pitchFamily="34" charset="0"/>
                          <a:ea typeface="Tahoma" panose="020B0604030504040204" pitchFamily="34" charset="0"/>
                          <a:cs typeface="Tahoma" panose="020B0604030504040204" pitchFamily="34" charset="0"/>
                        </a:rPr>
                        <a:t>Desfășurarea </a:t>
                      </a:r>
                    </a:p>
                    <a:p>
                      <a:pPr>
                        <a:spcAft>
                          <a:spcPts val="0"/>
                        </a:spcAft>
                      </a:pPr>
                      <a:r>
                        <a:rPr lang="ro-RO" sz="1600" b="0" kern="1200" dirty="0">
                          <a:solidFill>
                            <a:schemeClr val="tx1"/>
                          </a:solidFill>
                          <a:latin typeface="Tahoma" panose="020B0604030504040204" pitchFamily="34" charset="0"/>
                          <a:ea typeface="Tahoma" panose="020B0604030504040204" pitchFamily="34" charset="0"/>
                          <a:cs typeface="Tahoma" panose="020B0604030504040204" pitchFamily="34" charset="0"/>
                        </a:rPr>
                        <a:t>activității didactice</a:t>
                      </a:r>
                      <a:endParaRPr lang="ro-RO" sz="16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91440" lvl="0" indent="-91440">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Respectarea planificării calendaristice, de către toate cadrele didactice, iar în caz contrar, argumentarea eventualelor abateri de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conţinut</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sau   de timp în rubrica de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observaţii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din planificarea calendaristică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după   caz, propunerea unui plan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remedial</a:t>
                      </a:r>
                      <a:endPar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91440" lvl="0" indent="-91440">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Formularea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comunicarea la elevi a obiectivelor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operaţionale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ale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lecţiei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în corelare cu tipologia acesteia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competenţele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specifice vizate la   nivelul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unităţii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învăţare</a:t>
                      </a:r>
                      <a:endPar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91440" lvl="0" indent="-91440">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Abordarea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diferenţiată</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 strategiilor didactice pe etape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secvenţe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ale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lecţiei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având în vedere obiectivele urmărite, nivelul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achiziţiilor</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anterioare ale elevilor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valorificarea creativă a acestora în procesul de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învăţare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-evaluare</a:t>
                      </a: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AutoShape 4">
            <a:hlinkClick r:id="rId2" action="ppaction://hlinksldjump"/>
          </p:cNvPr>
          <p:cNvSpPr>
            <a:spLocks noChangeArrowheads="1"/>
          </p:cNvSpPr>
          <p:nvPr/>
        </p:nvSpPr>
        <p:spPr bwMode="auto">
          <a:xfrm>
            <a:off x="9121775" y="6094784"/>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5799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145966"/>
            <a:ext cx="8648700" cy="1225634"/>
          </a:xfrm>
        </p:spPr>
        <p:txBody>
          <a:bodyPr/>
          <a:lstStyle/>
          <a:p>
            <a:pPr algn="ctr"/>
            <a:r>
              <a:rPr lang="ro-RO" altLang="ro-RO" sz="2400" dirty="0">
                <a:solidFill>
                  <a:schemeClr val="tx2">
                    <a:lumMod val="60000"/>
                    <a:lumOff val="40000"/>
                  </a:schemeClr>
                </a:solidFill>
                <a:latin typeface="Tahoma" pitchFamily="34" charset="0"/>
              </a:rPr>
              <a:t>III.2. MĂSURI AMELIORATIVE PROPUSE PENTRU </a:t>
            </a:r>
            <a:br>
              <a:rPr lang="ro-RO" altLang="ro-RO" sz="2400" dirty="0">
                <a:solidFill>
                  <a:schemeClr val="tx2">
                    <a:lumMod val="60000"/>
                    <a:lumOff val="40000"/>
                  </a:schemeClr>
                </a:solidFill>
                <a:latin typeface="Tahoma" pitchFamily="34" charset="0"/>
              </a:rPr>
            </a:br>
            <a:r>
              <a:rPr lang="ro-RO" altLang="ro-RO" sz="2400" dirty="0">
                <a:solidFill>
                  <a:schemeClr val="tx2">
                    <a:lumMod val="60000"/>
                    <a:lumOff val="40000"/>
                  </a:schemeClr>
                </a:solidFill>
                <a:latin typeface="Tahoma" pitchFamily="34" charset="0"/>
              </a:rPr>
              <a:t>ANUL ŞCOLAR 2016-2017</a:t>
            </a:r>
            <a:endParaRPr lang="en-US" altLang="ro-RO" sz="2400" b="1" dirty="0">
              <a:solidFill>
                <a:schemeClr val="tx2">
                  <a:lumMod val="60000"/>
                  <a:lumOff val="40000"/>
                </a:schemeClr>
              </a:solidFill>
              <a:latin typeface="Tahoma" pitchFamily="34" charset="0"/>
            </a:endParaRPr>
          </a:p>
        </p:txBody>
      </p:sp>
      <p:sp>
        <p:nvSpPr>
          <p:cNvPr id="4" name="Slide Number Placeholder 3"/>
          <p:cNvSpPr>
            <a:spLocks noGrp="1"/>
          </p:cNvSpPr>
          <p:nvPr>
            <p:ph type="sldNum" sz="quarter" idx="12"/>
          </p:nvPr>
        </p:nvSpPr>
        <p:spPr/>
        <p:txBody>
          <a:bodyPr/>
          <a:lstStyle/>
          <a:p>
            <a:pPr>
              <a:defRPr/>
            </a:pPr>
            <a:fld id="{C0E9CB44-1DEF-4070-943A-4B7EA094B956}" type="slidenum">
              <a:rPr lang="en-US" smtClean="0"/>
              <a:pPr>
                <a:defRPr/>
              </a:pPr>
              <a:t>72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03612453"/>
              </p:ext>
            </p:extLst>
          </p:nvPr>
        </p:nvGraphicFramePr>
        <p:xfrm>
          <a:off x="152400" y="1752600"/>
          <a:ext cx="9601200" cy="4876800"/>
        </p:xfrm>
        <a:graphic>
          <a:graphicData uri="http://schemas.openxmlformats.org/drawingml/2006/table">
            <a:tbl>
              <a:tblPr firstRow="1" firstCol="1" lastRow="1" lastCol="1" bandRow="1" bandCol="1">
                <a:tableStyleId>{5C22544A-7EE6-4342-B048-85BDC9FD1C3A}</a:tableStyleId>
              </a:tblPr>
              <a:tblGrid>
                <a:gridCol w="1524000">
                  <a:extLst>
                    <a:ext uri="{9D8B030D-6E8A-4147-A177-3AD203B41FA5}">
                      <a16:colId xmlns:a16="http://schemas.microsoft.com/office/drawing/2014/main" val="20000"/>
                    </a:ext>
                  </a:extLst>
                </a:gridCol>
                <a:gridCol w="8077200">
                  <a:extLst>
                    <a:ext uri="{9D8B030D-6E8A-4147-A177-3AD203B41FA5}">
                      <a16:colId xmlns:a16="http://schemas.microsoft.com/office/drawing/2014/main" val="20001"/>
                    </a:ext>
                  </a:extLst>
                </a:gridCol>
              </a:tblGrid>
              <a:tr h="252967">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Domeniul</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Măsuri ameliorative propuse</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188155">
                <a:tc>
                  <a:txBody>
                    <a:bodyPr/>
                    <a:lstStyle/>
                    <a:p>
                      <a:pPr>
                        <a:spcAft>
                          <a:spcPts val="0"/>
                        </a:spcAft>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Desfășurarea activității </a:t>
                      </a:r>
                    </a:p>
                    <a:p>
                      <a:pPr>
                        <a:spcAft>
                          <a:spcPts val="0"/>
                        </a:spcAft>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didactice</a:t>
                      </a: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Utilizarea tuturor  formelor de organizare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desfăşurare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activităţii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respectiv abordarea lucrului pe grupe care permite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diferenţierea</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aplicaţiilor</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/didactice,  stimularea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performanţei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dezvoltarea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competenţelor</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 lucru în echipă</a:t>
                      </a: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Utilizarea sarcinilor de lucru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diferenţiate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în raport cu nivelul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ritmul diferit de lucru al elevilor</a:t>
                      </a: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Formularea completă a sarcinilor din fișele de lucru și evaluare administrate  elevilor (timp alocat, barem de notare)</a:t>
                      </a: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Notarea ritmică a elevilor, bazată pe o evaluare continuă a acestora,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însoţită</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 argumentarea notelor acordate elevilor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formularea concluziilor privind   activitatea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desfăşurată</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în cadrul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lecţiei</a:t>
                      </a:r>
                      <a:endPar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Formarea deprinderii tuturor cadrelor didactice de a furniza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feed</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-back elevilor pe parcursul și la finalul lecțiilor</a:t>
                      </a: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Stimularea elevilor să comunice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aplicarea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corecţiilor</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care se impun privind vocabularul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limbajului specific disciplinei</a:t>
                      </a: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AutoShape 4">
            <a:hlinkClick r:id="rId2" action="ppaction://hlinksldjump"/>
          </p:cNvPr>
          <p:cNvSpPr>
            <a:spLocks noChangeArrowheads="1"/>
          </p:cNvSpPr>
          <p:nvPr/>
        </p:nvSpPr>
        <p:spPr bwMode="auto">
          <a:xfrm>
            <a:off x="8991600" y="1112838"/>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192429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145966"/>
            <a:ext cx="8648700" cy="1225634"/>
          </a:xfrm>
        </p:spPr>
        <p:txBody>
          <a:bodyPr/>
          <a:lstStyle/>
          <a:p>
            <a:pPr algn="ctr"/>
            <a:r>
              <a:rPr lang="ro-RO" altLang="ro-RO" sz="2400" dirty="0">
                <a:solidFill>
                  <a:schemeClr val="tx2">
                    <a:lumMod val="60000"/>
                    <a:lumOff val="40000"/>
                  </a:schemeClr>
                </a:solidFill>
                <a:latin typeface="Tahoma" pitchFamily="34" charset="0"/>
              </a:rPr>
              <a:t>III.2. MĂSURI AMELIORATIVE PROPUSE PENTRU </a:t>
            </a:r>
            <a:br>
              <a:rPr lang="ro-RO" altLang="ro-RO" sz="2400" dirty="0">
                <a:solidFill>
                  <a:schemeClr val="tx2">
                    <a:lumMod val="60000"/>
                    <a:lumOff val="40000"/>
                  </a:schemeClr>
                </a:solidFill>
                <a:latin typeface="Tahoma" pitchFamily="34" charset="0"/>
              </a:rPr>
            </a:br>
            <a:r>
              <a:rPr lang="ro-RO" altLang="ro-RO" sz="2400" dirty="0">
                <a:solidFill>
                  <a:schemeClr val="tx2">
                    <a:lumMod val="60000"/>
                    <a:lumOff val="40000"/>
                  </a:schemeClr>
                </a:solidFill>
                <a:latin typeface="Tahoma" pitchFamily="34" charset="0"/>
              </a:rPr>
              <a:t>ANUL ŞCOLAR 2016-2017</a:t>
            </a:r>
            <a:endParaRPr lang="en-US" altLang="ro-RO" sz="2400" b="1" dirty="0">
              <a:solidFill>
                <a:schemeClr val="tx2">
                  <a:lumMod val="60000"/>
                  <a:lumOff val="40000"/>
                </a:schemeClr>
              </a:solidFill>
              <a:latin typeface="Tahoma" pitchFamily="34" charset="0"/>
            </a:endParaRPr>
          </a:p>
        </p:txBody>
      </p:sp>
      <p:sp>
        <p:nvSpPr>
          <p:cNvPr id="4" name="Slide Number Placeholder 3"/>
          <p:cNvSpPr>
            <a:spLocks noGrp="1"/>
          </p:cNvSpPr>
          <p:nvPr>
            <p:ph type="sldNum" sz="quarter" idx="12"/>
          </p:nvPr>
        </p:nvSpPr>
        <p:spPr/>
        <p:txBody>
          <a:bodyPr/>
          <a:lstStyle/>
          <a:p>
            <a:pPr>
              <a:defRPr/>
            </a:pPr>
            <a:fld id="{C0E9CB44-1DEF-4070-943A-4B7EA094B956}" type="slidenum">
              <a:rPr lang="en-US" smtClean="0"/>
              <a:pPr>
                <a:defRPr/>
              </a:pPr>
              <a:t>73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856781108"/>
              </p:ext>
            </p:extLst>
          </p:nvPr>
        </p:nvGraphicFramePr>
        <p:xfrm>
          <a:off x="76200" y="1752600"/>
          <a:ext cx="9677400" cy="3627120"/>
        </p:xfrm>
        <a:graphic>
          <a:graphicData uri="http://schemas.openxmlformats.org/drawingml/2006/table">
            <a:tbl>
              <a:tblPr firstRow="1" firstCol="1" lastRow="1" lastCol="1" bandRow="1" bandCol="1">
                <a:tableStyleId>{5C22544A-7EE6-4342-B048-85BDC9FD1C3A}</a:tableStyleId>
              </a:tblPr>
              <a:tblGrid>
                <a:gridCol w="1371600">
                  <a:extLst>
                    <a:ext uri="{9D8B030D-6E8A-4147-A177-3AD203B41FA5}">
                      <a16:colId xmlns:a16="http://schemas.microsoft.com/office/drawing/2014/main" val="20000"/>
                    </a:ext>
                  </a:extLst>
                </a:gridCol>
                <a:gridCol w="8305800">
                  <a:extLst>
                    <a:ext uri="{9D8B030D-6E8A-4147-A177-3AD203B41FA5}">
                      <a16:colId xmlns:a16="http://schemas.microsoft.com/office/drawing/2014/main" val="20001"/>
                    </a:ext>
                  </a:extLst>
                </a:gridCol>
              </a:tblGrid>
              <a:tr h="252967">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Domeniul</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Măsuri ameliorative propuse</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188155">
                <a:tc>
                  <a:txBody>
                    <a:bodyPr/>
                    <a:lstStyle/>
                    <a:p>
                      <a:pPr>
                        <a:spcAft>
                          <a:spcPts val="0"/>
                        </a:spcAft>
                      </a:pPr>
                      <a:r>
                        <a:rPr lang="ro-RO" sz="1800" b="0" dirty="0">
                          <a:solidFill>
                            <a:srgbClr val="2C3C43"/>
                          </a:solidFill>
                          <a:latin typeface="Tahoma" pitchFamily="34" charset="0"/>
                          <a:ea typeface="Tahoma" pitchFamily="34" charset="0"/>
                          <a:cs typeface="Tahoma" pitchFamily="34" charset="0"/>
                        </a:rPr>
                        <a:t>Atitudinea </a:t>
                      </a:r>
                    </a:p>
                    <a:p>
                      <a:pPr>
                        <a:spcAft>
                          <a:spcPts val="0"/>
                        </a:spcAft>
                      </a:pPr>
                      <a:r>
                        <a:rPr lang="ro-RO" sz="1800" b="0" dirty="0">
                          <a:solidFill>
                            <a:srgbClr val="2C3C43"/>
                          </a:solidFill>
                          <a:latin typeface="Tahoma" pitchFamily="34" charset="0"/>
                          <a:ea typeface="Tahoma" pitchFamily="34" charset="0"/>
                          <a:cs typeface="Tahoma" pitchFamily="34" charset="0"/>
                        </a:rPr>
                        <a:t>elevilor față </a:t>
                      </a:r>
                    </a:p>
                    <a:p>
                      <a:pPr>
                        <a:spcAft>
                          <a:spcPts val="0"/>
                        </a:spcAft>
                      </a:pPr>
                      <a:r>
                        <a:rPr lang="ro-RO" sz="1800" b="0" dirty="0">
                          <a:solidFill>
                            <a:srgbClr val="2C3C43"/>
                          </a:solidFill>
                          <a:latin typeface="Tahoma" pitchFamily="34" charset="0"/>
                          <a:ea typeface="Tahoma" pitchFamily="34" charset="0"/>
                          <a:cs typeface="Tahoma" pitchFamily="34" charset="0"/>
                        </a:rPr>
                        <a:t>de învățare</a:t>
                      </a:r>
                      <a:endPar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Stimularea elevilor să se manifeste voluntar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creativ în cadrul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lecţiilor</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prin      utilizarea strategiilor didactice interactive</a:t>
                      </a: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Motivarea elevilor pentru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performanţă</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prin abordarea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diferenţiată</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aplicaţiilor</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Stimularea elevilor capabili de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performanţă</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să lucreze suplimentar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crearea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situaţiilor</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învăţare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inedite care să permită afirmarea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dezvoltarea  acestora </a:t>
                      </a: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Crearea unor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situaţii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de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învăţare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motivante pentru elevi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încurajarea progresului acestora printr-o comunicare logică </a:t>
                      </a:r>
                      <a:r>
                        <a:rPr lang="ro-RO" sz="18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şi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coerentă, stimulativă pentru dialog</a:t>
                      </a:r>
                    </a:p>
                    <a:p>
                      <a:pPr marL="91440" lvl="0" indent="-91440" algn="just">
                        <a:lnSpc>
                          <a:spcPct val="100000"/>
                        </a:lnSpc>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Încurajarea creativității elevilor în identificarea/ descoperirea unor soluții inedite de rezolvare a sarcinilor didactice </a:t>
                      </a:r>
                    </a:p>
                    <a:p>
                      <a:pPr marL="91440" lvl="0" indent="-91440" algn="just">
                        <a:lnSpc>
                          <a:spcPct val="100000"/>
                        </a:lnSpc>
                        <a:spcBef>
                          <a:spcPts val="600"/>
                        </a:spcBef>
                        <a:spcAft>
                          <a:spcPts val="600"/>
                        </a:spcAft>
                        <a:buFont typeface="Gill Sans Ultra Bold Condensed"/>
                        <a:buChar char="."/>
                      </a:pPr>
                      <a:endPar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AutoShape 4">
            <a:hlinkClick r:id="rId2" action="ppaction://hlinksldjump"/>
          </p:cNvPr>
          <p:cNvSpPr>
            <a:spLocks noChangeArrowheads="1"/>
          </p:cNvSpPr>
          <p:nvPr/>
        </p:nvSpPr>
        <p:spPr bwMode="auto">
          <a:xfrm>
            <a:off x="8991600" y="1112838"/>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310824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500062" y="195306"/>
            <a:ext cx="8567738" cy="947694"/>
          </a:xfrm>
        </p:spPr>
        <p:txBody>
          <a:bodyPr/>
          <a:lstStyle/>
          <a:p>
            <a:pPr algn="ctr"/>
            <a:r>
              <a:rPr lang="ro-RO" altLang="ro-RO" sz="2400" dirty="0">
                <a:solidFill>
                  <a:schemeClr val="tx2">
                    <a:lumMod val="60000"/>
                    <a:lumOff val="40000"/>
                  </a:schemeClr>
                </a:solidFill>
                <a:latin typeface="Tahoma" pitchFamily="34" charset="0"/>
              </a:rPr>
              <a:t>III.2. MĂSURI AMELIORATIVE PROPUSE PENTRU </a:t>
            </a:r>
            <a:br>
              <a:rPr lang="ro-RO" altLang="ro-RO" sz="2400" dirty="0">
                <a:solidFill>
                  <a:schemeClr val="tx2">
                    <a:lumMod val="60000"/>
                    <a:lumOff val="40000"/>
                  </a:schemeClr>
                </a:solidFill>
                <a:latin typeface="Tahoma" pitchFamily="34" charset="0"/>
              </a:rPr>
            </a:br>
            <a:r>
              <a:rPr lang="ro-RO" altLang="ro-RO" sz="2400" dirty="0">
                <a:solidFill>
                  <a:schemeClr val="tx2">
                    <a:lumMod val="60000"/>
                    <a:lumOff val="40000"/>
                  </a:schemeClr>
                </a:solidFill>
                <a:latin typeface="Tahoma" pitchFamily="34" charset="0"/>
              </a:rPr>
              <a:t>ANUL ŞCOLAR 2016-2017</a:t>
            </a:r>
            <a:endParaRPr lang="en-US" altLang="ro-RO" sz="2400" b="1" dirty="0">
              <a:solidFill>
                <a:schemeClr val="tx2">
                  <a:lumMod val="60000"/>
                  <a:lumOff val="40000"/>
                </a:schemeClr>
              </a:solidFill>
              <a:latin typeface="Tahoma" pitchFamily="34" charset="0"/>
            </a:endParaRPr>
          </a:p>
        </p:txBody>
      </p:sp>
      <p:sp>
        <p:nvSpPr>
          <p:cNvPr id="4" name="Slide Number Placeholder 3"/>
          <p:cNvSpPr>
            <a:spLocks noGrp="1"/>
          </p:cNvSpPr>
          <p:nvPr>
            <p:ph type="sldNum" sz="quarter" idx="12"/>
          </p:nvPr>
        </p:nvSpPr>
        <p:spPr/>
        <p:txBody>
          <a:bodyPr/>
          <a:lstStyle/>
          <a:p>
            <a:pPr>
              <a:defRPr/>
            </a:pPr>
            <a:fld id="{C0E9CB44-1DEF-4070-943A-4B7EA094B956}" type="slidenum">
              <a:rPr lang="en-US" smtClean="0"/>
              <a:pPr>
                <a:defRPr/>
              </a:pPr>
              <a:t>74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38840826"/>
              </p:ext>
            </p:extLst>
          </p:nvPr>
        </p:nvGraphicFramePr>
        <p:xfrm>
          <a:off x="304800" y="1580409"/>
          <a:ext cx="9296400" cy="4876800"/>
        </p:xfrm>
        <a:graphic>
          <a:graphicData uri="http://schemas.openxmlformats.org/drawingml/2006/table">
            <a:tbl>
              <a:tblPr firstRow="1" firstCol="1" lastRow="1" lastCol="1" bandRow="1" bandCol="1">
                <a:tableStyleId>{5C22544A-7EE6-4342-B048-85BDC9FD1C3A}</a:tableStyleId>
              </a:tblPr>
              <a:tblGrid>
                <a:gridCol w="1496878">
                  <a:extLst>
                    <a:ext uri="{9D8B030D-6E8A-4147-A177-3AD203B41FA5}">
                      <a16:colId xmlns:a16="http://schemas.microsoft.com/office/drawing/2014/main" val="20000"/>
                    </a:ext>
                  </a:extLst>
                </a:gridCol>
                <a:gridCol w="7799522">
                  <a:extLst>
                    <a:ext uri="{9D8B030D-6E8A-4147-A177-3AD203B41FA5}">
                      <a16:colId xmlns:a16="http://schemas.microsoft.com/office/drawing/2014/main" val="20001"/>
                    </a:ext>
                  </a:extLst>
                </a:gridCol>
              </a:tblGrid>
              <a:tr h="252967">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Domeniul</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algn="ctr">
                        <a:spcAft>
                          <a:spcPts val="0"/>
                        </a:spcAft>
                      </a:pPr>
                      <a:r>
                        <a:rPr lang="ro-RO"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Măsuri ameliorative propuse</a:t>
                      </a:r>
                      <a:endParaRPr lang="ro-RO"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40478">
                <a:tc>
                  <a:txBody>
                    <a:bodyPr/>
                    <a:lstStyle/>
                    <a:p>
                      <a:pPr>
                        <a:spcAft>
                          <a:spcPts val="0"/>
                        </a:spcAft>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Pregătirea elevilor pentru examenele naţionale </a:t>
                      </a: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342900" lvl="0" indent="-342900" algn="just">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Organizarea activităților de pregătire suplimentară cu o </a:t>
                      </a:r>
                      <a:r>
                        <a:rPr lang="ro-RO"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tematică de recapitulare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programată și anunțată din timp elevilor; </a:t>
                      </a:r>
                    </a:p>
                    <a:p>
                      <a:pPr marL="342900" lvl="0" indent="-342900" algn="just">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Ajutarea elevilor în realizarea planului de recapitulare individuală (împărţirea materiei de examen pe săptămâni şi luni) şi indicarea spre rezolvare unor seturi de itemi asemănătoare cu cele date la examene.</a:t>
                      </a:r>
                    </a:p>
                    <a:p>
                      <a:pPr marL="342900" lvl="0" indent="-342900">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Tematica de recapitulare să cuprindă </a:t>
                      </a:r>
                      <a:r>
                        <a:rPr lang="ro-RO"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conținuturile din programa de examen eșalonată pe săptămâni</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342900" lvl="0" indent="-342900">
                        <a:spcBef>
                          <a:spcPts val="600"/>
                        </a:spcBef>
                        <a:spcAft>
                          <a:spcPts val="600"/>
                        </a:spcAft>
                        <a:buFont typeface="Gill Sans Ultra Bold Condensed"/>
                        <a:buChar char="."/>
                      </a:pPr>
                      <a:r>
                        <a:rPr lang="ro-RO"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Problemele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propuse spre rezolvare să fie </a:t>
                      </a:r>
                      <a:r>
                        <a:rPr lang="ro-RO"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grupate în funcție de conținuturile recapitulate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342900" lvl="0" indent="-342900">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Rezolvarea de </a:t>
                      </a:r>
                      <a:r>
                        <a:rPr lang="ro-RO"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teste de tip examen național </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să se realizeze  după recapitularea conținuturilor  conform  programei de examen.</a:t>
                      </a:r>
                    </a:p>
                    <a:p>
                      <a:pPr marL="342900" lvl="0" indent="-342900">
                        <a:spcBef>
                          <a:spcPts val="600"/>
                        </a:spcBef>
                        <a:spcAft>
                          <a:spcPts val="600"/>
                        </a:spcAft>
                        <a:buFont typeface="Gill Sans Ultra Bold Condensed"/>
                        <a:buChar char="."/>
                      </a:pP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Valorificarea rezultatelor obținute la simulările județene și naționale, </a:t>
                      </a:r>
                      <a:r>
                        <a:rPr lang="ro-RO"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identificarea greșelilor tipice </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și organizarea unor </a:t>
                      </a:r>
                      <a:r>
                        <a:rPr lang="ro-RO"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activități de remediere</a:t>
                      </a:r>
                      <a:r>
                        <a:rPr lang="ro-RO" sz="18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ale acestora în cadrul orelor de pregătire suplimentară;</a:t>
                      </a: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AutoShape 4">
            <a:hlinkClick r:id="rId2" action="ppaction://hlinksldjump"/>
          </p:cNvPr>
          <p:cNvSpPr>
            <a:spLocks noChangeArrowheads="1"/>
          </p:cNvSpPr>
          <p:nvPr/>
        </p:nvSpPr>
        <p:spPr bwMode="auto">
          <a:xfrm rot="10800000">
            <a:off x="9235814" y="6532042"/>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540141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1000" y="279516"/>
            <a:ext cx="9163050" cy="762000"/>
          </a:xfrm>
        </p:spPr>
        <p:txBody>
          <a:bodyPr/>
          <a:lstStyle/>
          <a:p>
            <a:pPr algn="ctr" eaLnBrk="1" hangingPunct="1"/>
            <a:r>
              <a:rPr lang="ro-RO" altLang="ro-RO" sz="2800" dirty="0">
                <a:solidFill>
                  <a:schemeClr val="tx2">
                    <a:lumMod val="60000"/>
                    <a:lumOff val="40000"/>
                  </a:schemeClr>
                </a:solidFill>
                <a:latin typeface="Tahoma" pitchFamily="34" charset="0"/>
              </a:rPr>
              <a:t>III</a:t>
            </a:r>
            <a:r>
              <a:rPr lang="ro-RO" altLang="ro-RO" sz="2800" b="1" dirty="0">
                <a:solidFill>
                  <a:schemeClr val="tx2">
                    <a:lumMod val="60000"/>
                    <a:lumOff val="40000"/>
                  </a:schemeClr>
                </a:solidFill>
                <a:latin typeface="Tahoma" pitchFamily="34" charset="0"/>
              </a:rPr>
              <a:t>.3. PORTOFOLIUL CADRULUI DIDACTIC </a:t>
            </a:r>
            <a:endParaRPr lang="en-US" altLang="ro-RO" sz="2800" b="1" dirty="0">
              <a:solidFill>
                <a:schemeClr val="tx2">
                  <a:lumMod val="60000"/>
                  <a:lumOff val="40000"/>
                </a:schemeClr>
              </a:solidFill>
              <a:latin typeface="Tahoma" pitchFamily="34" charset="0"/>
            </a:endParaRPr>
          </a:p>
        </p:txBody>
      </p:sp>
      <p:sp>
        <p:nvSpPr>
          <p:cNvPr id="8" name="Content Placeholder 2"/>
          <p:cNvSpPr>
            <a:spLocks noGrp="1"/>
          </p:cNvSpPr>
          <p:nvPr>
            <p:ph idx="1"/>
          </p:nvPr>
        </p:nvSpPr>
        <p:spPr>
          <a:xfrm>
            <a:off x="200024" y="1198679"/>
            <a:ext cx="9705976" cy="5280859"/>
          </a:xfrm>
        </p:spPr>
        <p:txBody>
          <a:bodyPr>
            <a:noAutofit/>
          </a:bodyPr>
          <a:lstStyle/>
          <a:p>
            <a:pPr eaLnBrk="1" hangingPunct="1">
              <a:spcBef>
                <a:spcPts val="600"/>
              </a:spcBef>
              <a:buFont typeface="Arial" pitchFamily="34" charset="0"/>
              <a:buNone/>
            </a:pPr>
            <a:r>
              <a:rPr lang="ro-RO" sz="2000" dirty="0">
                <a:solidFill>
                  <a:schemeClr val="accent6">
                    <a:lumMod val="75000"/>
                  </a:schemeClr>
                </a:solidFill>
                <a:effectLst>
                  <a:outerShdw blurRad="38100" dist="38100" dir="2700000" algn="tl">
                    <a:srgbClr val="C0C0C0"/>
                  </a:outerShdw>
                </a:effectLst>
                <a:latin typeface="Tahoma" pitchFamily="34" charset="0"/>
              </a:rPr>
              <a:t>A.</a:t>
            </a:r>
            <a:r>
              <a:rPr lang="it-IT" sz="2000" dirty="0">
                <a:solidFill>
                  <a:schemeClr val="accent6">
                    <a:lumMod val="75000"/>
                  </a:schemeClr>
                </a:solidFill>
                <a:effectLst>
                  <a:outerShdw blurRad="38100" dist="38100" dir="2700000" algn="tl">
                    <a:srgbClr val="C0C0C0"/>
                  </a:outerShdw>
                </a:effectLst>
                <a:latin typeface="Tahoma" pitchFamily="34" charset="0"/>
              </a:rPr>
              <a:t> </a:t>
            </a:r>
            <a:r>
              <a:rPr lang="it-IT" sz="2000" b="1" dirty="0">
                <a:solidFill>
                  <a:schemeClr val="accent6">
                    <a:lumMod val="75000"/>
                  </a:schemeClr>
                </a:solidFill>
                <a:latin typeface="Tahoma" pitchFamily="34" charset="0"/>
              </a:rPr>
              <a:t>Proiectare / evidenţă/ evaluare</a:t>
            </a:r>
            <a:endParaRPr lang="ro-RO" sz="2000" b="1" u="sng" dirty="0">
              <a:solidFill>
                <a:schemeClr val="accent6">
                  <a:lumMod val="75000"/>
                </a:schemeClr>
              </a:solidFill>
              <a:latin typeface="Tahoma" pitchFamily="34" charset="0"/>
            </a:endParaRPr>
          </a:p>
          <a:p>
            <a:pPr lvl="1" eaLnBrk="1" hangingPunct="1">
              <a:spcBef>
                <a:spcPts val="600"/>
              </a:spcBef>
              <a:buFont typeface="Arial" pitchFamily="34" charset="0"/>
              <a:buNone/>
            </a:pPr>
            <a:r>
              <a:rPr lang="ro-RO" sz="2000" dirty="0">
                <a:latin typeface="Tahoma" pitchFamily="34" charset="0"/>
              </a:rPr>
              <a:t>A.1. </a:t>
            </a:r>
            <a:r>
              <a:rPr lang="en-US" sz="2000" dirty="0" err="1">
                <a:latin typeface="Tahoma" pitchFamily="34" charset="0"/>
              </a:rPr>
              <a:t>Proiectare</a:t>
            </a:r>
            <a:r>
              <a:rPr lang="ro-RO" sz="2000" dirty="0">
                <a:latin typeface="Tahoma" pitchFamily="34" charset="0"/>
              </a:rPr>
              <a:t>:</a:t>
            </a:r>
          </a:p>
          <a:p>
            <a:pPr lvl="1" eaLnBrk="1" hangingPunct="1">
              <a:spcBef>
                <a:spcPts val="600"/>
              </a:spcBef>
              <a:buNone/>
            </a:pPr>
            <a:r>
              <a:rPr lang="ro-RO" sz="2000" dirty="0">
                <a:latin typeface="Tahoma" pitchFamily="34" charset="0"/>
              </a:rPr>
              <a:t>A.2. </a:t>
            </a:r>
            <a:r>
              <a:rPr lang="en-US" sz="2000" dirty="0" err="1">
                <a:latin typeface="Tahoma" pitchFamily="34" charset="0"/>
              </a:rPr>
              <a:t>Evidenţă</a:t>
            </a:r>
            <a:r>
              <a:rPr lang="ro-RO" sz="2000" dirty="0">
                <a:latin typeface="Tahoma" pitchFamily="34" charset="0"/>
              </a:rPr>
              <a:t>:</a:t>
            </a:r>
          </a:p>
          <a:p>
            <a:pPr lvl="1" eaLnBrk="1" hangingPunct="1">
              <a:spcBef>
                <a:spcPts val="600"/>
              </a:spcBef>
              <a:buFont typeface="Arial" pitchFamily="34" charset="0"/>
              <a:buNone/>
            </a:pPr>
            <a:r>
              <a:rPr lang="ro-RO" sz="2000" dirty="0">
                <a:latin typeface="Tahoma" pitchFamily="34" charset="0"/>
              </a:rPr>
              <a:t>A.3. </a:t>
            </a:r>
            <a:r>
              <a:rPr lang="it-IT" sz="2000" dirty="0">
                <a:latin typeface="Tahoma" pitchFamily="34" charset="0"/>
              </a:rPr>
              <a:t>Instrumente de evaluare şi notare</a:t>
            </a:r>
            <a:r>
              <a:rPr lang="ro-RO" sz="2000" dirty="0">
                <a:latin typeface="Tahoma" pitchFamily="34" charset="0"/>
              </a:rPr>
              <a:t>:</a:t>
            </a:r>
            <a:endParaRPr lang="it-IT" sz="2000" dirty="0">
              <a:latin typeface="Tahoma" pitchFamily="34" charset="0"/>
            </a:endParaRPr>
          </a:p>
          <a:p>
            <a:pPr lvl="1" eaLnBrk="1" hangingPunct="1">
              <a:spcBef>
                <a:spcPts val="600"/>
              </a:spcBef>
              <a:buFont typeface="Arial" pitchFamily="34" charset="0"/>
              <a:buNone/>
            </a:pPr>
            <a:r>
              <a:rPr lang="ro-RO" sz="2000" dirty="0">
                <a:latin typeface="Tahoma" pitchFamily="34" charset="0"/>
              </a:rPr>
              <a:t>A.4.</a:t>
            </a:r>
            <a:r>
              <a:rPr lang="en-US" sz="2000" dirty="0">
                <a:latin typeface="Tahoma" pitchFamily="34" charset="0"/>
              </a:rPr>
              <a:t> </a:t>
            </a:r>
            <a:r>
              <a:rPr lang="en-US" sz="2000" dirty="0" err="1">
                <a:latin typeface="Tahoma" pitchFamily="34" charset="0"/>
              </a:rPr>
              <a:t>Resurse</a:t>
            </a:r>
            <a:r>
              <a:rPr lang="en-US" sz="2000" dirty="0">
                <a:latin typeface="Tahoma" pitchFamily="34" charset="0"/>
              </a:rPr>
              <a:t> </a:t>
            </a:r>
            <a:r>
              <a:rPr lang="en-US" sz="2000" dirty="0" err="1">
                <a:latin typeface="Tahoma" pitchFamily="34" charset="0"/>
              </a:rPr>
              <a:t>materiale</a:t>
            </a:r>
            <a:r>
              <a:rPr lang="en-US" sz="2000" dirty="0">
                <a:latin typeface="Tahoma" pitchFamily="34" charset="0"/>
              </a:rPr>
              <a:t> </a:t>
            </a:r>
            <a:r>
              <a:rPr lang="en-US" sz="2000" dirty="0" err="1">
                <a:latin typeface="Tahoma" pitchFamily="34" charset="0"/>
              </a:rPr>
              <a:t>proprii</a:t>
            </a:r>
            <a:r>
              <a:rPr lang="ro-RO" sz="2000" dirty="0">
                <a:latin typeface="Tahoma" pitchFamily="34" charset="0"/>
              </a:rPr>
              <a:t>:</a:t>
            </a:r>
          </a:p>
          <a:p>
            <a:pPr lvl="1" eaLnBrk="1" hangingPunct="1">
              <a:spcBef>
                <a:spcPts val="600"/>
              </a:spcBef>
              <a:buFont typeface="Arial" pitchFamily="34" charset="0"/>
              <a:buNone/>
            </a:pPr>
            <a:r>
              <a:rPr lang="ro-RO" sz="2000" dirty="0">
                <a:latin typeface="Tahoma" pitchFamily="34" charset="0"/>
              </a:rPr>
              <a:t>A.5. </a:t>
            </a:r>
            <a:r>
              <a:rPr lang="en-US" sz="2000" dirty="0" err="1">
                <a:latin typeface="Tahoma" pitchFamily="34" charset="0"/>
              </a:rPr>
              <a:t>Documente</a:t>
            </a:r>
            <a:r>
              <a:rPr lang="en-US" sz="2000" dirty="0">
                <a:latin typeface="Tahoma" pitchFamily="34" charset="0"/>
              </a:rPr>
              <a:t> </a:t>
            </a:r>
            <a:r>
              <a:rPr lang="en-US" sz="2000" dirty="0" err="1">
                <a:latin typeface="Tahoma" pitchFamily="34" charset="0"/>
              </a:rPr>
              <a:t>curriculare</a:t>
            </a:r>
            <a:r>
              <a:rPr lang="en-US" sz="2000" dirty="0">
                <a:latin typeface="Tahoma" pitchFamily="34" charset="0"/>
              </a:rPr>
              <a:t> </a:t>
            </a:r>
            <a:r>
              <a:rPr lang="en-US" sz="2000" dirty="0" err="1">
                <a:latin typeface="Tahoma" pitchFamily="34" charset="0"/>
              </a:rPr>
              <a:t>necesare</a:t>
            </a:r>
            <a:r>
              <a:rPr lang="ro-RO" sz="2000" dirty="0">
                <a:latin typeface="Tahoma" pitchFamily="34" charset="0"/>
              </a:rPr>
              <a:t>:</a:t>
            </a:r>
            <a:endParaRPr lang="en-US" sz="2000" dirty="0">
              <a:latin typeface="Tahoma" pitchFamily="34" charset="0"/>
            </a:endParaRPr>
          </a:p>
          <a:p>
            <a:pPr lvl="1" eaLnBrk="1" hangingPunct="1">
              <a:spcBef>
                <a:spcPts val="600"/>
              </a:spcBef>
              <a:buFont typeface="Arial" pitchFamily="34" charset="0"/>
              <a:buNone/>
            </a:pPr>
            <a:r>
              <a:rPr lang="ro-RO" sz="2000" dirty="0">
                <a:latin typeface="Tahoma" pitchFamily="34" charset="0"/>
              </a:rPr>
              <a:t>A.6. </a:t>
            </a:r>
            <a:r>
              <a:rPr lang="en-US" sz="2000" dirty="0" err="1">
                <a:latin typeface="Tahoma" pitchFamily="34" charset="0"/>
              </a:rPr>
              <a:t>Activitati</a:t>
            </a:r>
            <a:r>
              <a:rPr lang="en-US" sz="2000" dirty="0">
                <a:latin typeface="Tahoma" pitchFamily="34" charset="0"/>
              </a:rPr>
              <a:t> extracurriculare </a:t>
            </a:r>
            <a:r>
              <a:rPr lang="en-US" sz="2000" dirty="0" err="1">
                <a:latin typeface="Tahoma" pitchFamily="34" charset="0"/>
              </a:rPr>
              <a:t>desfăşurate</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cadrul</a:t>
            </a:r>
            <a:r>
              <a:rPr lang="ro-RO" sz="2000" dirty="0">
                <a:latin typeface="Tahoma" pitchFamily="34" charset="0"/>
              </a:rPr>
              <a:t> </a:t>
            </a:r>
            <a:r>
              <a:rPr lang="en-US" sz="2000" dirty="0" err="1">
                <a:latin typeface="Tahoma" pitchFamily="34" charset="0"/>
              </a:rPr>
              <a:t>specialităţii</a:t>
            </a:r>
            <a:r>
              <a:rPr lang="ro-RO" sz="1800" b="1" dirty="0">
                <a:latin typeface="Tahoma" pitchFamily="34" charset="0"/>
              </a:rPr>
              <a:t>:</a:t>
            </a:r>
          </a:p>
          <a:p>
            <a:pPr lvl="1" eaLnBrk="1" hangingPunct="1">
              <a:spcBef>
                <a:spcPts val="600"/>
              </a:spcBef>
              <a:buFont typeface="Arial" pitchFamily="34" charset="0"/>
              <a:buNone/>
            </a:pPr>
            <a:endParaRPr lang="ro-RO" sz="500" b="1" dirty="0">
              <a:latin typeface="Tahoma" pitchFamily="34" charset="0"/>
            </a:endParaRPr>
          </a:p>
          <a:p>
            <a:pPr eaLnBrk="1" hangingPunct="1">
              <a:spcBef>
                <a:spcPts val="600"/>
              </a:spcBef>
              <a:buNone/>
            </a:pPr>
            <a:r>
              <a:rPr lang="ro-RO" sz="2000" b="1" dirty="0">
                <a:solidFill>
                  <a:schemeClr val="accent6">
                    <a:lumMod val="75000"/>
                  </a:schemeClr>
                </a:solidFill>
                <a:effectLst>
                  <a:outerShdw blurRad="38100" dist="38100" dir="2700000" algn="tl">
                    <a:srgbClr val="C0C0C0"/>
                  </a:outerShdw>
                </a:effectLst>
                <a:latin typeface="Tahoma" pitchFamily="34" charset="0"/>
              </a:rPr>
              <a:t>B.</a:t>
            </a:r>
            <a:r>
              <a:rPr lang="it-IT" sz="2000" b="1" dirty="0">
                <a:solidFill>
                  <a:schemeClr val="accent6">
                    <a:lumMod val="75000"/>
                  </a:schemeClr>
                </a:solidFill>
                <a:effectLst>
                  <a:outerShdw blurRad="38100" dist="38100" dir="2700000" algn="tl">
                    <a:srgbClr val="C0C0C0"/>
                  </a:outerShdw>
                </a:effectLst>
                <a:latin typeface="Tahoma" pitchFamily="34" charset="0"/>
              </a:rPr>
              <a:t> </a:t>
            </a:r>
            <a:r>
              <a:rPr lang="it-IT" sz="2000" b="1" dirty="0">
                <a:solidFill>
                  <a:schemeClr val="accent6">
                    <a:lumMod val="75000"/>
                  </a:schemeClr>
                </a:solidFill>
                <a:latin typeface="Tahoma" pitchFamily="34" charset="0"/>
              </a:rPr>
              <a:t>Dezvoltare profesională şi  carieră</a:t>
            </a:r>
            <a:endParaRPr lang="ro-RO" sz="2000" b="1" dirty="0">
              <a:solidFill>
                <a:schemeClr val="accent6">
                  <a:lumMod val="75000"/>
                </a:schemeClr>
              </a:solidFill>
              <a:latin typeface="Tahoma" pitchFamily="34" charset="0"/>
            </a:endParaRPr>
          </a:p>
          <a:p>
            <a:pPr lvl="1" eaLnBrk="1" hangingPunct="1">
              <a:spcBef>
                <a:spcPts val="600"/>
              </a:spcBef>
              <a:buFont typeface="Arial" pitchFamily="34" charset="0"/>
              <a:buNone/>
            </a:pPr>
            <a:r>
              <a:rPr lang="ro-RO" sz="2000" dirty="0">
                <a:latin typeface="Tahoma" pitchFamily="34" charset="0"/>
              </a:rPr>
              <a:t>B.1. </a:t>
            </a:r>
            <a:r>
              <a:rPr lang="en-US" sz="2000" dirty="0" err="1">
                <a:latin typeface="Tahoma" pitchFamily="34" charset="0"/>
              </a:rPr>
              <a:t>Perfecţionare</a:t>
            </a:r>
            <a:r>
              <a:rPr lang="en-US" sz="2000" dirty="0">
                <a:latin typeface="Tahoma" pitchFamily="34" charset="0"/>
              </a:rPr>
              <a:t> </a:t>
            </a:r>
            <a:r>
              <a:rPr lang="en-US" sz="2000" dirty="0" err="1">
                <a:latin typeface="Tahoma" pitchFamily="34" charset="0"/>
              </a:rPr>
              <a:t>metodică</a:t>
            </a:r>
            <a:r>
              <a:rPr lang="ro-RO" sz="2000" dirty="0">
                <a:latin typeface="Tahoma" pitchFamily="34" charset="0"/>
              </a:rPr>
              <a:t>:</a:t>
            </a:r>
            <a:endParaRPr lang="en-US" sz="2000" dirty="0">
              <a:latin typeface="Tahoma" pitchFamily="34" charset="0"/>
            </a:endParaRPr>
          </a:p>
          <a:p>
            <a:pPr lvl="1" eaLnBrk="1" hangingPunct="1">
              <a:spcBef>
                <a:spcPts val="600"/>
              </a:spcBef>
              <a:buFont typeface="Arial" pitchFamily="34" charset="0"/>
              <a:buNone/>
            </a:pPr>
            <a:r>
              <a:rPr lang="ro-RO" sz="2000" dirty="0">
                <a:latin typeface="Tahoma" pitchFamily="34" charset="0"/>
              </a:rPr>
              <a:t>B.</a:t>
            </a:r>
            <a:r>
              <a:rPr lang="en-US" sz="2000" dirty="0">
                <a:latin typeface="Tahoma" pitchFamily="34" charset="0"/>
              </a:rPr>
              <a:t>2</a:t>
            </a:r>
            <a:r>
              <a:rPr lang="ro-RO" sz="2000" dirty="0">
                <a:latin typeface="Tahoma" pitchFamily="34" charset="0"/>
              </a:rPr>
              <a:t>. </a:t>
            </a:r>
            <a:r>
              <a:rPr lang="en-US" sz="2000" dirty="0" err="1">
                <a:latin typeface="Tahoma" pitchFamily="34" charset="0"/>
              </a:rPr>
              <a:t>Activitate</a:t>
            </a:r>
            <a:r>
              <a:rPr lang="en-US" sz="2000" dirty="0">
                <a:latin typeface="Tahoma" pitchFamily="34" charset="0"/>
              </a:rPr>
              <a:t> </a:t>
            </a:r>
            <a:r>
              <a:rPr lang="en-US" sz="2000" dirty="0" err="1">
                <a:latin typeface="Tahoma" pitchFamily="34" charset="0"/>
              </a:rPr>
              <a:t>publicistică</a:t>
            </a:r>
            <a:r>
              <a:rPr lang="ro-RO" sz="2000" dirty="0">
                <a:latin typeface="Tahoma" pitchFamily="34" charset="0"/>
              </a:rPr>
              <a:t>:</a:t>
            </a:r>
          </a:p>
          <a:p>
            <a:pPr lvl="1" eaLnBrk="1" hangingPunct="1">
              <a:spcBef>
                <a:spcPts val="600"/>
              </a:spcBef>
              <a:buNone/>
            </a:pPr>
            <a:r>
              <a:rPr lang="ro-RO" sz="2000" dirty="0">
                <a:latin typeface="Tahoma" pitchFamily="34" charset="0"/>
              </a:rPr>
              <a:t>B.</a:t>
            </a:r>
            <a:r>
              <a:rPr lang="en-US" sz="2000" dirty="0">
                <a:latin typeface="Tahoma" pitchFamily="34" charset="0"/>
              </a:rPr>
              <a:t>3</a:t>
            </a:r>
            <a:r>
              <a:rPr lang="ro-RO" sz="2000" dirty="0">
                <a:latin typeface="Tahoma" pitchFamily="34" charset="0"/>
              </a:rPr>
              <a:t>. </a:t>
            </a:r>
            <a:r>
              <a:rPr lang="en-US" sz="2000" dirty="0" err="1">
                <a:latin typeface="Tahoma" pitchFamily="34" charset="0"/>
              </a:rPr>
              <a:t>Documente</a:t>
            </a:r>
            <a:r>
              <a:rPr lang="en-US" sz="2000" dirty="0">
                <a:latin typeface="Tahoma" pitchFamily="34" charset="0"/>
              </a:rPr>
              <a:t> </a:t>
            </a:r>
            <a:r>
              <a:rPr lang="en-US" sz="2000" dirty="0" err="1">
                <a:latin typeface="Tahoma" pitchFamily="34" charset="0"/>
              </a:rPr>
              <a:t>privind</a:t>
            </a:r>
            <a:r>
              <a:rPr lang="en-US" sz="2000" dirty="0">
                <a:latin typeface="Tahoma" pitchFamily="34" charset="0"/>
              </a:rPr>
              <a:t> </a:t>
            </a:r>
            <a:r>
              <a:rPr lang="en-US" sz="2000" dirty="0" err="1">
                <a:latin typeface="Tahoma" pitchFamily="34" charset="0"/>
              </a:rPr>
              <a:t>calitatea</a:t>
            </a:r>
            <a:r>
              <a:rPr lang="en-US" sz="2000" dirty="0">
                <a:latin typeface="Tahoma" pitchFamily="34" charset="0"/>
              </a:rPr>
              <a:t> de:</a:t>
            </a:r>
            <a:r>
              <a:rPr lang="ro-RO" sz="2000" dirty="0">
                <a:latin typeface="Tahoma" pitchFamily="34" charset="0"/>
              </a:rPr>
              <a:t> mentor, formator, membru în comisii etc.</a:t>
            </a:r>
          </a:p>
          <a:p>
            <a:pPr lvl="1" eaLnBrk="1" hangingPunct="1">
              <a:spcBef>
                <a:spcPts val="600"/>
              </a:spcBef>
              <a:buNone/>
            </a:pPr>
            <a:r>
              <a:rPr lang="ro-RO" sz="2000" dirty="0">
                <a:latin typeface="Tahoma" pitchFamily="34" charset="0"/>
              </a:rPr>
              <a:t>B.</a:t>
            </a:r>
            <a:r>
              <a:rPr lang="en-US" sz="2000" dirty="0">
                <a:latin typeface="Tahoma" pitchFamily="34" charset="0"/>
              </a:rPr>
              <a:t>4</a:t>
            </a:r>
            <a:r>
              <a:rPr lang="ro-RO" sz="2000" dirty="0">
                <a:latin typeface="Tahoma" pitchFamily="34" charset="0"/>
              </a:rPr>
              <a:t>. </a:t>
            </a:r>
            <a:r>
              <a:rPr lang="en-US" sz="2000" dirty="0" err="1">
                <a:latin typeface="Tahoma" pitchFamily="34" charset="0"/>
              </a:rPr>
              <a:t>Participarea</a:t>
            </a:r>
            <a:r>
              <a:rPr lang="en-US" sz="2000" dirty="0">
                <a:latin typeface="Tahoma" pitchFamily="34" charset="0"/>
              </a:rPr>
              <a:t> la </a:t>
            </a:r>
            <a:r>
              <a:rPr lang="en-US" sz="2000" dirty="0" err="1">
                <a:latin typeface="Tahoma" pitchFamily="34" charset="0"/>
              </a:rPr>
              <a:t>proiecte</a:t>
            </a:r>
            <a:r>
              <a:rPr lang="en-US" sz="2000" dirty="0">
                <a:latin typeface="Tahoma" pitchFamily="34" charset="0"/>
              </a:rPr>
              <a:t> </a:t>
            </a:r>
            <a:r>
              <a:rPr lang="en-US" sz="2000" dirty="0" err="1">
                <a:latin typeface="Tahoma" pitchFamily="34" charset="0"/>
              </a:rPr>
              <a:t>şi</a:t>
            </a:r>
            <a:r>
              <a:rPr lang="en-US" sz="2000" dirty="0">
                <a:latin typeface="Tahoma" pitchFamily="34" charset="0"/>
              </a:rPr>
              <a:t> </a:t>
            </a:r>
            <a:r>
              <a:rPr lang="en-US" sz="2000" dirty="0" err="1">
                <a:latin typeface="Tahoma" pitchFamily="34" charset="0"/>
              </a:rPr>
              <a:t>parteneriate</a:t>
            </a:r>
            <a:r>
              <a:rPr lang="ro-RO" sz="2000" dirty="0">
                <a:latin typeface="Tahoma" pitchFamily="34" charset="0"/>
              </a:rPr>
              <a:t>:</a:t>
            </a:r>
            <a:endParaRPr lang="en-US" sz="2000" dirty="0">
              <a:latin typeface="Tahoma" pitchFamily="34" charset="0"/>
            </a:endParaRPr>
          </a:p>
          <a:p>
            <a:pPr lvl="1" eaLnBrk="1" hangingPunct="1">
              <a:spcBef>
                <a:spcPts val="600"/>
              </a:spcBef>
              <a:buNone/>
            </a:pPr>
            <a:r>
              <a:rPr lang="ro-RO" sz="2000" dirty="0">
                <a:latin typeface="Tahoma" pitchFamily="34" charset="0"/>
              </a:rPr>
              <a:t>B.</a:t>
            </a:r>
            <a:r>
              <a:rPr lang="en-US" sz="2000" dirty="0">
                <a:latin typeface="Tahoma" pitchFamily="34" charset="0"/>
              </a:rPr>
              <a:t>5</a:t>
            </a:r>
            <a:r>
              <a:rPr lang="ro-RO" sz="2000" dirty="0">
                <a:latin typeface="Tahoma" pitchFamily="34" charset="0"/>
              </a:rPr>
              <a:t>.</a:t>
            </a:r>
            <a:r>
              <a:rPr lang="en-US" sz="2000" dirty="0">
                <a:latin typeface="Tahoma" pitchFamily="34" charset="0"/>
              </a:rPr>
              <a:t> </a:t>
            </a:r>
            <a:r>
              <a:rPr lang="en-US" sz="2000" dirty="0" err="1">
                <a:latin typeface="Tahoma" pitchFamily="34" charset="0"/>
              </a:rPr>
              <a:t>Premii</a:t>
            </a:r>
            <a:r>
              <a:rPr lang="en-US" sz="2000" dirty="0">
                <a:latin typeface="Tahoma" pitchFamily="34" charset="0"/>
              </a:rPr>
              <a:t> </a:t>
            </a:r>
            <a:r>
              <a:rPr lang="en-US" sz="2000" dirty="0" err="1">
                <a:latin typeface="Tahoma" pitchFamily="34" charset="0"/>
              </a:rPr>
              <a:t>şi</a:t>
            </a:r>
            <a:r>
              <a:rPr lang="en-US" sz="2000" dirty="0">
                <a:latin typeface="Tahoma" pitchFamily="34" charset="0"/>
              </a:rPr>
              <a:t> recompense</a:t>
            </a:r>
            <a:r>
              <a:rPr lang="ro-RO" sz="2000" dirty="0">
                <a:latin typeface="Tahoma" pitchFamily="34" charset="0"/>
              </a:rPr>
              <a:t>:</a:t>
            </a:r>
            <a:endParaRPr lang="en-US" sz="2000" u="sng" dirty="0">
              <a:solidFill>
                <a:srgbClr val="FFC000"/>
              </a:solidFill>
              <a:latin typeface="Tahoma" pitchFamily="34" charset="0"/>
            </a:endParaRPr>
          </a:p>
          <a:p>
            <a:pPr eaLnBrk="1" hangingPunct="1">
              <a:spcBef>
                <a:spcPts val="600"/>
              </a:spcBef>
              <a:buFont typeface="Arial" pitchFamily="34" charset="0"/>
              <a:buNone/>
            </a:pPr>
            <a:endParaRPr lang="en-US" sz="1600" u="sng" dirty="0">
              <a:solidFill>
                <a:srgbClr val="FFC000"/>
              </a:solidFill>
              <a:latin typeface="Tahoma" pitchFamily="34" charset="0"/>
            </a:endParaRPr>
          </a:p>
          <a:p>
            <a:pPr eaLnBrk="1" hangingPunct="1">
              <a:spcBef>
                <a:spcPts val="600"/>
              </a:spcBef>
              <a:buNone/>
            </a:pPr>
            <a:br>
              <a:rPr lang="it-IT" sz="1600" dirty="0">
                <a:solidFill>
                  <a:srgbClr val="FFC000"/>
                </a:solidFill>
                <a:latin typeface="Tahoma" pitchFamily="34" charset="0"/>
              </a:rPr>
            </a:br>
            <a:endParaRPr lang="en-US" sz="1600" b="1" dirty="0">
              <a:solidFill>
                <a:srgbClr val="FFC000"/>
              </a:solidFill>
            </a:endParaRPr>
          </a:p>
          <a:p>
            <a:pPr eaLnBrk="1" hangingPunct="1">
              <a:spcBef>
                <a:spcPts val="600"/>
              </a:spcBef>
              <a:buFont typeface="Arial" pitchFamily="34" charset="0"/>
              <a:buNone/>
            </a:pPr>
            <a:endParaRPr lang="en-US" sz="1600" b="1" u="sng" dirty="0">
              <a:solidFill>
                <a:srgbClr val="FFC000"/>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75</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a:off x="8804666" y="6331901"/>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0" name="AutoShape 4">
            <a:hlinkClick r:id="rId3" action="ppaction://hlinksldjump"/>
          </p:cNvPr>
          <p:cNvSpPr>
            <a:spLocks noChangeArrowheads="1"/>
          </p:cNvSpPr>
          <p:nvPr/>
        </p:nvSpPr>
        <p:spPr bwMode="auto">
          <a:xfrm rot="10800000">
            <a:off x="685800" y="641478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199" y="1066800"/>
            <a:ext cx="8086725" cy="685800"/>
          </a:xfrm>
          <a:ln>
            <a:solidFill>
              <a:schemeClr val="tx1"/>
            </a:solidFill>
          </a:ln>
        </p:spPr>
        <p:txBody>
          <a:bodyPr>
            <a:noAutofit/>
          </a:bodyPr>
          <a:lstStyle/>
          <a:p>
            <a:pPr eaLnBrk="1" hangingPunct="1"/>
            <a:br>
              <a:rPr lang="it-IT" sz="2400" b="1" dirty="0">
                <a:solidFill>
                  <a:schemeClr val="accent6">
                    <a:lumMod val="75000"/>
                  </a:schemeClr>
                </a:solidFill>
                <a:latin typeface="Tahoma" pitchFamily="34" charset="0"/>
              </a:rPr>
            </a:br>
            <a:r>
              <a:rPr lang="ro-RO" sz="2400" dirty="0">
                <a:solidFill>
                  <a:schemeClr val="accent6">
                    <a:lumMod val="75000"/>
                  </a:schemeClr>
                </a:solidFill>
                <a:effectLst>
                  <a:outerShdw blurRad="38100" dist="38100" dir="2700000" algn="tl">
                    <a:srgbClr val="C0C0C0"/>
                  </a:outerShdw>
                </a:effectLst>
                <a:latin typeface="Tahoma" pitchFamily="34" charset="0"/>
              </a:rPr>
              <a:t>A.</a:t>
            </a:r>
            <a:r>
              <a:rPr lang="it-IT" sz="2400" dirty="0">
                <a:solidFill>
                  <a:schemeClr val="accent6">
                    <a:lumMod val="75000"/>
                  </a:schemeClr>
                </a:solidFill>
                <a:effectLst>
                  <a:outerShdw blurRad="38100" dist="38100" dir="2700000" algn="tl">
                    <a:srgbClr val="C0C0C0"/>
                  </a:outerShdw>
                </a:effectLst>
                <a:latin typeface="Tahoma" pitchFamily="34" charset="0"/>
              </a:rPr>
              <a:t> </a:t>
            </a:r>
            <a:r>
              <a:rPr lang="it-IT" sz="2400" b="1" dirty="0">
                <a:solidFill>
                  <a:schemeClr val="accent6">
                    <a:lumMod val="75000"/>
                  </a:schemeClr>
                </a:solidFill>
                <a:latin typeface="Tahoma" pitchFamily="34" charset="0"/>
              </a:rPr>
              <a:t>Proiectare / evidenţă/ evaluare</a:t>
            </a:r>
            <a:br>
              <a:rPr lang="it-IT" sz="2400" dirty="0">
                <a:solidFill>
                  <a:schemeClr val="accent6">
                    <a:lumMod val="75000"/>
                  </a:schemeClr>
                </a:solidFill>
                <a:latin typeface="Tahoma" pitchFamily="34" charset="0"/>
              </a:rPr>
            </a:br>
            <a:endParaRPr lang="en-US" sz="2400" b="1" dirty="0">
              <a:solidFill>
                <a:schemeClr val="accent6">
                  <a:lumMod val="75000"/>
                </a:schemeClr>
              </a:solidFill>
            </a:endParaRPr>
          </a:p>
        </p:txBody>
      </p:sp>
      <p:sp>
        <p:nvSpPr>
          <p:cNvPr id="8" name="Content Placeholder 2"/>
          <p:cNvSpPr>
            <a:spLocks noGrp="1"/>
          </p:cNvSpPr>
          <p:nvPr>
            <p:ph idx="1"/>
          </p:nvPr>
        </p:nvSpPr>
        <p:spPr>
          <a:xfrm>
            <a:off x="152400" y="2149284"/>
            <a:ext cx="9753600" cy="4237945"/>
          </a:xfrm>
        </p:spPr>
        <p:txBody>
          <a:bodyPr/>
          <a:lstStyle/>
          <a:p>
            <a:pPr eaLnBrk="1" hangingPunct="1">
              <a:buFont typeface="Arial" pitchFamily="34" charset="0"/>
              <a:buNone/>
            </a:pPr>
            <a:r>
              <a:rPr lang="ro-RO" sz="2400" b="1" u="sng" dirty="0">
                <a:solidFill>
                  <a:schemeClr val="accent6">
                    <a:lumMod val="75000"/>
                  </a:schemeClr>
                </a:solidFill>
                <a:latin typeface="Tahoma" pitchFamily="34" charset="0"/>
              </a:rPr>
              <a:t>A.1. </a:t>
            </a:r>
            <a:r>
              <a:rPr lang="en-US" sz="2400" b="1" u="sng" dirty="0" err="1">
                <a:solidFill>
                  <a:schemeClr val="accent6">
                    <a:lumMod val="75000"/>
                  </a:schemeClr>
                </a:solidFill>
                <a:latin typeface="Tahoma" pitchFamily="34" charset="0"/>
              </a:rPr>
              <a:t>Proiectare</a:t>
            </a:r>
            <a:r>
              <a:rPr lang="ro-RO" sz="2400" b="1" u="sng" dirty="0">
                <a:solidFill>
                  <a:schemeClr val="accent6">
                    <a:lumMod val="75000"/>
                  </a:schemeClr>
                </a:solidFill>
                <a:latin typeface="Tahoma" pitchFamily="34" charset="0"/>
              </a:rPr>
              <a:t>:</a:t>
            </a:r>
            <a:endParaRPr lang="en-US" sz="2400" b="1" u="sng" dirty="0">
              <a:solidFill>
                <a:schemeClr val="accent6">
                  <a:lumMod val="75000"/>
                </a:schemeClr>
              </a:solidFill>
              <a:latin typeface="Tahoma" pitchFamily="34" charset="0"/>
            </a:endParaRPr>
          </a:p>
          <a:p>
            <a:pPr marL="91440" indent="-91440" eaLnBrk="1" hangingPunct="1">
              <a:buFont typeface="Arial" pitchFamily="34" charset="0"/>
              <a:buNone/>
            </a:pPr>
            <a:r>
              <a:rPr lang="en-US" sz="2400" dirty="0">
                <a:latin typeface="Tahoma" pitchFamily="34" charset="0"/>
              </a:rPr>
              <a:t>•</a:t>
            </a:r>
            <a:r>
              <a:rPr lang="ro-RO" sz="2400" dirty="0">
                <a:latin typeface="Tahoma" pitchFamily="34" charset="0"/>
              </a:rPr>
              <a:t> </a:t>
            </a:r>
            <a:r>
              <a:rPr lang="en-US" sz="2400" dirty="0" err="1">
                <a:latin typeface="Tahoma" pitchFamily="34" charset="0"/>
              </a:rPr>
              <a:t>Planificare</a:t>
            </a:r>
            <a:r>
              <a:rPr lang="en-US" sz="2400" dirty="0">
                <a:latin typeface="Tahoma" pitchFamily="34" charset="0"/>
              </a:rPr>
              <a:t> </a:t>
            </a:r>
            <a:r>
              <a:rPr lang="en-US" sz="2400" dirty="0" err="1">
                <a:latin typeface="Tahoma" pitchFamily="34" charset="0"/>
              </a:rPr>
              <a:t>anuală</a:t>
            </a:r>
            <a:r>
              <a:rPr lang="en-US" sz="2400" dirty="0">
                <a:latin typeface="Tahoma" pitchFamily="34" charset="0"/>
              </a:rPr>
              <a:t>;</a:t>
            </a:r>
          </a:p>
          <a:p>
            <a:pPr marL="91440" indent="-91440" eaLnBrk="1" hangingPunct="1">
              <a:buFont typeface="Arial" pitchFamily="34" charset="0"/>
              <a:buNone/>
            </a:pPr>
            <a:r>
              <a:rPr lang="en-US" sz="2400" dirty="0">
                <a:latin typeface="Tahoma" pitchFamily="34" charset="0"/>
              </a:rPr>
              <a:t>•</a:t>
            </a:r>
            <a:r>
              <a:rPr lang="ro-RO" sz="2400" dirty="0">
                <a:latin typeface="Tahoma" pitchFamily="34" charset="0"/>
              </a:rPr>
              <a:t> </a:t>
            </a:r>
            <a:r>
              <a:rPr lang="en-US" sz="2400" dirty="0" err="1">
                <a:latin typeface="Tahoma" pitchFamily="34" charset="0"/>
              </a:rPr>
              <a:t>Proiectarea</a:t>
            </a:r>
            <a:r>
              <a:rPr lang="en-US" sz="2400" dirty="0">
                <a:latin typeface="Tahoma" pitchFamily="34" charset="0"/>
              </a:rPr>
              <a:t> </a:t>
            </a:r>
            <a:r>
              <a:rPr lang="en-US" sz="2400" dirty="0" err="1">
                <a:latin typeface="Tahoma" pitchFamily="34" charset="0"/>
              </a:rPr>
              <a:t>unităţilor</a:t>
            </a:r>
            <a:r>
              <a:rPr lang="en-US" sz="2400" dirty="0">
                <a:latin typeface="Tahoma" pitchFamily="34" charset="0"/>
              </a:rPr>
              <a:t> de </a:t>
            </a:r>
            <a:r>
              <a:rPr lang="en-US" sz="2400" dirty="0" err="1">
                <a:latin typeface="Tahoma" pitchFamily="34" charset="0"/>
              </a:rPr>
              <a:t>învăţare</a:t>
            </a:r>
            <a:r>
              <a:rPr lang="en-US" sz="2400" dirty="0">
                <a:latin typeface="Tahoma" pitchFamily="34" charset="0"/>
              </a:rPr>
              <a:t>;</a:t>
            </a:r>
          </a:p>
          <a:p>
            <a:pPr marL="91440" indent="-91440" eaLnBrk="1" hangingPunct="1">
              <a:buFont typeface="Arial" pitchFamily="34" charset="0"/>
              <a:buNone/>
            </a:pPr>
            <a:r>
              <a:rPr lang="en-US" sz="2400" dirty="0">
                <a:latin typeface="Tahoma" pitchFamily="34" charset="0"/>
              </a:rPr>
              <a:t>•</a:t>
            </a:r>
            <a:r>
              <a:rPr lang="ro-RO" sz="2400" dirty="0">
                <a:latin typeface="Tahoma" pitchFamily="34" charset="0"/>
              </a:rPr>
              <a:t> </a:t>
            </a:r>
            <a:r>
              <a:rPr lang="en-US" sz="2400" dirty="0" err="1">
                <a:latin typeface="Tahoma" pitchFamily="34" charset="0"/>
              </a:rPr>
              <a:t>Programe</a:t>
            </a:r>
            <a:r>
              <a:rPr lang="en-US" sz="2400" dirty="0">
                <a:latin typeface="Tahoma" pitchFamily="34" charset="0"/>
              </a:rPr>
              <a:t> </a:t>
            </a:r>
            <a:r>
              <a:rPr lang="en-US" sz="2400" dirty="0" err="1">
                <a:latin typeface="Tahoma" pitchFamily="34" charset="0"/>
              </a:rPr>
              <a:t>şcolare</a:t>
            </a:r>
            <a:r>
              <a:rPr lang="en-US" sz="2400" dirty="0">
                <a:latin typeface="Tahoma" pitchFamily="34" charset="0"/>
              </a:rPr>
              <a:t> </a:t>
            </a:r>
            <a:r>
              <a:rPr lang="en-US" sz="2400" dirty="0" err="1">
                <a:latin typeface="Tahoma" pitchFamily="34" charset="0"/>
              </a:rPr>
              <a:t>pentru</a:t>
            </a:r>
            <a:r>
              <a:rPr lang="en-US" sz="2400" dirty="0">
                <a:latin typeface="Tahoma" pitchFamily="34" charset="0"/>
              </a:rPr>
              <a:t> discipline </a:t>
            </a:r>
            <a:r>
              <a:rPr lang="en-US" sz="2400" dirty="0" err="1">
                <a:latin typeface="Tahoma" pitchFamily="34" charset="0"/>
              </a:rPr>
              <a:t>opţionale</a:t>
            </a:r>
            <a:r>
              <a:rPr lang="en-US" sz="2400" dirty="0">
                <a:latin typeface="Tahoma" pitchFamily="34" charset="0"/>
              </a:rPr>
              <a:t> </a:t>
            </a:r>
            <a:r>
              <a:rPr lang="en-US" sz="2400" dirty="0" err="1">
                <a:latin typeface="Tahoma" pitchFamily="34" charset="0"/>
              </a:rPr>
              <a:t>noi</a:t>
            </a:r>
            <a:r>
              <a:rPr lang="en-US" sz="2400" dirty="0">
                <a:latin typeface="Tahoma" pitchFamily="34" charset="0"/>
              </a:rPr>
              <a:t>;</a:t>
            </a:r>
          </a:p>
          <a:p>
            <a:pPr marL="91440" indent="-91440" eaLnBrk="1" hangingPunct="1">
              <a:buFont typeface="Arial" pitchFamily="34" charset="0"/>
              <a:buNone/>
            </a:pPr>
            <a:r>
              <a:rPr lang="en-US" sz="2400" dirty="0">
                <a:latin typeface="Tahoma" pitchFamily="34" charset="0"/>
              </a:rPr>
              <a:t>•</a:t>
            </a:r>
            <a:r>
              <a:rPr lang="ro-RO" sz="2400" dirty="0">
                <a:latin typeface="Tahoma" pitchFamily="34" charset="0"/>
              </a:rPr>
              <a:t> </a:t>
            </a:r>
            <a:r>
              <a:rPr lang="en-US" sz="2400" dirty="0" err="1">
                <a:latin typeface="Tahoma" pitchFamily="34" charset="0"/>
              </a:rPr>
              <a:t>Proiectarea</a:t>
            </a:r>
            <a:r>
              <a:rPr lang="en-US" sz="2400" dirty="0">
                <a:latin typeface="Tahoma" pitchFamily="34" charset="0"/>
              </a:rPr>
              <a:t> </a:t>
            </a:r>
            <a:r>
              <a:rPr lang="en-US" sz="2400" dirty="0" err="1">
                <a:latin typeface="Tahoma" pitchFamily="34" charset="0"/>
              </a:rPr>
              <a:t>pregătirii</a:t>
            </a:r>
            <a:r>
              <a:rPr lang="en-US" sz="2400" dirty="0">
                <a:latin typeface="Tahoma" pitchFamily="34" charset="0"/>
              </a:rPr>
              <a:t> </a:t>
            </a:r>
            <a:r>
              <a:rPr lang="en-US" sz="2400" dirty="0" err="1">
                <a:latin typeface="Tahoma" pitchFamily="34" charset="0"/>
              </a:rPr>
              <a:t>suplimentare</a:t>
            </a:r>
            <a:r>
              <a:rPr lang="en-US" sz="2400" dirty="0">
                <a:latin typeface="Tahoma" pitchFamily="34" charset="0"/>
              </a:rPr>
              <a:t> a</a:t>
            </a:r>
            <a:r>
              <a:rPr lang="ro-RO" sz="2400" dirty="0">
                <a:latin typeface="Tahoma" pitchFamily="34" charset="0"/>
              </a:rPr>
              <a:t> </a:t>
            </a:r>
            <a:r>
              <a:rPr lang="en-US" sz="2400" dirty="0" err="1">
                <a:latin typeface="Tahoma" pitchFamily="34" charset="0"/>
              </a:rPr>
              <a:t>elevilor</a:t>
            </a:r>
            <a:r>
              <a:rPr lang="en-US" sz="2400" dirty="0">
                <a:latin typeface="Tahoma" pitchFamily="34" charset="0"/>
              </a:rPr>
              <a:t> </a:t>
            </a:r>
            <a:r>
              <a:rPr lang="en-US" sz="2400" dirty="0" err="1">
                <a:latin typeface="Tahoma" pitchFamily="34" charset="0"/>
              </a:rPr>
              <a:t>capabili</a:t>
            </a:r>
            <a:r>
              <a:rPr lang="en-US" sz="2400" dirty="0">
                <a:latin typeface="Tahoma" pitchFamily="34" charset="0"/>
              </a:rPr>
              <a:t> de  </a:t>
            </a:r>
            <a:r>
              <a:rPr lang="en-US" sz="2400" dirty="0" err="1">
                <a:latin typeface="Tahoma" pitchFamily="34" charset="0"/>
              </a:rPr>
              <a:t>performanţ</a:t>
            </a:r>
            <a:r>
              <a:rPr lang="ro-RO" sz="2400" dirty="0">
                <a:latin typeface="Tahoma" pitchFamily="34" charset="0"/>
              </a:rPr>
              <a:t>ă</a:t>
            </a:r>
            <a:endParaRPr lang="en-US" sz="2400" dirty="0">
              <a:latin typeface="Tahoma" pitchFamily="34" charset="0"/>
            </a:endParaRPr>
          </a:p>
          <a:p>
            <a:pPr marL="91440" indent="-91440" eaLnBrk="1" hangingPunct="1">
              <a:buFont typeface="Arial" pitchFamily="34" charset="0"/>
              <a:buNone/>
            </a:pPr>
            <a:r>
              <a:rPr lang="en-US" sz="2400" dirty="0">
                <a:latin typeface="Tahoma" pitchFamily="34" charset="0"/>
              </a:rPr>
              <a:t>•</a:t>
            </a:r>
            <a:r>
              <a:rPr lang="ro-RO" sz="2400" dirty="0">
                <a:latin typeface="Tahoma" pitchFamily="34" charset="0"/>
              </a:rPr>
              <a:t> </a:t>
            </a:r>
            <a:r>
              <a:rPr lang="en-US" sz="2400" dirty="0" err="1">
                <a:latin typeface="Tahoma" pitchFamily="34" charset="0"/>
              </a:rPr>
              <a:t>Proiectarea</a:t>
            </a:r>
            <a:r>
              <a:rPr lang="en-US" sz="2400" dirty="0">
                <a:latin typeface="Tahoma" pitchFamily="34" charset="0"/>
              </a:rPr>
              <a:t> </a:t>
            </a:r>
            <a:r>
              <a:rPr lang="en-US" sz="2400" dirty="0" err="1">
                <a:latin typeface="Tahoma" pitchFamily="34" charset="0"/>
              </a:rPr>
              <a:t>pregătirii</a:t>
            </a:r>
            <a:r>
              <a:rPr lang="en-US" sz="2400" dirty="0">
                <a:latin typeface="Tahoma" pitchFamily="34" charset="0"/>
              </a:rPr>
              <a:t> </a:t>
            </a:r>
            <a:r>
              <a:rPr lang="en-US" sz="2400" dirty="0" err="1">
                <a:latin typeface="Tahoma" pitchFamily="34" charset="0"/>
              </a:rPr>
              <a:t>elevilor</a:t>
            </a:r>
            <a:r>
              <a:rPr lang="en-US" sz="2400" dirty="0">
                <a:latin typeface="Tahoma" pitchFamily="34" charset="0"/>
              </a:rPr>
              <a:t> </a:t>
            </a:r>
            <a:r>
              <a:rPr lang="en-US" sz="2400" dirty="0" err="1">
                <a:latin typeface="Tahoma" pitchFamily="34" charset="0"/>
              </a:rPr>
              <a:t>ce</a:t>
            </a:r>
            <a:r>
              <a:rPr lang="en-US" sz="2400" dirty="0">
                <a:latin typeface="Tahoma" pitchFamily="34" charset="0"/>
              </a:rPr>
              <a:t> </a:t>
            </a:r>
            <a:r>
              <a:rPr lang="en-US" sz="2400" dirty="0" err="1">
                <a:latin typeface="Tahoma" pitchFamily="34" charset="0"/>
              </a:rPr>
              <a:t>prezintă</a:t>
            </a:r>
            <a:r>
              <a:rPr lang="en-US" sz="2400" dirty="0">
                <a:latin typeface="Tahoma" pitchFamily="34" charset="0"/>
              </a:rPr>
              <a:t> </a:t>
            </a:r>
            <a:r>
              <a:rPr lang="en-US" sz="2400" dirty="0" err="1">
                <a:latin typeface="Tahoma" pitchFamily="34" charset="0"/>
              </a:rPr>
              <a:t>dificultăţi</a:t>
            </a:r>
            <a:r>
              <a:rPr lang="en-US" sz="2400" dirty="0">
                <a:latin typeface="Tahoma" pitchFamily="34" charset="0"/>
              </a:rPr>
              <a:t> </a:t>
            </a:r>
            <a:r>
              <a:rPr lang="en-US" sz="2400" dirty="0" err="1">
                <a:latin typeface="Tahoma" pitchFamily="34" charset="0"/>
              </a:rPr>
              <a:t>în</a:t>
            </a:r>
            <a:r>
              <a:rPr lang="en-US" sz="2400" dirty="0">
                <a:latin typeface="Tahoma" pitchFamily="34" charset="0"/>
              </a:rPr>
              <a:t> </a:t>
            </a:r>
            <a:r>
              <a:rPr lang="en-US" sz="2400" dirty="0" err="1">
                <a:latin typeface="Tahoma" pitchFamily="34" charset="0"/>
              </a:rPr>
              <a:t>învăţare</a:t>
            </a:r>
            <a:r>
              <a:rPr lang="en-US" sz="2400" dirty="0">
                <a:latin typeface="Tahoma" pitchFamily="34" charset="0"/>
              </a:rPr>
              <a:t>; </a:t>
            </a:r>
          </a:p>
          <a:p>
            <a:pPr marL="91440" indent="-91440" eaLnBrk="1" hangingPunct="1">
              <a:buFont typeface="Arial" pitchFamily="34" charset="0"/>
              <a:buNone/>
            </a:pPr>
            <a:r>
              <a:rPr lang="en-US" sz="2400" dirty="0">
                <a:latin typeface="Tahoma" pitchFamily="34" charset="0"/>
              </a:rPr>
              <a:t>• </a:t>
            </a:r>
            <a:r>
              <a:rPr lang="en-US" sz="2400" dirty="0" err="1">
                <a:latin typeface="Tahoma" pitchFamily="34" charset="0"/>
              </a:rPr>
              <a:t>Crearea</a:t>
            </a:r>
            <a:r>
              <a:rPr lang="en-US" sz="2400" dirty="0">
                <a:latin typeface="Tahoma" pitchFamily="34" charset="0"/>
              </a:rPr>
              <a:t> de </a:t>
            </a:r>
            <a:r>
              <a:rPr lang="en-US" sz="2400" dirty="0" err="1">
                <a:latin typeface="Tahoma" pitchFamily="34" charset="0"/>
              </a:rPr>
              <a:t>softuri</a:t>
            </a:r>
            <a:r>
              <a:rPr lang="en-US" sz="2400" dirty="0">
                <a:latin typeface="Tahoma" pitchFamily="34" charset="0"/>
              </a:rPr>
              <a:t> </a:t>
            </a:r>
            <a:r>
              <a:rPr lang="en-US" sz="2400" dirty="0" err="1">
                <a:latin typeface="Tahoma" pitchFamily="34" charset="0"/>
              </a:rPr>
              <a:t>educaţionale</a:t>
            </a:r>
            <a:r>
              <a:rPr lang="en-US" sz="2400" dirty="0">
                <a:latin typeface="Tahoma" pitchFamily="34" charset="0"/>
              </a:rPr>
              <a:t> </a:t>
            </a:r>
            <a:r>
              <a:rPr lang="en-US" sz="2400" dirty="0" err="1">
                <a:latin typeface="Tahoma" pitchFamily="34" charset="0"/>
              </a:rPr>
              <a:t>în</a:t>
            </a:r>
            <a:r>
              <a:rPr lang="en-US" sz="2400" dirty="0">
                <a:latin typeface="Tahoma" pitchFamily="34" charset="0"/>
              </a:rPr>
              <a:t> </a:t>
            </a:r>
            <a:r>
              <a:rPr lang="en-US" sz="2400" dirty="0" err="1">
                <a:latin typeface="Tahoma" pitchFamily="34" charset="0"/>
              </a:rPr>
              <a:t>specialitate</a:t>
            </a:r>
            <a:r>
              <a:rPr lang="en-US" sz="2400" dirty="0">
                <a:latin typeface="Tahoma" pitchFamily="34" charset="0"/>
              </a:rPr>
              <a:t>.</a:t>
            </a:r>
          </a:p>
        </p:txBody>
      </p:sp>
      <p:sp>
        <p:nvSpPr>
          <p:cNvPr id="66562" name="Rectangle 2"/>
          <p:cNvSpPr>
            <a:spLocks noGrp="1" noChangeArrowheads="1"/>
          </p:cNvSpPr>
          <p:nvPr>
            <p:ph type="title" idx="4294967295"/>
          </p:nvPr>
        </p:nvSpPr>
        <p:spPr>
          <a:xfrm>
            <a:off x="0" y="304800"/>
            <a:ext cx="9163050" cy="762000"/>
          </a:xfrm>
        </p:spPr>
        <p:txBody>
          <a:bodyPr/>
          <a:lstStyle/>
          <a:p>
            <a:pPr algn="ctr"/>
            <a:r>
              <a:rPr lang="ro-RO" altLang="ro-RO" sz="2800" dirty="0">
                <a:solidFill>
                  <a:schemeClr val="tx2">
                    <a:lumMod val="60000"/>
                    <a:lumOff val="40000"/>
                  </a:schemeClr>
                </a:solidFill>
                <a:latin typeface="Tahoma" pitchFamily="34" charset="0"/>
              </a:rPr>
              <a:t>III.3. PORTOFOLIUL CADRULUI DIDACTIC </a:t>
            </a:r>
            <a:endParaRPr lang="en-US" altLang="ro-RO" sz="2800" b="1" dirty="0">
              <a:solidFill>
                <a:schemeClr val="tx2">
                  <a:lumMod val="60000"/>
                  <a:lumOff val="40000"/>
                </a:schemeClr>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76</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a:off x="9069975" y="6234829"/>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998942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47800" y="901700"/>
            <a:ext cx="7239000" cy="609600"/>
          </a:xfrm>
          <a:ln>
            <a:solidFill>
              <a:schemeClr val="tx1"/>
            </a:solidFill>
          </a:ln>
        </p:spPr>
        <p:txBody>
          <a:bodyPr>
            <a:normAutofit fontScale="90000"/>
          </a:bodyPr>
          <a:lstStyle/>
          <a:p>
            <a:pPr eaLnBrk="1" hangingPunct="1"/>
            <a:br>
              <a:rPr lang="it-IT" sz="2200" b="1" dirty="0">
                <a:solidFill>
                  <a:schemeClr val="accent6">
                    <a:lumMod val="75000"/>
                  </a:schemeClr>
                </a:solidFill>
                <a:latin typeface="Tahoma" pitchFamily="34" charset="0"/>
              </a:rPr>
            </a:br>
            <a:r>
              <a:rPr lang="ro-RO" sz="2700" dirty="0">
                <a:solidFill>
                  <a:schemeClr val="accent6">
                    <a:lumMod val="75000"/>
                  </a:schemeClr>
                </a:solidFill>
                <a:effectLst>
                  <a:outerShdw blurRad="38100" dist="38100" dir="2700000" algn="tl">
                    <a:srgbClr val="C0C0C0"/>
                  </a:outerShdw>
                </a:effectLst>
                <a:latin typeface="Tahoma" pitchFamily="34" charset="0"/>
              </a:rPr>
              <a:t>A.</a:t>
            </a:r>
            <a:r>
              <a:rPr lang="it-IT" sz="2700" dirty="0">
                <a:solidFill>
                  <a:schemeClr val="accent6">
                    <a:lumMod val="75000"/>
                  </a:schemeClr>
                </a:solidFill>
                <a:effectLst>
                  <a:outerShdw blurRad="38100" dist="38100" dir="2700000" algn="tl">
                    <a:srgbClr val="C0C0C0"/>
                  </a:outerShdw>
                </a:effectLst>
                <a:latin typeface="Tahoma" pitchFamily="34" charset="0"/>
              </a:rPr>
              <a:t> </a:t>
            </a:r>
            <a:r>
              <a:rPr lang="it-IT" sz="2700" b="1" dirty="0">
                <a:solidFill>
                  <a:schemeClr val="accent6">
                    <a:lumMod val="75000"/>
                  </a:schemeClr>
                </a:solidFill>
                <a:latin typeface="Tahoma" pitchFamily="34" charset="0"/>
              </a:rPr>
              <a:t>Proiectare / evidenţă/ evaluare</a:t>
            </a:r>
            <a:br>
              <a:rPr lang="it-IT" sz="2700" dirty="0">
                <a:solidFill>
                  <a:schemeClr val="accent6">
                    <a:lumMod val="75000"/>
                  </a:schemeClr>
                </a:solidFill>
                <a:latin typeface="Tahoma" pitchFamily="34" charset="0"/>
              </a:rPr>
            </a:br>
            <a:endParaRPr lang="en-US" sz="2700" b="1" dirty="0">
              <a:solidFill>
                <a:schemeClr val="accent6">
                  <a:lumMod val="75000"/>
                </a:schemeClr>
              </a:solidFill>
            </a:endParaRPr>
          </a:p>
        </p:txBody>
      </p:sp>
      <p:sp>
        <p:nvSpPr>
          <p:cNvPr id="9" name="Content Placeholder 2"/>
          <p:cNvSpPr>
            <a:spLocks noGrp="1"/>
          </p:cNvSpPr>
          <p:nvPr>
            <p:ph idx="1"/>
          </p:nvPr>
        </p:nvSpPr>
        <p:spPr>
          <a:xfrm>
            <a:off x="152400" y="1651000"/>
            <a:ext cx="9601200" cy="4953000"/>
          </a:xfrm>
        </p:spPr>
        <p:txBody>
          <a:bodyPr>
            <a:normAutofit/>
          </a:bodyPr>
          <a:lstStyle/>
          <a:p>
            <a:pPr marL="91440" eaLnBrk="1" hangingPunct="1">
              <a:lnSpc>
                <a:spcPct val="80000"/>
              </a:lnSpc>
              <a:buFont typeface="Arial" pitchFamily="34" charset="0"/>
              <a:buNone/>
            </a:pPr>
            <a:r>
              <a:rPr lang="ro-RO" sz="2000" b="1" u="sng" dirty="0">
                <a:solidFill>
                  <a:schemeClr val="accent6">
                    <a:lumMod val="75000"/>
                  </a:schemeClr>
                </a:solidFill>
                <a:latin typeface="Tahoma" pitchFamily="34" charset="0"/>
              </a:rPr>
              <a:t>A.2. </a:t>
            </a:r>
            <a:r>
              <a:rPr lang="en-US" sz="2000" b="1" u="sng" dirty="0" err="1">
                <a:solidFill>
                  <a:schemeClr val="accent6">
                    <a:lumMod val="75000"/>
                  </a:schemeClr>
                </a:solidFill>
                <a:latin typeface="Tahoma" pitchFamily="34" charset="0"/>
              </a:rPr>
              <a:t>Evidenţă</a:t>
            </a:r>
            <a:r>
              <a:rPr lang="ro-RO" sz="2000" b="1" u="sng" dirty="0">
                <a:solidFill>
                  <a:schemeClr val="accent6">
                    <a:lumMod val="75000"/>
                  </a:schemeClr>
                </a:solidFill>
                <a:latin typeface="Tahoma" pitchFamily="34" charset="0"/>
              </a:rPr>
              <a:t>:</a:t>
            </a:r>
            <a:endParaRPr lang="en-US" sz="2000" b="1" u="sng" dirty="0">
              <a:solidFill>
                <a:schemeClr val="accent6">
                  <a:lumMod val="75000"/>
                </a:schemeClr>
              </a:solidFill>
              <a:latin typeface="Tahoma" pitchFamily="34" charset="0"/>
            </a:endParaRP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Rezultate</a:t>
            </a:r>
            <a:r>
              <a:rPr lang="en-US" sz="2000" dirty="0">
                <a:latin typeface="Tahoma" pitchFamily="34" charset="0"/>
              </a:rPr>
              <a:t> </a:t>
            </a:r>
            <a:r>
              <a:rPr lang="en-US" sz="2000" dirty="0" err="1">
                <a:latin typeface="Tahoma" pitchFamily="34" charset="0"/>
              </a:rPr>
              <a:t>deosebite</a:t>
            </a:r>
            <a:r>
              <a:rPr lang="en-US" sz="2000" dirty="0">
                <a:latin typeface="Tahoma" pitchFamily="34" charset="0"/>
              </a:rPr>
              <a:t> </a:t>
            </a:r>
            <a:r>
              <a:rPr lang="en-US" sz="2000" dirty="0" err="1">
                <a:latin typeface="Tahoma" pitchFamily="34" charset="0"/>
              </a:rPr>
              <a:t>obţinute</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pregătirea</a:t>
            </a:r>
            <a:r>
              <a:rPr lang="en-US" sz="2000" dirty="0">
                <a:latin typeface="Tahoma" pitchFamily="34" charset="0"/>
              </a:rPr>
              <a:t> </a:t>
            </a:r>
            <a:r>
              <a:rPr lang="en-US" sz="2000" dirty="0" err="1">
                <a:latin typeface="Tahoma" pitchFamily="34" charset="0"/>
              </a:rPr>
              <a:t>elevilor</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raport</a:t>
            </a:r>
            <a:r>
              <a:rPr lang="en-US" sz="2000" dirty="0">
                <a:latin typeface="Tahoma" pitchFamily="34" charset="0"/>
              </a:rPr>
              <a:t>  cu </a:t>
            </a:r>
            <a:r>
              <a:rPr lang="en-US" sz="2000" dirty="0" err="1">
                <a:latin typeface="Tahoma" pitchFamily="34" charset="0"/>
              </a:rPr>
              <a:t>standardele</a:t>
            </a:r>
            <a:r>
              <a:rPr lang="en-US" sz="2000" dirty="0">
                <a:latin typeface="Tahoma" pitchFamily="34" charset="0"/>
              </a:rPr>
              <a:t> </a:t>
            </a:r>
            <a:endParaRPr lang="ro-RO" sz="2000" dirty="0">
              <a:latin typeface="Tahoma" pitchFamily="34" charset="0"/>
            </a:endParaRPr>
          </a:p>
          <a:p>
            <a:pPr marL="91440" indent="-91440" eaLnBrk="1" hangingPunct="1">
              <a:lnSpc>
                <a:spcPct val="80000"/>
              </a:lnSpc>
              <a:buFont typeface="Arial" pitchFamily="34" charset="0"/>
              <a:buNone/>
            </a:pPr>
            <a:r>
              <a:rPr lang="en-US" sz="2000" dirty="0">
                <a:latin typeface="Tahoma" pitchFamily="34" charset="0"/>
              </a:rPr>
              <a:t>   curriculare de </a:t>
            </a:r>
            <a:r>
              <a:rPr lang="en-US" sz="2000" dirty="0" err="1">
                <a:latin typeface="Tahoma" pitchFamily="34" charset="0"/>
              </a:rPr>
              <a:t>performanţă</a:t>
            </a:r>
            <a:r>
              <a:rPr lang="en-US" sz="2000" dirty="0">
                <a:latin typeface="Tahoma" pitchFamily="34" charset="0"/>
              </a:rPr>
              <a:t>;</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Performanţe</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pregătirea</a:t>
            </a:r>
            <a:r>
              <a:rPr lang="en-US" sz="2000" dirty="0">
                <a:latin typeface="Tahoma" pitchFamily="34" charset="0"/>
              </a:rPr>
              <a:t> </a:t>
            </a:r>
            <a:r>
              <a:rPr lang="en-US" sz="2000" dirty="0" err="1">
                <a:latin typeface="Tahoma" pitchFamily="34" charset="0"/>
              </a:rPr>
              <a:t>elevilor</a:t>
            </a:r>
            <a:r>
              <a:rPr lang="en-US" sz="2000" dirty="0">
                <a:latin typeface="Tahoma" pitchFamily="34" charset="0"/>
              </a:rPr>
              <a:t> la </a:t>
            </a:r>
            <a:r>
              <a:rPr lang="en-US" sz="2000" dirty="0" err="1">
                <a:latin typeface="Tahoma" pitchFamily="34" charset="0"/>
              </a:rPr>
              <a:t>concursurile</a:t>
            </a:r>
            <a:r>
              <a:rPr lang="en-US" sz="2000" dirty="0">
                <a:latin typeface="Tahoma" pitchFamily="34" charset="0"/>
              </a:rPr>
              <a:t> </a:t>
            </a:r>
            <a:r>
              <a:rPr lang="ro-RO" sz="2000" dirty="0">
                <a:latin typeface="Tahoma" pitchFamily="34" charset="0"/>
              </a:rPr>
              <a:t>și </a:t>
            </a:r>
            <a:r>
              <a:rPr lang="en-US" sz="2000" dirty="0" err="1">
                <a:latin typeface="Tahoma" pitchFamily="34" charset="0"/>
              </a:rPr>
              <a:t>olimpiade</a:t>
            </a:r>
            <a:r>
              <a:rPr lang="ro-RO" sz="2000" dirty="0">
                <a:latin typeface="Tahoma" pitchFamily="34" charset="0"/>
              </a:rPr>
              <a:t>;</a:t>
            </a:r>
            <a:endParaRPr lang="en-US" sz="2000" dirty="0">
              <a:latin typeface="Tahoma" pitchFamily="34" charset="0"/>
            </a:endParaRP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Rezultate</a:t>
            </a:r>
            <a:r>
              <a:rPr lang="en-US" sz="2000" dirty="0">
                <a:latin typeface="Tahoma" pitchFamily="34" charset="0"/>
              </a:rPr>
              <a:t> la </a:t>
            </a:r>
            <a:r>
              <a:rPr lang="en-US" sz="2000" dirty="0" err="1">
                <a:latin typeface="Tahoma" pitchFamily="34" charset="0"/>
              </a:rPr>
              <a:t>examene</a:t>
            </a:r>
            <a:r>
              <a:rPr lang="en-US" sz="2000" dirty="0">
                <a:latin typeface="Tahoma" pitchFamily="34" charset="0"/>
              </a:rPr>
              <a:t> </a:t>
            </a:r>
            <a:r>
              <a:rPr lang="en-US" sz="2000" dirty="0" err="1">
                <a:latin typeface="Tahoma" pitchFamily="34" charset="0"/>
              </a:rPr>
              <a:t>naţionale</a:t>
            </a:r>
            <a:r>
              <a:rPr lang="en-US" sz="2000" dirty="0">
                <a:latin typeface="Tahoma" pitchFamily="34" charset="0"/>
              </a:rPr>
              <a:t>;</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Rezultatele</a:t>
            </a:r>
            <a:r>
              <a:rPr lang="en-US" sz="2000" dirty="0">
                <a:latin typeface="Tahoma" pitchFamily="34" charset="0"/>
              </a:rPr>
              <a:t> </a:t>
            </a:r>
            <a:r>
              <a:rPr lang="en-US" sz="2000" dirty="0" err="1">
                <a:latin typeface="Tahoma" pitchFamily="34" charset="0"/>
              </a:rPr>
              <a:t>evaluării</a:t>
            </a:r>
            <a:r>
              <a:rPr lang="en-US" sz="2000" dirty="0">
                <a:latin typeface="Tahoma" pitchFamily="34" charset="0"/>
              </a:rPr>
              <a:t> predictive; </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Rezultatele</a:t>
            </a:r>
            <a:r>
              <a:rPr lang="en-US" sz="2000" dirty="0">
                <a:latin typeface="Tahoma" pitchFamily="34" charset="0"/>
              </a:rPr>
              <a:t> </a:t>
            </a:r>
            <a:r>
              <a:rPr lang="en-US" sz="2000" dirty="0" err="1">
                <a:latin typeface="Tahoma" pitchFamily="34" charset="0"/>
              </a:rPr>
              <a:t>evaluărilor</a:t>
            </a:r>
            <a:r>
              <a:rPr lang="en-US" sz="2000" dirty="0">
                <a:latin typeface="Tahoma" pitchFamily="34" charset="0"/>
              </a:rPr>
              <a:t> </a:t>
            </a:r>
            <a:r>
              <a:rPr lang="en-US" sz="2000" dirty="0" err="1">
                <a:latin typeface="Tahoma" pitchFamily="34" charset="0"/>
              </a:rPr>
              <a:t>periodice</a:t>
            </a:r>
            <a:r>
              <a:rPr lang="en-US" sz="2000" dirty="0">
                <a:latin typeface="Tahoma" pitchFamily="34" charset="0"/>
              </a:rPr>
              <a:t>;</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Graficul</a:t>
            </a:r>
            <a:r>
              <a:rPr lang="en-US" sz="2000" dirty="0">
                <a:latin typeface="Tahoma" pitchFamily="34" charset="0"/>
              </a:rPr>
              <a:t> de </a:t>
            </a:r>
            <a:r>
              <a:rPr lang="en-US" sz="2000" dirty="0" err="1">
                <a:latin typeface="Tahoma" pitchFamily="34" charset="0"/>
              </a:rPr>
              <a:t>desfăşurare</a:t>
            </a:r>
            <a:r>
              <a:rPr lang="en-US" sz="2000" dirty="0">
                <a:latin typeface="Tahoma" pitchFamily="34" charset="0"/>
              </a:rPr>
              <a:t> a </a:t>
            </a:r>
            <a:r>
              <a:rPr lang="en-US" sz="2000" dirty="0" err="1">
                <a:latin typeface="Tahoma" pitchFamily="34" charset="0"/>
              </a:rPr>
              <a:t>tezelor</a:t>
            </a:r>
            <a:r>
              <a:rPr lang="en-US" sz="2000" dirty="0">
                <a:latin typeface="Tahoma" pitchFamily="34" charset="0"/>
              </a:rPr>
              <a:t> </a:t>
            </a:r>
            <a:r>
              <a:rPr lang="en-US" sz="2000" dirty="0" err="1">
                <a:latin typeface="Tahoma" pitchFamily="34" charset="0"/>
              </a:rPr>
              <a:t>semestriale</a:t>
            </a:r>
            <a:r>
              <a:rPr lang="en-US" sz="2000" dirty="0">
                <a:latin typeface="Tahoma" pitchFamily="34" charset="0"/>
              </a:rPr>
              <a:t>;</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Iniţierea</a:t>
            </a:r>
            <a:r>
              <a:rPr lang="en-US" sz="2000" dirty="0">
                <a:latin typeface="Tahoma" pitchFamily="34" charset="0"/>
              </a:rPr>
              <a:t> </a:t>
            </a:r>
            <a:r>
              <a:rPr lang="en-US" sz="2000" dirty="0" err="1">
                <a:latin typeface="Tahoma" pitchFamily="34" charset="0"/>
              </a:rPr>
              <a:t>şi</a:t>
            </a:r>
            <a:r>
              <a:rPr lang="en-US" sz="2000" dirty="0">
                <a:latin typeface="Tahoma" pitchFamily="34" charset="0"/>
              </a:rPr>
              <a:t> </a:t>
            </a:r>
            <a:r>
              <a:rPr lang="en-US" sz="2000" dirty="0" err="1">
                <a:latin typeface="Tahoma" pitchFamily="34" charset="0"/>
              </a:rPr>
              <a:t>aplicarea</a:t>
            </a:r>
            <a:r>
              <a:rPr lang="en-US" sz="2000" dirty="0">
                <a:latin typeface="Tahoma" pitchFamily="34" charset="0"/>
              </a:rPr>
              <a:t> </a:t>
            </a:r>
            <a:r>
              <a:rPr lang="en-US" sz="2000" dirty="0" err="1">
                <a:latin typeface="Tahoma" pitchFamily="34" charset="0"/>
              </a:rPr>
              <a:t>unor</a:t>
            </a:r>
            <a:r>
              <a:rPr lang="en-US" sz="2000" dirty="0">
                <a:latin typeface="Tahoma" pitchFamily="34" charset="0"/>
              </a:rPr>
              <a:t> </a:t>
            </a:r>
            <a:r>
              <a:rPr lang="en-US" sz="2000" dirty="0" err="1">
                <a:latin typeface="Tahoma" pitchFamily="34" charset="0"/>
              </a:rPr>
              <a:t>proiecte</a:t>
            </a:r>
            <a:r>
              <a:rPr lang="en-US" sz="2000" dirty="0">
                <a:latin typeface="Tahoma" pitchFamily="34" charset="0"/>
              </a:rPr>
              <a:t> de </a:t>
            </a:r>
            <a:r>
              <a:rPr lang="en-US" sz="2000" dirty="0" err="1">
                <a:latin typeface="Tahoma" pitchFamily="34" charset="0"/>
              </a:rPr>
              <a:t>predare</a:t>
            </a:r>
            <a:r>
              <a:rPr lang="en-US" sz="2000" dirty="0">
                <a:latin typeface="Tahoma" pitchFamily="34" charset="0"/>
              </a:rPr>
              <a:t> a </a:t>
            </a:r>
            <a:r>
              <a:rPr lang="en-US" sz="2000" dirty="0" err="1">
                <a:latin typeface="Tahoma" pitchFamily="34" charset="0"/>
              </a:rPr>
              <a:t>disciplinei</a:t>
            </a:r>
            <a:r>
              <a:rPr lang="en-US" sz="2000" dirty="0">
                <a:latin typeface="Tahoma" pitchFamily="34" charset="0"/>
              </a:rPr>
              <a:t> </a:t>
            </a:r>
            <a:r>
              <a:rPr lang="en-US" sz="2000" dirty="0" err="1">
                <a:latin typeface="Tahoma" pitchFamily="34" charset="0"/>
              </a:rPr>
              <a:t>prin</a:t>
            </a:r>
            <a:r>
              <a:rPr lang="en-US" sz="2000" dirty="0">
                <a:latin typeface="Tahoma" pitchFamily="34" charset="0"/>
              </a:rPr>
              <a:t> </a:t>
            </a:r>
            <a:r>
              <a:rPr lang="en-US" sz="2000" dirty="0" err="1">
                <a:latin typeface="Tahoma" pitchFamily="34" charset="0"/>
              </a:rPr>
              <a:t>utilizarea</a:t>
            </a:r>
            <a:endParaRPr lang="en-US" sz="2000" dirty="0">
              <a:latin typeface="Tahoma" pitchFamily="34" charset="0"/>
            </a:endParaRPr>
          </a:p>
          <a:p>
            <a:pPr marL="91440" indent="-91440" eaLnBrk="1" hangingPunct="1">
              <a:lnSpc>
                <a:spcPct val="80000"/>
              </a:lnSpc>
              <a:buFont typeface="Arial" pitchFamily="34" charset="0"/>
              <a:buNone/>
            </a:pPr>
            <a:r>
              <a:rPr lang="en-US" sz="2000" dirty="0">
                <a:latin typeface="Tahoma" pitchFamily="34" charset="0"/>
              </a:rPr>
              <a:t>   </a:t>
            </a:r>
            <a:r>
              <a:rPr lang="en-US" sz="2000" dirty="0" err="1">
                <a:latin typeface="Tahoma" pitchFamily="34" charset="0"/>
              </a:rPr>
              <a:t>programului</a:t>
            </a:r>
            <a:r>
              <a:rPr lang="en-US" sz="2000" dirty="0">
                <a:latin typeface="Tahoma" pitchFamily="34" charset="0"/>
              </a:rPr>
              <a:t>  </a:t>
            </a:r>
            <a:r>
              <a:rPr lang="ro-RO" sz="2000" dirty="0">
                <a:latin typeface="Tahoma" pitchFamily="34" charset="0"/>
              </a:rPr>
              <a:t> </a:t>
            </a:r>
            <a:r>
              <a:rPr lang="en-US" sz="2000" dirty="0">
                <a:latin typeface="Tahoma" pitchFamily="34" charset="0"/>
              </a:rPr>
              <a:t>A.E.L.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cadrul</a:t>
            </a:r>
            <a:r>
              <a:rPr lang="en-US" sz="2000" dirty="0">
                <a:latin typeface="Tahoma" pitchFamily="34" charset="0"/>
              </a:rPr>
              <a:t> </a:t>
            </a:r>
            <a:r>
              <a:rPr lang="en-US" sz="2000" dirty="0" err="1">
                <a:latin typeface="Tahoma" pitchFamily="34" charset="0"/>
              </a:rPr>
              <a:t>şcolii</a:t>
            </a:r>
            <a:r>
              <a:rPr lang="en-US" sz="2000" dirty="0">
                <a:latin typeface="Tahoma" pitchFamily="34" charset="0"/>
              </a:rPr>
              <a:t>, </a:t>
            </a:r>
            <a:r>
              <a:rPr lang="en-US" sz="2000" dirty="0" err="1">
                <a:latin typeface="Tahoma" pitchFamily="34" charset="0"/>
              </a:rPr>
              <a:t>dacă</a:t>
            </a:r>
            <a:r>
              <a:rPr lang="en-US" sz="2000" dirty="0">
                <a:latin typeface="Tahoma" pitchFamily="34" charset="0"/>
              </a:rPr>
              <a:t> </a:t>
            </a:r>
            <a:r>
              <a:rPr lang="en-US" sz="2000" dirty="0" err="1">
                <a:latin typeface="Tahoma" pitchFamily="34" charset="0"/>
              </a:rPr>
              <a:t>există</a:t>
            </a:r>
            <a:r>
              <a:rPr lang="en-US" sz="2000" dirty="0">
                <a:latin typeface="Tahoma" pitchFamily="34" charset="0"/>
              </a:rPr>
              <a:t> </a:t>
            </a:r>
            <a:r>
              <a:rPr lang="en-US" sz="2000" dirty="0" err="1">
                <a:latin typeface="Tahoma" pitchFamily="34" charset="0"/>
              </a:rPr>
              <a:t>condiţiile</a:t>
            </a:r>
            <a:r>
              <a:rPr lang="en-US" sz="2000" dirty="0">
                <a:latin typeface="Tahoma" pitchFamily="34" charset="0"/>
              </a:rPr>
              <a:t> </a:t>
            </a:r>
            <a:r>
              <a:rPr lang="en-US" sz="2000" dirty="0" err="1">
                <a:latin typeface="Tahoma" pitchFamily="34" charset="0"/>
              </a:rPr>
              <a:t>tehnice</a:t>
            </a:r>
            <a:r>
              <a:rPr lang="en-US" sz="2000" dirty="0">
                <a:latin typeface="Tahoma" pitchFamily="34" charset="0"/>
              </a:rPr>
              <a:t> </a:t>
            </a:r>
            <a:r>
              <a:rPr lang="en-US" sz="2000" dirty="0" err="1">
                <a:latin typeface="Tahoma" pitchFamily="34" charset="0"/>
              </a:rPr>
              <a:t>necesare</a:t>
            </a:r>
            <a:r>
              <a:rPr lang="en-US" sz="2000" dirty="0">
                <a:latin typeface="Tahoma" pitchFamily="34" charset="0"/>
              </a:rPr>
              <a:t>;</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Evidenta</a:t>
            </a:r>
            <a:r>
              <a:rPr lang="en-US" sz="2000" dirty="0">
                <a:latin typeface="Tahoma" pitchFamily="34" charset="0"/>
              </a:rPr>
              <a:t> </a:t>
            </a:r>
            <a:r>
              <a:rPr lang="en-US" sz="2000" dirty="0" err="1">
                <a:latin typeface="Tahoma" pitchFamily="34" charset="0"/>
              </a:rPr>
              <a:t>elevilor</a:t>
            </a:r>
            <a:r>
              <a:rPr lang="en-US" sz="2000" dirty="0">
                <a:latin typeface="Tahoma" pitchFamily="34" charset="0"/>
              </a:rPr>
              <a:t> </a:t>
            </a:r>
            <a:r>
              <a:rPr lang="en-US" sz="2000" dirty="0" err="1">
                <a:latin typeface="Tahoma" pitchFamily="34" charset="0"/>
              </a:rPr>
              <a:t>capabili</a:t>
            </a:r>
            <a:r>
              <a:rPr lang="en-US" sz="2000" dirty="0">
                <a:latin typeface="Tahoma" pitchFamily="34" charset="0"/>
              </a:rPr>
              <a:t> de </a:t>
            </a:r>
            <a:r>
              <a:rPr lang="en-US" sz="2000" dirty="0" err="1">
                <a:latin typeface="Tahoma" pitchFamily="34" charset="0"/>
              </a:rPr>
              <a:t>performanta</a:t>
            </a:r>
            <a:r>
              <a:rPr lang="en-US" sz="2000" dirty="0">
                <a:latin typeface="Tahoma" pitchFamily="34" charset="0"/>
              </a:rPr>
              <a:t> ;</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Evidenta</a:t>
            </a:r>
            <a:r>
              <a:rPr lang="en-US" sz="2000" dirty="0">
                <a:latin typeface="Tahoma" pitchFamily="34" charset="0"/>
              </a:rPr>
              <a:t> </a:t>
            </a:r>
            <a:r>
              <a:rPr lang="en-US" sz="2000" dirty="0" err="1">
                <a:latin typeface="Tahoma" pitchFamily="34" charset="0"/>
              </a:rPr>
              <a:t>elevilor</a:t>
            </a:r>
            <a:r>
              <a:rPr lang="en-US" sz="2000" dirty="0">
                <a:latin typeface="Tahoma" pitchFamily="34" charset="0"/>
              </a:rPr>
              <a:t> care </a:t>
            </a:r>
            <a:r>
              <a:rPr lang="en-US" sz="2000" dirty="0" err="1">
                <a:latin typeface="Tahoma" pitchFamily="34" charset="0"/>
              </a:rPr>
              <a:t>prezintă</a:t>
            </a:r>
            <a:r>
              <a:rPr lang="en-US" sz="2000" dirty="0">
                <a:latin typeface="Tahoma" pitchFamily="34" charset="0"/>
              </a:rPr>
              <a:t> </a:t>
            </a:r>
            <a:r>
              <a:rPr lang="en-US" sz="2000" dirty="0" err="1">
                <a:latin typeface="Tahoma" pitchFamily="34" charset="0"/>
              </a:rPr>
              <a:t>dificultăţi</a:t>
            </a:r>
            <a:r>
              <a:rPr lang="en-US" sz="2000" dirty="0">
                <a:latin typeface="Tahoma" pitchFamily="34" charset="0"/>
              </a:rPr>
              <a:t> in </a:t>
            </a:r>
            <a:r>
              <a:rPr lang="en-US" sz="2000" dirty="0" err="1">
                <a:latin typeface="Tahoma" pitchFamily="34" charset="0"/>
              </a:rPr>
              <a:t>învăţare</a:t>
            </a:r>
            <a:r>
              <a:rPr lang="en-US" sz="2000" dirty="0">
                <a:latin typeface="Tahoma" pitchFamily="34" charset="0"/>
              </a:rPr>
              <a:t> ;</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Orarul</a:t>
            </a:r>
            <a:r>
              <a:rPr lang="en-US" sz="2000" dirty="0">
                <a:latin typeface="Tahoma" pitchFamily="34" charset="0"/>
              </a:rPr>
              <a:t> </a:t>
            </a:r>
            <a:r>
              <a:rPr lang="en-US" sz="2000" dirty="0" err="1">
                <a:latin typeface="Tahoma" pitchFamily="34" charset="0"/>
              </a:rPr>
              <a:t>săptămânal</a:t>
            </a:r>
            <a:r>
              <a:rPr lang="en-US" sz="2000" dirty="0">
                <a:latin typeface="Tahoma" pitchFamily="34" charset="0"/>
              </a:rPr>
              <a:t> </a:t>
            </a:r>
            <a:r>
              <a:rPr lang="en-US" sz="2000" dirty="0" err="1">
                <a:latin typeface="Tahoma" pitchFamily="34" charset="0"/>
              </a:rPr>
              <a:t>si</a:t>
            </a:r>
            <a:r>
              <a:rPr lang="en-US" sz="2000" dirty="0">
                <a:latin typeface="Tahoma" pitchFamily="34" charset="0"/>
              </a:rPr>
              <a:t> al </a:t>
            </a:r>
            <a:r>
              <a:rPr lang="en-US" sz="2000" dirty="0" err="1">
                <a:latin typeface="Tahoma" pitchFamily="34" charset="0"/>
              </a:rPr>
              <a:t>pregatirilor</a:t>
            </a:r>
            <a:r>
              <a:rPr lang="en-US" sz="2000" dirty="0">
                <a:latin typeface="Tahoma" pitchFamily="34" charset="0"/>
              </a:rPr>
              <a:t> </a:t>
            </a:r>
            <a:r>
              <a:rPr lang="en-US" sz="2000" dirty="0" err="1">
                <a:latin typeface="Tahoma" pitchFamily="34" charset="0"/>
              </a:rPr>
              <a:t>suplimentare</a:t>
            </a:r>
            <a:r>
              <a:rPr lang="en-US" sz="2000" dirty="0">
                <a:latin typeface="Tahoma" pitchFamily="34" charset="0"/>
              </a:rPr>
              <a:t>;</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Subiecte</a:t>
            </a:r>
            <a:r>
              <a:rPr lang="en-US" sz="2000" dirty="0">
                <a:latin typeface="Tahoma" pitchFamily="34" charset="0"/>
              </a:rPr>
              <a:t> la </a:t>
            </a:r>
            <a:r>
              <a:rPr lang="en-US" sz="2000" dirty="0" err="1">
                <a:latin typeface="Tahoma" pitchFamily="34" charset="0"/>
              </a:rPr>
              <a:t>teze</a:t>
            </a:r>
            <a:r>
              <a:rPr lang="en-US" sz="2000" dirty="0">
                <a:latin typeface="Tahoma" pitchFamily="34" charset="0"/>
              </a:rPr>
              <a:t> </a:t>
            </a:r>
            <a:r>
              <a:rPr lang="en-US" sz="2000" dirty="0" err="1">
                <a:latin typeface="Tahoma" pitchFamily="34" charset="0"/>
              </a:rPr>
              <a:t>semestriale</a:t>
            </a:r>
            <a:r>
              <a:rPr lang="en-US" sz="2000" dirty="0">
                <a:latin typeface="Tahoma" pitchFamily="34" charset="0"/>
              </a:rPr>
              <a:t> (</a:t>
            </a:r>
            <a:r>
              <a:rPr lang="en-US" sz="2000" dirty="0" err="1">
                <a:latin typeface="Tahoma" pitchFamily="34" charset="0"/>
              </a:rPr>
              <a:t>unde</a:t>
            </a:r>
            <a:r>
              <a:rPr lang="en-US" sz="2000" dirty="0">
                <a:latin typeface="Tahoma" pitchFamily="34" charset="0"/>
              </a:rPr>
              <a:t> </a:t>
            </a:r>
            <a:r>
              <a:rPr lang="en-US" sz="2000" dirty="0" err="1">
                <a:latin typeface="Tahoma" pitchFamily="34" charset="0"/>
              </a:rPr>
              <a:t>este</a:t>
            </a:r>
            <a:r>
              <a:rPr lang="en-US" sz="2000" dirty="0">
                <a:latin typeface="Tahoma" pitchFamily="34" charset="0"/>
              </a:rPr>
              <a:t> </a:t>
            </a:r>
            <a:r>
              <a:rPr lang="en-US" sz="2000" dirty="0" err="1">
                <a:latin typeface="Tahoma" pitchFamily="34" charset="0"/>
              </a:rPr>
              <a:t>cazul</a:t>
            </a:r>
            <a:r>
              <a:rPr lang="en-US" sz="2000" dirty="0">
                <a:latin typeface="Tahoma" pitchFamily="34" charset="0"/>
              </a:rPr>
              <a:t>);</a:t>
            </a:r>
          </a:p>
          <a:p>
            <a:pPr marL="91440" indent="-9144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Fişa</a:t>
            </a:r>
            <a:r>
              <a:rPr lang="en-US" sz="2000" dirty="0">
                <a:latin typeface="Tahoma" pitchFamily="34" charset="0"/>
              </a:rPr>
              <a:t> de </a:t>
            </a:r>
            <a:r>
              <a:rPr lang="en-US" sz="2000" dirty="0" err="1">
                <a:latin typeface="Tahoma" pitchFamily="34" charset="0"/>
              </a:rPr>
              <a:t>autoevaluare</a:t>
            </a:r>
            <a:r>
              <a:rPr lang="en-US" sz="2000" dirty="0">
                <a:latin typeface="Tahoma" pitchFamily="34" charset="0"/>
              </a:rPr>
              <a:t> </a:t>
            </a:r>
            <a:r>
              <a:rPr lang="en-US" sz="2000" dirty="0" err="1">
                <a:latin typeface="Tahoma" pitchFamily="34" charset="0"/>
              </a:rPr>
              <a:t>pentru</a:t>
            </a:r>
            <a:r>
              <a:rPr lang="en-US" sz="2000" dirty="0">
                <a:latin typeface="Tahoma" pitchFamily="34" charset="0"/>
              </a:rPr>
              <a:t> </a:t>
            </a:r>
            <a:r>
              <a:rPr lang="en-US" sz="2000" dirty="0" err="1">
                <a:latin typeface="Tahoma" pitchFamily="34" charset="0"/>
              </a:rPr>
              <a:t>obtinerea</a:t>
            </a:r>
            <a:r>
              <a:rPr lang="en-US" sz="2000" dirty="0">
                <a:latin typeface="Tahoma" pitchFamily="34" charset="0"/>
              </a:rPr>
              <a:t> </a:t>
            </a:r>
            <a:r>
              <a:rPr lang="en-US" sz="2000" dirty="0" err="1">
                <a:latin typeface="Tahoma" pitchFamily="34" charset="0"/>
              </a:rPr>
              <a:t>calificativului</a:t>
            </a:r>
            <a:r>
              <a:rPr lang="en-US" sz="2000" dirty="0">
                <a:latin typeface="Tahoma" pitchFamily="34" charset="0"/>
              </a:rPr>
              <a:t> </a:t>
            </a:r>
            <a:r>
              <a:rPr lang="en-US" sz="2000" dirty="0" err="1">
                <a:latin typeface="Tahoma" pitchFamily="34" charset="0"/>
              </a:rPr>
              <a:t>anual</a:t>
            </a:r>
            <a:r>
              <a:rPr lang="en-US" sz="2000" dirty="0">
                <a:latin typeface="Tahoma" pitchFamily="34" charset="0"/>
              </a:rPr>
              <a:t>.</a:t>
            </a:r>
          </a:p>
        </p:txBody>
      </p:sp>
      <p:sp>
        <p:nvSpPr>
          <p:cNvPr id="66562" name="Rectangle 2"/>
          <p:cNvSpPr>
            <a:spLocks noGrp="1" noChangeArrowheads="1"/>
          </p:cNvSpPr>
          <p:nvPr>
            <p:ph type="title" idx="4294967295"/>
          </p:nvPr>
        </p:nvSpPr>
        <p:spPr>
          <a:xfrm>
            <a:off x="0" y="152400"/>
            <a:ext cx="9163050" cy="609600"/>
          </a:xfrm>
        </p:spPr>
        <p:txBody>
          <a:bodyPr/>
          <a:lstStyle/>
          <a:p>
            <a:pPr algn="ctr"/>
            <a:r>
              <a:rPr lang="ro-RO" altLang="ro-RO" sz="2800" dirty="0">
                <a:solidFill>
                  <a:schemeClr val="tx2">
                    <a:lumMod val="60000"/>
                    <a:lumOff val="40000"/>
                  </a:schemeClr>
                </a:solidFill>
                <a:latin typeface="Tahoma" pitchFamily="34" charset="0"/>
              </a:rPr>
              <a:t>III.3. PORTOFOLIUL CADRULUI DIDACTIC </a:t>
            </a:r>
            <a:endParaRPr lang="en-US" altLang="ro-RO" sz="2800" b="1" dirty="0">
              <a:solidFill>
                <a:schemeClr val="tx2">
                  <a:lumMod val="60000"/>
                  <a:lumOff val="40000"/>
                </a:schemeClr>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77</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a:off x="9095027" y="6238082"/>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015137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766295"/>
            <a:ext cx="7239000" cy="609600"/>
          </a:xfrm>
          <a:ln>
            <a:solidFill>
              <a:schemeClr val="tx1"/>
            </a:solidFill>
          </a:ln>
        </p:spPr>
        <p:txBody>
          <a:bodyPr>
            <a:normAutofit fontScale="90000"/>
          </a:bodyPr>
          <a:lstStyle/>
          <a:p>
            <a:pPr eaLnBrk="1" hangingPunct="1"/>
            <a:br>
              <a:rPr lang="it-IT" sz="2200" b="1" dirty="0">
                <a:solidFill>
                  <a:schemeClr val="accent6">
                    <a:lumMod val="75000"/>
                  </a:schemeClr>
                </a:solidFill>
                <a:latin typeface="Tahoma" pitchFamily="34" charset="0"/>
              </a:rPr>
            </a:br>
            <a:r>
              <a:rPr lang="ro-RO" sz="2700" dirty="0">
                <a:solidFill>
                  <a:schemeClr val="accent6">
                    <a:lumMod val="75000"/>
                  </a:schemeClr>
                </a:solidFill>
                <a:effectLst>
                  <a:outerShdw blurRad="38100" dist="38100" dir="2700000" algn="tl">
                    <a:srgbClr val="C0C0C0"/>
                  </a:outerShdw>
                </a:effectLst>
                <a:latin typeface="Tahoma" pitchFamily="34" charset="0"/>
              </a:rPr>
              <a:t>A.</a:t>
            </a:r>
            <a:r>
              <a:rPr lang="it-IT" sz="2700" dirty="0">
                <a:solidFill>
                  <a:schemeClr val="accent6">
                    <a:lumMod val="75000"/>
                  </a:schemeClr>
                </a:solidFill>
                <a:effectLst>
                  <a:outerShdw blurRad="38100" dist="38100" dir="2700000" algn="tl">
                    <a:srgbClr val="C0C0C0"/>
                  </a:outerShdw>
                </a:effectLst>
                <a:latin typeface="Tahoma" pitchFamily="34" charset="0"/>
              </a:rPr>
              <a:t> </a:t>
            </a:r>
            <a:r>
              <a:rPr lang="it-IT" sz="2700" b="1" dirty="0">
                <a:solidFill>
                  <a:schemeClr val="accent6">
                    <a:lumMod val="75000"/>
                  </a:schemeClr>
                </a:solidFill>
                <a:latin typeface="Tahoma" pitchFamily="34" charset="0"/>
              </a:rPr>
              <a:t>Proiectare / evidenţă/ evaluare</a:t>
            </a:r>
            <a:br>
              <a:rPr lang="it-IT" sz="2700" dirty="0">
                <a:solidFill>
                  <a:schemeClr val="accent6">
                    <a:lumMod val="75000"/>
                  </a:schemeClr>
                </a:solidFill>
                <a:latin typeface="Tahoma" pitchFamily="34" charset="0"/>
              </a:rPr>
            </a:br>
            <a:endParaRPr lang="en-US" sz="2700" b="1" dirty="0">
              <a:solidFill>
                <a:schemeClr val="accent6">
                  <a:lumMod val="75000"/>
                </a:schemeClr>
              </a:solidFill>
            </a:endParaRPr>
          </a:p>
        </p:txBody>
      </p:sp>
      <p:sp>
        <p:nvSpPr>
          <p:cNvPr id="8" name="Content Placeholder 2"/>
          <p:cNvSpPr>
            <a:spLocks noGrp="1"/>
          </p:cNvSpPr>
          <p:nvPr>
            <p:ph idx="1"/>
          </p:nvPr>
        </p:nvSpPr>
        <p:spPr>
          <a:xfrm>
            <a:off x="524782" y="1620837"/>
            <a:ext cx="8229600" cy="4983163"/>
          </a:xfrm>
        </p:spPr>
        <p:txBody>
          <a:bodyPr>
            <a:normAutofit/>
          </a:bodyPr>
          <a:lstStyle/>
          <a:p>
            <a:pPr eaLnBrk="1" hangingPunct="1">
              <a:lnSpc>
                <a:spcPct val="70000"/>
              </a:lnSpc>
              <a:spcBef>
                <a:spcPct val="50000"/>
              </a:spcBef>
              <a:buFont typeface="Arial" pitchFamily="34" charset="0"/>
              <a:buNone/>
            </a:pPr>
            <a:r>
              <a:rPr lang="ro-RO" sz="2600" b="1" u="sng" dirty="0">
                <a:solidFill>
                  <a:schemeClr val="accent6">
                    <a:lumMod val="75000"/>
                  </a:schemeClr>
                </a:solidFill>
                <a:latin typeface="Tahoma" pitchFamily="34" charset="0"/>
              </a:rPr>
              <a:t>A.3. </a:t>
            </a:r>
            <a:r>
              <a:rPr lang="it-IT" sz="2600" b="1" u="sng" dirty="0">
                <a:solidFill>
                  <a:schemeClr val="accent6">
                    <a:lumMod val="75000"/>
                  </a:schemeClr>
                </a:solidFill>
                <a:latin typeface="Tahoma" pitchFamily="34" charset="0"/>
              </a:rPr>
              <a:t>Instrumente de evaluare şi notare</a:t>
            </a:r>
            <a:r>
              <a:rPr lang="ro-RO" sz="2600" b="1" u="sng" dirty="0">
                <a:solidFill>
                  <a:schemeClr val="accent6">
                    <a:lumMod val="75000"/>
                  </a:schemeClr>
                </a:solidFill>
                <a:latin typeface="Tahoma" pitchFamily="34" charset="0"/>
              </a:rPr>
              <a:t>:</a:t>
            </a:r>
            <a:endParaRPr lang="it-IT" sz="2600" b="1" u="sng" dirty="0">
              <a:solidFill>
                <a:schemeClr val="accent6">
                  <a:lumMod val="75000"/>
                </a:schemeClr>
              </a:solidFill>
              <a:latin typeface="Tahoma" pitchFamily="34" charset="0"/>
            </a:endParaRPr>
          </a:p>
          <a:p>
            <a:pPr eaLnBrk="1" hangingPunct="1">
              <a:lnSpc>
                <a:spcPct val="70000"/>
              </a:lnSpc>
              <a:spcBef>
                <a:spcPct val="50000"/>
              </a:spcBef>
              <a:buFont typeface="Arial" pitchFamily="34" charset="0"/>
              <a:buNone/>
            </a:pPr>
            <a:r>
              <a:rPr lang="it-IT" sz="2600" dirty="0">
                <a:latin typeface="Tahoma" pitchFamily="34" charset="0"/>
              </a:rPr>
              <a:t>•</a:t>
            </a:r>
            <a:r>
              <a:rPr lang="ro-RO" sz="2600" dirty="0">
                <a:latin typeface="Tahoma" pitchFamily="34" charset="0"/>
              </a:rPr>
              <a:t> </a:t>
            </a:r>
            <a:r>
              <a:rPr lang="it-IT" sz="2600" dirty="0">
                <a:latin typeface="Tahoma" pitchFamily="34" charset="0"/>
              </a:rPr>
              <a:t>Chestionare;</a:t>
            </a:r>
          </a:p>
          <a:p>
            <a:pPr eaLnBrk="1" hangingPunct="1">
              <a:lnSpc>
                <a:spcPct val="70000"/>
              </a:lnSpc>
              <a:spcBef>
                <a:spcPct val="50000"/>
              </a:spcBef>
              <a:buFont typeface="Arial" pitchFamily="34" charset="0"/>
              <a:buNone/>
            </a:pPr>
            <a:r>
              <a:rPr lang="it-IT" sz="2600" dirty="0">
                <a:latin typeface="Tahoma" pitchFamily="34" charset="0"/>
              </a:rPr>
              <a:t>•</a:t>
            </a:r>
            <a:r>
              <a:rPr lang="ro-RO" sz="2600" dirty="0">
                <a:latin typeface="Tahoma" pitchFamily="34" charset="0"/>
              </a:rPr>
              <a:t> </a:t>
            </a:r>
            <a:r>
              <a:rPr lang="it-IT" sz="2600" dirty="0">
                <a:latin typeface="Tahoma" pitchFamily="34" charset="0"/>
              </a:rPr>
              <a:t>Tipuri diferite de itemi de evaluare;</a:t>
            </a:r>
          </a:p>
          <a:p>
            <a:pPr eaLnBrk="1" hangingPunct="1">
              <a:lnSpc>
                <a:spcPct val="70000"/>
              </a:lnSpc>
              <a:spcBef>
                <a:spcPct val="50000"/>
              </a:spcBef>
              <a:buFont typeface="Arial" pitchFamily="34" charset="0"/>
              <a:buNone/>
            </a:pPr>
            <a:r>
              <a:rPr lang="it-IT" sz="2600" dirty="0">
                <a:latin typeface="Tahoma" pitchFamily="34" charset="0"/>
              </a:rPr>
              <a:t>•</a:t>
            </a:r>
            <a:r>
              <a:rPr lang="ro-RO" sz="2600" dirty="0">
                <a:latin typeface="Tahoma" pitchFamily="34" charset="0"/>
              </a:rPr>
              <a:t> </a:t>
            </a:r>
            <a:r>
              <a:rPr lang="it-IT" sz="2600" dirty="0">
                <a:latin typeface="Tahoma" pitchFamily="34" charset="0"/>
              </a:rPr>
              <a:t>Grile;</a:t>
            </a:r>
          </a:p>
          <a:p>
            <a:pPr eaLnBrk="1" hangingPunct="1">
              <a:lnSpc>
                <a:spcPct val="70000"/>
              </a:lnSpc>
              <a:spcBef>
                <a:spcPct val="50000"/>
              </a:spcBef>
              <a:buFont typeface="Arial" pitchFamily="34" charset="0"/>
              <a:buNone/>
            </a:pPr>
            <a:r>
              <a:rPr lang="it-IT" sz="2600" dirty="0">
                <a:latin typeface="Tahoma" pitchFamily="34" charset="0"/>
              </a:rPr>
              <a:t>•</a:t>
            </a:r>
            <a:r>
              <a:rPr lang="ro-RO" sz="2600" dirty="0">
                <a:latin typeface="Tahoma" pitchFamily="34" charset="0"/>
              </a:rPr>
              <a:t> </a:t>
            </a:r>
            <a:r>
              <a:rPr lang="it-IT" sz="2600" dirty="0">
                <a:latin typeface="Tahoma" pitchFamily="34" charset="0"/>
              </a:rPr>
              <a:t>Teste, etc. </a:t>
            </a:r>
          </a:p>
          <a:p>
            <a:pPr eaLnBrk="1" hangingPunct="1">
              <a:lnSpc>
                <a:spcPct val="80000"/>
              </a:lnSpc>
              <a:spcBef>
                <a:spcPct val="50000"/>
              </a:spcBef>
              <a:buFont typeface="Arial" pitchFamily="34" charset="0"/>
              <a:buNone/>
            </a:pPr>
            <a:r>
              <a:rPr lang="ro-RO" sz="2600" b="1" u="sng" dirty="0">
                <a:solidFill>
                  <a:schemeClr val="accent6">
                    <a:lumMod val="75000"/>
                  </a:schemeClr>
                </a:solidFill>
                <a:latin typeface="Tahoma" pitchFamily="34" charset="0"/>
              </a:rPr>
              <a:t>A.4.</a:t>
            </a:r>
            <a:r>
              <a:rPr lang="en-US" sz="2600" b="1" u="sng" dirty="0">
                <a:solidFill>
                  <a:schemeClr val="accent6">
                    <a:lumMod val="75000"/>
                  </a:schemeClr>
                </a:solidFill>
                <a:latin typeface="Tahoma" pitchFamily="34" charset="0"/>
              </a:rPr>
              <a:t> </a:t>
            </a:r>
            <a:r>
              <a:rPr lang="en-US" sz="2600" b="1" u="sng" dirty="0" err="1">
                <a:solidFill>
                  <a:schemeClr val="accent6">
                    <a:lumMod val="75000"/>
                  </a:schemeClr>
                </a:solidFill>
                <a:latin typeface="Tahoma" pitchFamily="34" charset="0"/>
              </a:rPr>
              <a:t>Resurse</a:t>
            </a:r>
            <a:r>
              <a:rPr lang="en-US" sz="2600" b="1" u="sng" dirty="0">
                <a:solidFill>
                  <a:schemeClr val="accent6">
                    <a:lumMod val="75000"/>
                  </a:schemeClr>
                </a:solidFill>
                <a:latin typeface="Tahoma" pitchFamily="34" charset="0"/>
              </a:rPr>
              <a:t> </a:t>
            </a:r>
            <a:r>
              <a:rPr lang="en-US" sz="2600" b="1" u="sng" dirty="0" err="1">
                <a:solidFill>
                  <a:schemeClr val="accent6">
                    <a:lumMod val="75000"/>
                  </a:schemeClr>
                </a:solidFill>
                <a:latin typeface="Tahoma" pitchFamily="34" charset="0"/>
              </a:rPr>
              <a:t>materiale</a:t>
            </a:r>
            <a:r>
              <a:rPr lang="en-US" sz="2600" b="1" u="sng" dirty="0">
                <a:solidFill>
                  <a:schemeClr val="accent6">
                    <a:lumMod val="75000"/>
                  </a:schemeClr>
                </a:solidFill>
                <a:latin typeface="Tahoma" pitchFamily="34" charset="0"/>
              </a:rPr>
              <a:t> </a:t>
            </a:r>
            <a:r>
              <a:rPr lang="en-US" sz="2600" b="1" u="sng" dirty="0" err="1">
                <a:solidFill>
                  <a:schemeClr val="accent6">
                    <a:lumMod val="75000"/>
                  </a:schemeClr>
                </a:solidFill>
                <a:latin typeface="Tahoma" pitchFamily="34" charset="0"/>
              </a:rPr>
              <a:t>proprii</a:t>
            </a:r>
            <a:r>
              <a:rPr lang="ro-RO" sz="2600" b="1" u="sng" dirty="0">
                <a:solidFill>
                  <a:schemeClr val="accent6">
                    <a:lumMod val="75000"/>
                  </a:schemeClr>
                </a:solidFill>
                <a:latin typeface="Tahoma" pitchFamily="34" charset="0"/>
              </a:rPr>
              <a:t>:</a:t>
            </a:r>
            <a:r>
              <a:rPr lang="en-US" sz="2600" b="1" u="sng" dirty="0">
                <a:solidFill>
                  <a:schemeClr val="accent6">
                    <a:lumMod val="75000"/>
                  </a:schemeClr>
                </a:solidFill>
                <a:latin typeface="Tahoma" pitchFamily="34" charset="0"/>
              </a:rPr>
              <a:t> </a:t>
            </a:r>
          </a:p>
          <a:p>
            <a:pPr eaLnBrk="1" hangingPunct="1">
              <a:lnSpc>
                <a:spcPct val="80000"/>
              </a:lnSpc>
              <a:spcBef>
                <a:spcPct val="50000"/>
              </a:spcBef>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Cărţi</a:t>
            </a:r>
            <a:r>
              <a:rPr lang="en-US" sz="2600" dirty="0">
                <a:latin typeface="Tahoma" pitchFamily="34" charset="0"/>
              </a:rPr>
              <a:t>, </a:t>
            </a:r>
            <a:r>
              <a:rPr lang="en-US" sz="2600" dirty="0" err="1">
                <a:latin typeface="Tahoma" pitchFamily="34" charset="0"/>
              </a:rPr>
              <a:t>almanahuri</a:t>
            </a:r>
            <a:r>
              <a:rPr lang="en-US" sz="2600" dirty="0">
                <a:latin typeface="Tahoma" pitchFamily="34" charset="0"/>
              </a:rPr>
              <a:t>, </a:t>
            </a:r>
            <a:r>
              <a:rPr lang="en-US" sz="2600" dirty="0" err="1">
                <a:latin typeface="Tahoma" pitchFamily="34" charset="0"/>
              </a:rPr>
              <a:t>culegeri</a:t>
            </a:r>
            <a:r>
              <a:rPr lang="en-US" sz="2600" dirty="0">
                <a:latin typeface="Tahoma" pitchFamily="34" charset="0"/>
              </a:rPr>
              <a:t>, </a:t>
            </a:r>
            <a:r>
              <a:rPr lang="en-US" sz="2600" dirty="0" err="1">
                <a:latin typeface="Tahoma" pitchFamily="34" charset="0"/>
              </a:rPr>
              <a:t>texte</a:t>
            </a:r>
            <a:r>
              <a:rPr lang="en-US" sz="2600" dirty="0">
                <a:latin typeface="Tahoma" pitchFamily="34" charset="0"/>
              </a:rPr>
              <a:t>, </a:t>
            </a:r>
            <a:r>
              <a:rPr lang="en-US" sz="2600" dirty="0" err="1">
                <a:latin typeface="Tahoma" pitchFamily="34" charset="0"/>
              </a:rPr>
              <a:t>teste</a:t>
            </a:r>
            <a:r>
              <a:rPr lang="en-US" sz="2600" dirty="0">
                <a:latin typeface="Tahoma" pitchFamily="34" charset="0"/>
              </a:rPr>
              <a:t>, etc.;</a:t>
            </a:r>
          </a:p>
          <a:p>
            <a:pPr eaLnBrk="1" hangingPunct="1">
              <a:lnSpc>
                <a:spcPct val="80000"/>
              </a:lnSpc>
              <a:spcBef>
                <a:spcPct val="50000"/>
              </a:spcBef>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Dischete</a:t>
            </a:r>
            <a:r>
              <a:rPr lang="en-US" sz="2600" dirty="0">
                <a:latin typeface="Tahoma" pitchFamily="34" charset="0"/>
              </a:rPr>
              <a:t>, CD-</a:t>
            </a:r>
            <a:r>
              <a:rPr lang="en-US" sz="2600" dirty="0" err="1">
                <a:latin typeface="Tahoma" pitchFamily="34" charset="0"/>
              </a:rPr>
              <a:t>uri</a:t>
            </a:r>
            <a:r>
              <a:rPr lang="en-US" sz="2600" dirty="0">
                <a:latin typeface="Tahoma" pitchFamily="34" charset="0"/>
              </a:rPr>
              <a:t>, DVD-</a:t>
            </a:r>
            <a:r>
              <a:rPr lang="en-US" sz="2600" dirty="0" err="1">
                <a:latin typeface="Tahoma" pitchFamily="34" charset="0"/>
              </a:rPr>
              <a:t>uri</a:t>
            </a:r>
            <a:r>
              <a:rPr lang="en-US" sz="2600" dirty="0">
                <a:latin typeface="Tahoma" pitchFamily="34" charset="0"/>
              </a:rPr>
              <a:t>, </a:t>
            </a:r>
            <a:r>
              <a:rPr lang="en-US" sz="2600" dirty="0" err="1">
                <a:latin typeface="Tahoma" pitchFamily="34" charset="0"/>
              </a:rPr>
              <a:t>casete</a:t>
            </a:r>
            <a:r>
              <a:rPr lang="ro-RO" sz="2600" dirty="0">
                <a:latin typeface="Tahoma" pitchFamily="34" charset="0"/>
              </a:rPr>
              <a:t>, </a:t>
            </a:r>
            <a:r>
              <a:rPr lang="en-US" sz="2600" dirty="0">
                <a:latin typeface="Tahoma" pitchFamily="34" charset="0"/>
              </a:rPr>
              <a:t>video, </a:t>
            </a:r>
            <a:r>
              <a:rPr lang="en-US" sz="2600" dirty="0" err="1">
                <a:latin typeface="Tahoma" pitchFamily="34" charset="0"/>
              </a:rPr>
              <a:t>casete</a:t>
            </a:r>
            <a:r>
              <a:rPr lang="en-US" sz="2600" dirty="0">
                <a:latin typeface="Tahoma" pitchFamily="34" charset="0"/>
              </a:rPr>
              <a:t> audio, </a:t>
            </a:r>
            <a:r>
              <a:rPr lang="en-US" sz="2600" dirty="0" err="1">
                <a:latin typeface="Tahoma" pitchFamily="34" charset="0"/>
              </a:rPr>
              <a:t>folii</a:t>
            </a:r>
            <a:r>
              <a:rPr lang="en-US" sz="2600" dirty="0">
                <a:latin typeface="Tahoma" pitchFamily="34" charset="0"/>
              </a:rPr>
              <a:t> </a:t>
            </a:r>
            <a:r>
              <a:rPr lang="en-US" sz="2600" dirty="0" err="1">
                <a:latin typeface="Tahoma" pitchFamily="34" charset="0"/>
              </a:rPr>
              <a:t>retroproiector</a:t>
            </a:r>
            <a:r>
              <a:rPr lang="en-US" sz="2600" dirty="0">
                <a:latin typeface="Tahoma" pitchFamily="34" charset="0"/>
              </a:rPr>
              <a:t>, etc.;</a:t>
            </a:r>
          </a:p>
          <a:p>
            <a:pPr eaLnBrk="1" hangingPunct="1">
              <a:lnSpc>
                <a:spcPct val="80000"/>
              </a:lnSpc>
              <a:spcBef>
                <a:spcPct val="50000"/>
              </a:spcBef>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Atragerea</a:t>
            </a:r>
            <a:r>
              <a:rPr lang="en-US" sz="2600" dirty="0">
                <a:latin typeface="Tahoma" pitchFamily="34" charset="0"/>
              </a:rPr>
              <a:t> de </a:t>
            </a:r>
            <a:r>
              <a:rPr lang="en-US" sz="2600" dirty="0" err="1">
                <a:latin typeface="Tahoma" pitchFamily="34" charset="0"/>
              </a:rPr>
              <a:t>finanţări</a:t>
            </a:r>
            <a:r>
              <a:rPr lang="en-US" sz="2600" dirty="0">
                <a:latin typeface="Tahoma" pitchFamily="34" charset="0"/>
              </a:rPr>
              <a:t> </a:t>
            </a:r>
            <a:r>
              <a:rPr lang="en-US" sz="2600" dirty="0" err="1">
                <a:latin typeface="Tahoma" pitchFamily="34" charset="0"/>
              </a:rPr>
              <a:t>pentru</a:t>
            </a:r>
            <a:r>
              <a:rPr lang="en-US" sz="2600" dirty="0">
                <a:latin typeface="Tahoma" pitchFamily="34" charset="0"/>
              </a:rPr>
              <a:t> </a:t>
            </a:r>
            <a:r>
              <a:rPr lang="en-US" sz="2600" dirty="0" err="1">
                <a:latin typeface="Tahoma" pitchFamily="34" charset="0"/>
              </a:rPr>
              <a:t>activităţi</a:t>
            </a:r>
            <a:r>
              <a:rPr lang="en-US" sz="2600" dirty="0">
                <a:latin typeface="Tahoma" pitchFamily="34" charset="0"/>
              </a:rPr>
              <a:t> </a:t>
            </a:r>
            <a:r>
              <a:rPr lang="en-US" sz="2600" dirty="0" err="1">
                <a:latin typeface="Tahoma" pitchFamily="34" charset="0"/>
              </a:rPr>
              <a:t>în</a:t>
            </a:r>
            <a:r>
              <a:rPr lang="en-US" sz="2600" dirty="0">
                <a:latin typeface="Tahoma" pitchFamily="34" charset="0"/>
              </a:rPr>
              <a:t> </a:t>
            </a:r>
            <a:r>
              <a:rPr lang="en-US" sz="2600" dirty="0" err="1">
                <a:latin typeface="Tahoma" pitchFamily="34" charset="0"/>
              </a:rPr>
              <a:t>specialitate</a:t>
            </a:r>
            <a:r>
              <a:rPr lang="en-US" sz="2600" dirty="0">
                <a:latin typeface="Tahoma" pitchFamily="34" charset="0"/>
              </a:rPr>
              <a:t>.</a:t>
            </a:r>
          </a:p>
          <a:p>
            <a:pPr eaLnBrk="1" hangingPunct="1">
              <a:lnSpc>
                <a:spcPct val="80000"/>
              </a:lnSpc>
            </a:pPr>
            <a:endParaRPr lang="en-US" sz="2700" dirty="0"/>
          </a:p>
        </p:txBody>
      </p:sp>
      <p:sp>
        <p:nvSpPr>
          <p:cNvPr id="66562" name="Rectangle 2"/>
          <p:cNvSpPr>
            <a:spLocks noGrp="1" noChangeArrowheads="1"/>
          </p:cNvSpPr>
          <p:nvPr>
            <p:ph type="title" idx="4294967295"/>
          </p:nvPr>
        </p:nvSpPr>
        <p:spPr>
          <a:xfrm>
            <a:off x="444211" y="177572"/>
            <a:ext cx="9163050" cy="609600"/>
          </a:xfrm>
        </p:spPr>
        <p:txBody>
          <a:bodyPr/>
          <a:lstStyle/>
          <a:p>
            <a:pPr algn="ctr"/>
            <a:r>
              <a:rPr lang="ro-RO" altLang="ro-RO" sz="2800" dirty="0">
                <a:solidFill>
                  <a:schemeClr val="tx2">
                    <a:lumMod val="60000"/>
                    <a:lumOff val="40000"/>
                  </a:schemeClr>
                </a:solidFill>
                <a:latin typeface="Tahoma" pitchFamily="34" charset="0"/>
              </a:rPr>
              <a:t>III.3. PORTOFOLIUL CADRULUI DIDACTIC </a:t>
            </a:r>
            <a:endParaRPr lang="en-US" altLang="ro-RO" sz="2800" b="1" dirty="0">
              <a:solidFill>
                <a:schemeClr val="tx2">
                  <a:lumMod val="60000"/>
                  <a:lumOff val="40000"/>
                </a:schemeClr>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78</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a:off x="9158968" y="618738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532102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62000" y="914400"/>
            <a:ext cx="7239000" cy="609600"/>
          </a:xfrm>
          <a:ln>
            <a:solidFill>
              <a:schemeClr val="tx1"/>
            </a:solidFill>
          </a:ln>
        </p:spPr>
        <p:txBody>
          <a:bodyPr>
            <a:normAutofit fontScale="90000"/>
          </a:bodyPr>
          <a:lstStyle/>
          <a:p>
            <a:pPr eaLnBrk="1" hangingPunct="1"/>
            <a:br>
              <a:rPr lang="it-IT" sz="2200" b="1" dirty="0">
                <a:solidFill>
                  <a:schemeClr val="accent6">
                    <a:lumMod val="75000"/>
                  </a:schemeClr>
                </a:solidFill>
                <a:latin typeface="Tahoma" pitchFamily="34" charset="0"/>
              </a:rPr>
            </a:br>
            <a:r>
              <a:rPr lang="ro-RO" sz="2700" dirty="0">
                <a:solidFill>
                  <a:schemeClr val="accent6">
                    <a:lumMod val="75000"/>
                  </a:schemeClr>
                </a:solidFill>
                <a:effectLst>
                  <a:outerShdw blurRad="38100" dist="38100" dir="2700000" algn="tl">
                    <a:srgbClr val="C0C0C0"/>
                  </a:outerShdw>
                </a:effectLst>
                <a:latin typeface="Tahoma" pitchFamily="34" charset="0"/>
              </a:rPr>
              <a:t>A.</a:t>
            </a:r>
            <a:r>
              <a:rPr lang="it-IT" sz="2700" dirty="0">
                <a:solidFill>
                  <a:schemeClr val="accent6">
                    <a:lumMod val="75000"/>
                  </a:schemeClr>
                </a:solidFill>
                <a:effectLst>
                  <a:outerShdw blurRad="38100" dist="38100" dir="2700000" algn="tl">
                    <a:srgbClr val="C0C0C0"/>
                  </a:outerShdw>
                </a:effectLst>
                <a:latin typeface="Tahoma" pitchFamily="34" charset="0"/>
              </a:rPr>
              <a:t> </a:t>
            </a:r>
            <a:r>
              <a:rPr lang="it-IT" sz="2700" b="1" dirty="0">
                <a:solidFill>
                  <a:schemeClr val="accent6">
                    <a:lumMod val="75000"/>
                  </a:schemeClr>
                </a:solidFill>
                <a:latin typeface="Tahoma" pitchFamily="34" charset="0"/>
              </a:rPr>
              <a:t>Proiectare / evidenţă/ evaluare</a:t>
            </a:r>
            <a:br>
              <a:rPr lang="it-IT" sz="2700" dirty="0">
                <a:solidFill>
                  <a:schemeClr val="accent6">
                    <a:lumMod val="75000"/>
                  </a:schemeClr>
                </a:solidFill>
                <a:latin typeface="Tahoma" pitchFamily="34" charset="0"/>
              </a:rPr>
            </a:br>
            <a:endParaRPr lang="en-US" sz="2700" b="1" dirty="0">
              <a:solidFill>
                <a:schemeClr val="accent6">
                  <a:lumMod val="75000"/>
                </a:schemeClr>
              </a:solidFill>
            </a:endParaRPr>
          </a:p>
        </p:txBody>
      </p:sp>
      <p:sp>
        <p:nvSpPr>
          <p:cNvPr id="9" name="Content Placeholder 2"/>
          <p:cNvSpPr>
            <a:spLocks noGrp="1"/>
          </p:cNvSpPr>
          <p:nvPr>
            <p:ph idx="1"/>
          </p:nvPr>
        </p:nvSpPr>
        <p:spPr>
          <a:xfrm>
            <a:off x="457200" y="1289050"/>
            <a:ext cx="8229600" cy="5340350"/>
          </a:xfrm>
        </p:spPr>
        <p:txBody>
          <a:bodyPr>
            <a:normAutofit/>
          </a:bodyPr>
          <a:lstStyle/>
          <a:p>
            <a:pPr eaLnBrk="1" hangingPunct="1">
              <a:lnSpc>
                <a:spcPct val="60000"/>
              </a:lnSpc>
              <a:spcBef>
                <a:spcPct val="50000"/>
              </a:spcBef>
              <a:buFont typeface="Arial" pitchFamily="34" charset="0"/>
              <a:buNone/>
            </a:pPr>
            <a:endParaRPr lang="en-US" sz="2200" u="sng" dirty="0">
              <a:latin typeface="Tahoma" pitchFamily="34" charset="0"/>
            </a:endParaRPr>
          </a:p>
          <a:p>
            <a:pPr eaLnBrk="1" hangingPunct="1">
              <a:lnSpc>
                <a:spcPct val="60000"/>
              </a:lnSpc>
              <a:spcBef>
                <a:spcPct val="50000"/>
              </a:spcBef>
              <a:buFont typeface="Arial" pitchFamily="34" charset="0"/>
              <a:buNone/>
            </a:pPr>
            <a:r>
              <a:rPr lang="ro-RO" sz="2400" b="1" u="sng" dirty="0">
                <a:solidFill>
                  <a:schemeClr val="accent6">
                    <a:lumMod val="75000"/>
                  </a:schemeClr>
                </a:solidFill>
                <a:latin typeface="Tahoma" pitchFamily="34" charset="0"/>
              </a:rPr>
              <a:t>A.5. </a:t>
            </a:r>
            <a:r>
              <a:rPr lang="en-US" sz="2400" b="1" u="sng" dirty="0" err="1">
                <a:solidFill>
                  <a:schemeClr val="accent6">
                    <a:lumMod val="75000"/>
                  </a:schemeClr>
                </a:solidFill>
                <a:latin typeface="Tahoma" pitchFamily="34" charset="0"/>
              </a:rPr>
              <a:t>Documente</a:t>
            </a:r>
            <a:r>
              <a:rPr lang="en-US" sz="2400" b="1" u="sng" dirty="0">
                <a:solidFill>
                  <a:schemeClr val="accent6">
                    <a:lumMod val="75000"/>
                  </a:schemeClr>
                </a:solidFill>
                <a:latin typeface="Tahoma" pitchFamily="34" charset="0"/>
              </a:rPr>
              <a:t> curriculare </a:t>
            </a:r>
            <a:r>
              <a:rPr lang="en-US" sz="2400" b="1" u="sng" dirty="0" err="1">
                <a:solidFill>
                  <a:schemeClr val="accent6">
                    <a:lumMod val="75000"/>
                  </a:schemeClr>
                </a:solidFill>
                <a:latin typeface="Tahoma" pitchFamily="34" charset="0"/>
              </a:rPr>
              <a:t>necesare</a:t>
            </a:r>
            <a:r>
              <a:rPr lang="ro-RO" sz="2400" b="1" u="sng" dirty="0">
                <a:solidFill>
                  <a:schemeClr val="accent6">
                    <a:lumMod val="75000"/>
                  </a:schemeClr>
                </a:solidFill>
                <a:latin typeface="Tahoma" pitchFamily="34" charset="0"/>
              </a:rPr>
              <a:t>:</a:t>
            </a:r>
            <a:endParaRPr lang="en-US" sz="2400" b="1" u="sng" dirty="0">
              <a:solidFill>
                <a:schemeClr val="accent6">
                  <a:lumMod val="75000"/>
                </a:schemeClr>
              </a:solidFill>
              <a:latin typeface="Tahoma" pitchFamily="34" charset="0"/>
            </a:endParaRPr>
          </a:p>
          <a:p>
            <a:pPr eaLnBrk="1" hangingPunct="1">
              <a:lnSpc>
                <a:spcPct val="6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Programe</a:t>
            </a:r>
            <a:r>
              <a:rPr lang="en-US" sz="2200" dirty="0">
                <a:latin typeface="Tahoma" pitchFamily="34" charset="0"/>
              </a:rPr>
              <a:t> </a:t>
            </a:r>
            <a:r>
              <a:rPr lang="en-US" sz="2200" dirty="0" err="1">
                <a:latin typeface="Tahoma" pitchFamily="34" charset="0"/>
              </a:rPr>
              <a:t>şcolare</a:t>
            </a:r>
            <a:r>
              <a:rPr lang="en-US" sz="2200" dirty="0">
                <a:latin typeface="Tahoma" pitchFamily="34" charset="0"/>
              </a:rPr>
              <a:t> ;</a:t>
            </a:r>
          </a:p>
          <a:p>
            <a:pPr eaLnBrk="1" hangingPunct="1">
              <a:lnSpc>
                <a:spcPct val="6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Ghiduri</a:t>
            </a:r>
            <a:r>
              <a:rPr lang="en-US" sz="2200" dirty="0">
                <a:latin typeface="Tahoma" pitchFamily="34" charset="0"/>
              </a:rPr>
              <a:t> </a:t>
            </a:r>
            <a:r>
              <a:rPr lang="en-US" sz="2200" dirty="0" err="1">
                <a:latin typeface="Tahoma" pitchFamily="34" charset="0"/>
              </a:rPr>
              <a:t>metodologice</a:t>
            </a:r>
            <a:r>
              <a:rPr lang="en-US" sz="2200" dirty="0">
                <a:latin typeface="Tahoma" pitchFamily="34" charset="0"/>
              </a:rPr>
              <a:t> de </a:t>
            </a:r>
            <a:r>
              <a:rPr lang="en-US" sz="2200" dirty="0" err="1">
                <a:latin typeface="Tahoma" pitchFamily="34" charset="0"/>
              </a:rPr>
              <a:t>aplicare</a:t>
            </a:r>
            <a:r>
              <a:rPr lang="en-US" sz="2200" dirty="0">
                <a:latin typeface="Tahoma" pitchFamily="34" charset="0"/>
              </a:rPr>
              <a:t> a </a:t>
            </a:r>
            <a:r>
              <a:rPr lang="en-US" sz="2200" dirty="0" err="1">
                <a:latin typeface="Tahoma" pitchFamily="34" charset="0"/>
              </a:rPr>
              <a:t>programelor</a:t>
            </a:r>
            <a:r>
              <a:rPr lang="en-US" sz="2200" dirty="0">
                <a:latin typeface="Tahoma" pitchFamily="34" charset="0"/>
              </a:rPr>
              <a:t> </a:t>
            </a:r>
            <a:r>
              <a:rPr lang="en-US" sz="2200" dirty="0" err="1">
                <a:latin typeface="Tahoma" pitchFamily="34" charset="0"/>
              </a:rPr>
              <a:t>şcolare</a:t>
            </a:r>
            <a:r>
              <a:rPr lang="en-US" sz="2200" dirty="0">
                <a:latin typeface="Tahoma" pitchFamily="34" charset="0"/>
              </a:rPr>
              <a:t> ;</a:t>
            </a:r>
          </a:p>
          <a:p>
            <a:pPr eaLnBrk="1" hangingPunct="1">
              <a:lnSpc>
                <a:spcPct val="6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Precizări</a:t>
            </a:r>
            <a:r>
              <a:rPr lang="en-US" sz="2200" dirty="0">
                <a:latin typeface="Tahoma" pitchFamily="34" charset="0"/>
              </a:rPr>
              <a:t> </a:t>
            </a:r>
            <a:r>
              <a:rPr lang="en-US" sz="2200" dirty="0" err="1">
                <a:latin typeface="Tahoma" pitchFamily="34" charset="0"/>
              </a:rPr>
              <a:t>metodologice</a:t>
            </a:r>
            <a:r>
              <a:rPr lang="en-US" sz="2200" dirty="0">
                <a:latin typeface="Tahoma" pitchFamily="34" charset="0"/>
              </a:rPr>
              <a:t> cu </a:t>
            </a:r>
            <a:r>
              <a:rPr lang="en-US" sz="2200" dirty="0" err="1">
                <a:latin typeface="Tahoma" pitchFamily="34" charset="0"/>
              </a:rPr>
              <a:t>privire</a:t>
            </a:r>
            <a:r>
              <a:rPr lang="en-US" sz="2200" dirty="0">
                <a:latin typeface="Tahoma" pitchFamily="34" charset="0"/>
              </a:rPr>
              <a:t> la </a:t>
            </a:r>
            <a:r>
              <a:rPr lang="en-US" sz="2200" dirty="0" err="1">
                <a:latin typeface="Tahoma" pitchFamily="34" charset="0"/>
              </a:rPr>
              <a:t>predarea</a:t>
            </a:r>
            <a:r>
              <a:rPr lang="en-US" sz="2200" dirty="0">
                <a:latin typeface="Tahoma" pitchFamily="34" charset="0"/>
              </a:rPr>
              <a:t> </a:t>
            </a:r>
            <a:r>
              <a:rPr lang="en-US" sz="2200" dirty="0" err="1">
                <a:latin typeface="Tahoma" pitchFamily="34" charset="0"/>
              </a:rPr>
              <a:t>specialităţii</a:t>
            </a:r>
            <a:endParaRPr lang="en-US" sz="2200" dirty="0">
              <a:latin typeface="Tahoma" pitchFamily="34" charset="0"/>
            </a:endParaRPr>
          </a:p>
          <a:p>
            <a:pPr eaLnBrk="1" hangingPunct="1">
              <a:lnSpc>
                <a:spcPct val="60000"/>
              </a:lnSpc>
              <a:spcBef>
                <a:spcPct val="50000"/>
              </a:spcBef>
              <a:buFont typeface="Arial" pitchFamily="34" charset="0"/>
              <a:buNone/>
            </a:pPr>
            <a:r>
              <a:rPr lang="en-US" sz="2200" dirty="0">
                <a:latin typeface="Tahoma" pitchFamily="34" charset="0"/>
              </a:rPr>
              <a:t>  </a:t>
            </a:r>
            <a:r>
              <a:rPr lang="ro-RO" sz="2200" dirty="0">
                <a:latin typeface="Tahoma" pitchFamily="34" charset="0"/>
              </a:rPr>
              <a:t> </a:t>
            </a:r>
            <a:r>
              <a:rPr lang="en-US" sz="2200" dirty="0">
                <a:latin typeface="Tahoma" pitchFamily="34" charset="0"/>
              </a:rPr>
              <a:t>(M.E.C.T.S., I.S.J.);</a:t>
            </a:r>
          </a:p>
          <a:p>
            <a:pPr eaLnBrk="1" hangingPunct="1">
              <a:lnSpc>
                <a:spcPct val="6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Programele</a:t>
            </a:r>
            <a:r>
              <a:rPr lang="en-US" sz="2200" dirty="0">
                <a:latin typeface="Tahoma" pitchFamily="34" charset="0"/>
              </a:rPr>
              <a:t> </a:t>
            </a:r>
            <a:r>
              <a:rPr lang="en-US" sz="2200" dirty="0" err="1">
                <a:latin typeface="Tahoma" pitchFamily="34" charset="0"/>
              </a:rPr>
              <a:t>pentru</a:t>
            </a:r>
            <a:r>
              <a:rPr lang="en-US" sz="2200" dirty="0">
                <a:latin typeface="Tahoma" pitchFamily="34" charset="0"/>
              </a:rPr>
              <a:t> </a:t>
            </a:r>
            <a:r>
              <a:rPr lang="en-US" sz="2200" dirty="0" err="1">
                <a:latin typeface="Tahoma" pitchFamily="34" charset="0"/>
              </a:rPr>
              <a:t>examenele</a:t>
            </a:r>
            <a:r>
              <a:rPr lang="en-US" sz="2200" dirty="0">
                <a:latin typeface="Tahoma" pitchFamily="34" charset="0"/>
              </a:rPr>
              <a:t> </a:t>
            </a:r>
            <a:r>
              <a:rPr lang="en-US" sz="2200" dirty="0" err="1">
                <a:latin typeface="Tahoma" pitchFamily="34" charset="0"/>
              </a:rPr>
              <a:t>naţionale</a:t>
            </a:r>
            <a:r>
              <a:rPr lang="en-US" sz="2200" dirty="0">
                <a:latin typeface="Tahoma" pitchFamily="34" charset="0"/>
              </a:rPr>
              <a:t>;</a:t>
            </a:r>
          </a:p>
          <a:p>
            <a:pPr eaLnBrk="1" hangingPunct="1">
              <a:lnSpc>
                <a:spcPct val="6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Subiectele</a:t>
            </a:r>
            <a:r>
              <a:rPr lang="en-US" sz="2200" dirty="0">
                <a:latin typeface="Tahoma" pitchFamily="34" charset="0"/>
              </a:rPr>
              <a:t> </a:t>
            </a:r>
            <a:r>
              <a:rPr lang="en-US" sz="2200" dirty="0" err="1">
                <a:latin typeface="Tahoma" pitchFamily="34" charset="0"/>
              </a:rPr>
              <a:t>pentru</a:t>
            </a:r>
            <a:r>
              <a:rPr lang="en-US" sz="2200" dirty="0">
                <a:latin typeface="Tahoma" pitchFamily="34" charset="0"/>
              </a:rPr>
              <a:t> </a:t>
            </a:r>
            <a:r>
              <a:rPr lang="en-US" sz="2200" dirty="0" err="1">
                <a:latin typeface="Tahoma" pitchFamily="34" charset="0"/>
              </a:rPr>
              <a:t>examene</a:t>
            </a:r>
            <a:r>
              <a:rPr lang="en-US" sz="2200" dirty="0">
                <a:latin typeface="Tahoma" pitchFamily="34" charset="0"/>
              </a:rPr>
              <a:t> </a:t>
            </a:r>
            <a:r>
              <a:rPr lang="en-US" sz="2200" dirty="0" err="1">
                <a:latin typeface="Tahoma" pitchFamily="34" charset="0"/>
              </a:rPr>
              <a:t>naţionale</a:t>
            </a:r>
            <a:r>
              <a:rPr lang="en-US" sz="2200" dirty="0">
                <a:latin typeface="Tahoma" pitchFamily="34" charset="0"/>
              </a:rPr>
              <a:t>.</a:t>
            </a:r>
          </a:p>
          <a:p>
            <a:pPr eaLnBrk="1" hangingPunct="1">
              <a:lnSpc>
                <a:spcPct val="60000"/>
              </a:lnSpc>
              <a:spcBef>
                <a:spcPct val="50000"/>
              </a:spcBef>
              <a:buFont typeface="Arial" pitchFamily="34" charset="0"/>
              <a:buNone/>
            </a:pPr>
            <a:endParaRPr lang="en-US" sz="1000" dirty="0">
              <a:latin typeface="Tahoma" pitchFamily="34" charset="0"/>
            </a:endParaRPr>
          </a:p>
          <a:p>
            <a:pPr eaLnBrk="1" hangingPunct="1">
              <a:lnSpc>
                <a:spcPct val="80000"/>
              </a:lnSpc>
              <a:spcBef>
                <a:spcPct val="50000"/>
              </a:spcBef>
              <a:buFont typeface="Arial" pitchFamily="34" charset="0"/>
              <a:buNone/>
            </a:pPr>
            <a:r>
              <a:rPr lang="ro-RO" sz="2400" b="1" u="sng" dirty="0">
                <a:solidFill>
                  <a:schemeClr val="accent6">
                    <a:lumMod val="75000"/>
                  </a:schemeClr>
                </a:solidFill>
                <a:latin typeface="Tahoma" pitchFamily="34" charset="0"/>
              </a:rPr>
              <a:t>A.6. </a:t>
            </a:r>
            <a:r>
              <a:rPr lang="en-US" sz="2400" b="1" u="sng" dirty="0" err="1">
                <a:solidFill>
                  <a:schemeClr val="accent6">
                    <a:lumMod val="75000"/>
                  </a:schemeClr>
                </a:solidFill>
                <a:latin typeface="Tahoma" pitchFamily="34" charset="0"/>
              </a:rPr>
              <a:t>Activitati</a:t>
            </a:r>
            <a:r>
              <a:rPr lang="en-US" sz="2400" b="1" u="sng" dirty="0">
                <a:solidFill>
                  <a:schemeClr val="accent6">
                    <a:lumMod val="75000"/>
                  </a:schemeClr>
                </a:solidFill>
                <a:latin typeface="Tahoma" pitchFamily="34" charset="0"/>
              </a:rPr>
              <a:t> extracurriculare </a:t>
            </a:r>
            <a:r>
              <a:rPr lang="en-US" sz="2400" b="1" u="sng" dirty="0" err="1">
                <a:solidFill>
                  <a:schemeClr val="accent6">
                    <a:lumMod val="75000"/>
                  </a:schemeClr>
                </a:solidFill>
                <a:latin typeface="Tahoma" pitchFamily="34" charset="0"/>
              </a:rPr>
              <a:t>desfăşurate</a:t>
            </a:r>
            <a:r>
              <a:rPr lang="en-US" sz="2400" b="1" u="sng" dirty="0">
                <a:solidFill>
                  <a:schemeClr val="accent6">
                    <a:lumMod val="75000"/>
                  </a:schemeClr>
                </a:solidFill>
                <a:latin typeface="Tahoma" pitchFamily="34" charset="0"/>
              </a:rPr>
              <a:t> </a:t>
            </a:r>
            <a:r>
              <a:rPr lang="en-US" sz="2400" b="1" u="sng" dirty="0" err="1">
                <a:solidFill>
                  <a:schemeClr val="accent6">
                    <a:lumMod val="75000"/>
                  </a:schemeClr>
                </a:solidFill>
                <a:latin typeface="Tahoma" pitchFamily="34" charset="0"/>
              </a:rPr>
              <a:t>în</a:t>
            </a:r>
            <a:r>
              <a:rPr lang="en-US" sz="2400" b="1" u="sng" dirty="0">
                <a:solidFill>
                  <a:schemeClr val="accent6">
                    <a:lumMod val="75000"/>
                  </a:schemeClr>
                </a:solidFill>
                <a:latin typeface="Tahoma" pitchFamily="34" charset="0"/>
              </a:rPr>
              <a:t> </a:t>
            </a:r>
            <a:r>
              <a:rPr lang="en-US" sz="2400" b="1" u="sng" dirty="0" err="1">
                <a:solidFill>
                  <a:schemeClr val="accent6">
                    <a:lumMod val="75000"/>
                  </a:schemeClr>
                </a:solidFill>
                <a:latin typeface="Tahoma" pitchFamily="34" charset="0"/>
              </a:rPr>
              <a:t>cadrul</a:t>
            </a:r>
            <a:r>
              <a:rPr lang="en-US" sz="2400" b="1" u="sng" dirty="0">
                <a:solidFill>
                  <a:schemeClr val="accent6">
                    <a:lumMod val="75000"/>
                  </a:schemeClr>
                </a:solidFill>
                <a:latin typeface="Tahoma" pitchFamily="34" charset="0"/>
              </a:rPr>
              <a:t> </a:t>
            </a:r>
            <a:r>
              <a:rPr lang="en-US" sz="2400" b="1" u="sng" dirty="0" err="1">
                <a:solidFill>
                  <a:schemeClr val="accent6">
                    <a:lumMod val="75000"/>
                  </a:schemeClr>
                </a:solidFill>
                <a:latin typeface="Tahoma" pitchFamily="34" charset="0"/>
              </a:rPr>
              <a:t>specialităţii</a:t>
            </a:r>
            <a:r>
              <a:rPr lang="ro-RO" sz="2400" b="1" u="sng" dirty="0">
                <a:solidFill>
                  <a:schemeClr val="accent6">
                    <a:lumMod val="75000"/>
                  </a:schemeClr>
                </a:solidFill>
                <a:latin typeface="Tahoma" pitchFamily="34" charset="0"/>
              </a:rPr>
              <a:t>:</a:t>
            </a:r>
            <a:endParaRPr lang="en-US" sz="2400" b="1" u="sng" dirty="0">
              <a:solidFill>
                <a:schemeClr val="accent6">
                  <a:lumMod val="75000"/>
                </a:schemeClr>
              </a:solidFill>
              <a:latin typeface="Tahoma" pitchFamily="34" charset="0"/>
            </a:endParaRPr>
          </a:p>
          <a:p>
            <a:pPr eaLnBrk="1" hangingPunct="1">
              <a:lnSpc>
                <a:spcPct val="8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Mese</a:t>
            </a:r>
            <a:r>
              <a:rPr lang="en-US" sz="2200" dirty="0">
                <a:latin typeface="Tahoma" pitchFamily="34" charset="0"/>
              </a:rPr>
              <a:t> </a:t>
            </a:r>
            <a:r>
              <a:rPr lang="en-US" sz="2200" dirty="0" err="1">
                <a:latin typeface="Tahoma" pitchFamily="34" charset="0"/>
              </a:rPr>
              <a:t>rotunde</a:t>
            </a:r>
            <a:r>
              <a:rPr lang="en-US" sz="2200" dirty="0">
                <a:latin typeface="Tahoma" pitchFamily="34" charset="0"/>
              </a:rPr>
              <a:t>, </a:t>
            </a:r>
            <a:r>
              <a:rPr lang="en-US" sz="2200" dirty="0" err="1">
                <a:latin typeface="Tahoma" pitchFamily="34" charset="0"/>
              </a:rPr>
              <a:t>dezbateri</a:t>
            </a:r>
            <a:r>
              <a:rPr lang="en-US" sz="2200" dirty="0">
                <a:latin typeface="Tahoma" pitchFamily="34" charset="0"/>
              </a:rPr>
              <a:t>, </a:t>
            </a:r>
            <a:r>
              <a:rPr lang="en-US" sz="2200" dirty="0" err="1">
                <a:latin typeface="Tahoma" pitchFamily="34" charset="0"/>
              </a:rPr>
              <a:t>întâlniri</a:t>
            </a:r>
            <a:r>
              <a:rPr lang="en-US" sz="2200" dirty="0">
                <a:latin typeface="Tahoma" pitchFamily="34" charset="0"/>
              </a:rPr>
              <a:t>;</a:t>
            </a:r>
          </a:p>
          <a:p>
            <a:pPr eaLnBrk="1" hangingPunct="1">
              <a:lnSpc>
                <a:spcPct val="8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Excursii</a:t>
            </a:r>
            <a:r>
              <a:rPr lang="en-US" sz="2200" dirty="0">
                <a:latin typeface="Tahoma" pitchFamily="34" charset="0"/>
              </a:rPr>
              <a:t>, </a:t>
            </a:r>
            <a:r>
              <a:rPr lang="en-US" sz="2200" dirty="0" err="1">
                <a:latin typeface="Tahoma" pitchFamily="34" charset="0"/>
              </a:rPr>
              <a:t>drumeţii</a:t>
            </a:r>
            <a:r>
              <a:rPr lang="en-US" sz="2200" dirty="0">
                <a:latin typeface="Tahoma" pitchFamily="34" charset="0"/>
              </a:rPr>
              <a:t>;</a:t>
            </a:r>
          </a:p>
          <a:p>
            <a:pPr eaLnBrk="1" hangingPunct="1">
              <a:lnSpc>
                <a:spcPct val="80000"/>
              </a:lnSpc>
              <a:spcBef>
                <a:spcPct val="50000"/>
              </a:spcBef>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Activităţi</a:t>
            </a:r>
            <a:r>
              <a:rPr lang="en-US" sz="2200" dirty="0">
                <a:latin typeface="Tahoma" pitchFamily="34" charset="0"/>
              </a:rPr>
              <a:t> </a:t>
            </a:r>
            <a:r>
              <a:rPr lang="en-US" sz="2200" dirty="0" err="1">
                <a:latin typeface="Tahoma" pitchFamily="34" charset="0"/>
              </a:rPr>
              <a:t>desfăşurate</a:t>
            </a:r>
            <a:r>
              <a:rPr lang="en-US" sz="2200" dirty="0">
                <a:latin typeface="Tahoma" pitchFamily="34" charset="0"/>
              </a:rPr>
              <a:t> </a:t>
            </a:r>
            <a:r>
              <a:rPr lang="en-US" sz="2200" dirty="0" err="1">
                <a:latin typeface="Tahoma" pitchFamily="34" charset="0"/>
              </a:rPr>
              <a:t>în</a:t>
            </a:r>
            <a:r>
              <a:rPr lang="en-US" sz="2200" dirty="0">
                <a:latin typeface="Tahoma" pitchFamily="34" charset="0"/>
              </a:rPr>
              <a:t> </a:t>
            </a:r>
            <a:r>
              <a:rPr lang="en-US" sz="2200" dirty="0" err="1">
                <a:latin typeface="Tahoma" pitchFamily="34" charset="0"/>
              </a:rPr>
              <a:t>vederea</a:t>
            </a:r>
            <a:r>
              <a:rPr lang="en-US" sz="2200" dirty="0">
                <a:latin typeface="Tahoma" pitchFamily="34" charset="0"/>
              </a:rPr>
              <a:t> </a:t>
            </a:r>
            <a:r>
              <a:rPr lang="en-US" sz="2200" dirty="0" err="1">
                <a:latin typeface="Tahoma" pitchFamily="34" charset="0"/>
              </a:rPr>
              <a:t>realizării</a:t>
            </a:r>
            <a:r>
              <a:rPr lang="en-US" sz="2200" dirty="0">
                <a:latin typeface="Tahoma" pitchFamily="34" charset="0"/>
              </a:rPr>
              <a:t> </a:t>
            </a:r>
            <a:r>
              <a:rPr lang="en-US" sz="2200" dirty="0" err="1">
                <a:latin typeface="Tahoma" pitchFamily="34" charset="0"/>
              </a:rPr>
              <a:t>echităţii</a:t>
            </a:r>
            <a:r>
              <a:rPr lang="en-US" sz="2200" dirty="0">
                <a:latin typeface="Tahoma" pitchFamily="34" charset="0"/>
              </a:rPr>
              <a:t> </a:t>
            </a:r>
            <a:r>
              <a:rPr lang="en-US" sz="2200" dirty="0" err="1">
                <a:latin typeface="Tahoma" pitchFamily="34" charset="0"/>
              </a:rPr>
              <a:t>în</a:t>
            </a:r>
            <a:r>
              <a:rPr lang="en-US" sz="2200" dirty="0">
                <a:latin typeface="Tahoma" pitchFamily="34" charset="0"/>
              </a:rPr>
              <a:t> </a:t>
            </a:r>
            <a:r>
              <a:rPr lang="en-US" sz="2200" dirty="0" err="1">
                <a:latin typeface="Tahoma" pitchFamily="34" charset="0"/>
              </a:rPr>
              <a:t>educaţie</a:t>
            </a:r>
            <a:r>
              <a:rPr lang="en-US" sz="2200" dirty="0">
                <a:latin typeface="Tahoma" pitchFamily="34" charset="0"/>
              </a:rPr>
              <a:t>.</a:t>
            </a:r>
          </a:p>
          <a:p>
            <a:pPr eaLnBrk="1" hangingPunct="1">
              <a:lnSpc>
                <a:spcPct val="80000"/>
              </a:lnSpc>
            </a:pPr>
            <a:endParaRPr lang="en-US" sz="2200" dirty="0"/>
          </a:p>
        </p:txBody>
      </p:sp>
      <p:sp>
        <p:nvSpPr>
          <p:cNvPr id="66562" name="Rectangle 2"/>
          <p:cNvSpPr>
            <a:spLocks noGrp="1" noChangeArrowheads="1"/>
          </p:cNvSpPr>
          <p:nvPr>
            <p:ph type="title" idx="4294967295"/>
          </p:nvPr>
        </p:nvSpPr>
        <p:spPr>
          <a:xfrm>
            <a:off x="0" y="152400"/>
            <a:ext cx="9163050" cy="609600"/>
          </a:xfrm>
        </p:spPr>
        <p:txBody>
          <a:bodyPr/>
          <a:lstStyle/>
          <a:p>
            <a:pPr algn="ctr"/>
            <a:r>
              <a:rPr lang="ro-RO" altLang="ro-RO" sz="2800" dirty="0">
                <a:solidFill>
                  <a:schemeClr val="tx2">
                    <a:lumMod val="60000"/>
                    <a:lumOff val="40000"/>
                  </a:schemeClr>
                </a:solidFill>
                <a:latin typeface="Tahoma" pitchFamily="34" charset="0"/>
              </a:rPr>
              <a:t>III.3. PORTOFOLIUL CADRULUI DIDACTIC </a:t>
            </a:r>
            <a:endParaRPr lang="en-US" altLang="ro-RO" sz="2800" b="1" dirty="0">
              <a:solidFill>
                <a:schemeClr val="tx2">
                  <a:lumMod val="60000"/>
                  <a:lumOff val="40000"/>
                </a:schemeClr>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79</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a:off x="8956675" y="6269038"/>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467845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89"/>
          <p:cNvSpPr>
            <a:spLocks noGrp="1" noChangeArrowheads="1"/>
          </p:cNvSpPr>
          <p:nvPr>
            <p:ph type="title"/>
          </p:nvPr>
        </p:nvSpPr>
        <p:spPr>
          <a:xfrm>
            <a:off x="685800" y="858838"/>
            <a:ext cx="8528050" cy="609600"/>
          </a:xfrm>
          <a:ln>
            <a:solidFill>
              <a:schemeClr val="tx1"/>
            </a:solidFill>
          </a:ln>
        </p:spPr>
        <p:txBody>
          <a:bodyPr>
            <a:normAutofit/>
          </a:bodyPr>
          <a:lstStyle/>
          <a:p>
            <a:pPr algn="ctr" eaLnBrk="1" hangingPunct="1"/>
            <a:r>
              <a:rPr lang="ro-RO" altLang="ro-RO" sz="2800" b="1" dirty="0">
                <a:latin typeface="Tahoma" pitchFamily="34" charset="0"/>
              </a:rPr>
              <a:t>EN 2016</a:t>
            </a:r>
            <a:r>
              <a:rPr lang="en-US" altLang="ro-RO" sz="2800" b="1" dirty="0">
                <a:latin typeface="Tahoma" pitchFamily="34" charset="0"/>
              </a:rPr>
              <a:t> </a:t>
            </a:r>
            <a:r>
              <a:rPr lang="ro-RO" altLang="ro-RO" sz="2800" b="1" dirty="0">
                <a:latin typeface="Tahoma" pitchFamily="34" charset="0"/>
              </a:rPr>
              <a:t>–</a:t>
            </a:r>
            <a:r>
              <a:rPr lang="en-US" altLang="ro-RO" sz="2800" b="1" dirty="0">
                <a:latin typeface="Tahoma" pitchFamily="34" charset="0"/>
              </a:rPr>
              <a:t> </a:t>
            </a:r>
            <a:r>
              <a:rPr lang="ro-RO" altLang="ro-RO" sz="2800" b="1" dirty="0">
                <a:latin typeface="Tahoma" pitchFamily="34" charset="0"/>
              </a:rPr>
              <a:t>Participare şi rezultate generale</a:t>
            </a:r>
          </a:p>
        </p:txBody>
      </p:sp>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8</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rot="10800000">
            <a:off x="8956675"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381000" y="182562"/>
            <a:ext cx="7848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I.2.a) 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graphicFrame>
        <p:nvGraphicFramePr>
          <p:cNvPr id="8" name="Content Placeholder 4"/>
          <p:cNvGraphicFramePr>
            <a:graphicFrameLocks noGrp="1"/>
          </p:cNvGraphicFramePr>
          <p:nvPr>
            <p:ph idx="1"/>
            <p:extLst/>
          </p:nvPr>
        </p:nvGraphicFramePr>
        <p:xfrm>
          <a:off x="685801" y="1762918"/>
          <a:ext cx="8001000" cy="42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2675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685800"/>
            <a:ext cx="8305800" cy="609600"/>
          </a:xfrm>
          <a:ln>
            <a:solidFill>
              <a:schemeClr val="tx1"/>
            </a:solidFill>
          </a:ln>
        </p:spPr>
        <p:txBody>
          <a:bodyPr>
            <a:normAutofit fontScale="90000"/>
          </a:bodyPr>
          <a:lstStyle/>
          <a:p>
            <a:pPr eaLnBrk="1" hangingPunct="1"/>
            <a:br>
              <a:rPr lang="it-IT" sz="2200" b="1" dirty="0">
                <a:solidFill>
                  <a:schemeClr val="accent6">
                    <a:lumMod val="75000"/>
                  </a:schemeClr>
                </a:solidFill>
                <a:latin typeface="Tahoma" pitchFamily="34" charset="0"/>
              </a:rPr>
            </a:br>
            <a:r>
              <a:rPr lang="ro-RO" sz="2800" b="1" dirty="0">
                <a:solidFill>
                  <a:schemeClr val="accent6">
                    <a:lumMod val="75000"/>
                  </a:schemeClr>
                </a:solidFill>
                <a:effectLst>
                  <a:outerShdw blurRad="38100" dist="38100" dir="2700000" algn="tl">
                    <a:srgbClr val="C0C0C0"/>
                  </a:outerShdw>
                </a:effectLst>
                <a:latin typeface="Tahoma" pitchFamily="34" charset="0"/>
              </a:rPr>
              <a:t>B.</a:t>
            </a:r>
            <a:r>
              <a:rPr lang="it-IT" sz="2800" b="1" dirty="0">
                <a:solidFill>
                  <a:schemeClr val="accent6">
                    <a:lumMod val="75000"/>
                  </a:schemeClr>
                </a:solidFill>
                <a:effectLst>
                  <a:outerShdw blurRad="38100" dist="38100" dir="2700000" algn="tl">
                    <a:srgbClr val="C0C0C0"/>
                  </a:outerShdw>
                </a:effectLst>
                <a:latin typeface="Tahoma" pitchFamily="34" charset="0"/>
              </a:rPr>
              <a:t> </a:t>
            </a:r>
            <a:r>
              <a:rPr lang="it-IT" sz="2800" b="1" dirty="0">
                <a:solidFill>
                  <a:schemeClr val="accent6">
                    <a:lumMod val="75000"/>
                  </a:schemeClr>
                </a:solidFill>
                <a:latin typeface="Tahoma" pitchFamily="34" charset="0"/>
              </a:rPr>
              <a:t>Dezvoltare profesională şi  carieră</a:t>
            </a:r>
            <a:br>
              <a:rPr lang="it-IT" sz="2700" dirty="0">
                <a:solidFill>
                  <a:schemeClr val="accent6">
                    <a:lumMod val="75000"/>
                  </a:schemeClr>
                </a:solidFill>
                <a:latin typeface="Tahoma" pitchFamily="34" charset="0"/>
              </a:rPr>
            </a:br>
            <a:endParaRPr lang="en-US" sz="2700" b="1" dirty="0">
              <a:solidFill>
                <a:schemeClr val="accent6">
                  <a:lumMod val="75000"/>
                </a:schemeClr>
              </a:solidFill>
            </a:endParaRPr>
          </a:p>
        </p:txBody>
      </p:sp>
      <p:sp>
        <p:nvSpPr>
          <p:cNvPr id="8" name="Content Placeholder 2"/>
          <p:cNvSpPr>
            <a:spLocks noGrp="1"/>
          </p:cNvSpPr>
          <p:nvPr>
            <p:ph idx="1"/>
          </p:nvPr>
        </p:nvSpPr>
        <p:spPr>
          <a:xfrm>
            <a:off x="553583" y="1330099"/>
            <a:ext cx="8472488" cy="5310187"/>
          </a:xfrm>
        </p:spPr>
        <p:txBody>
          <a:bodyPr/>
          <a:lstStyle/>
          <a:p>
            <a:pPr eaLnBrk="1" hangingPunct="1">
              <a:lnSpc>
                <a:spcPct val="120000"/>
              </a:lnSpc>
              <a:buFont typeface="Arial" pitchFamily="34" charset="0"/>
              <a:buNone/>
            </a:pPr>
            <a:r>
              <a:rPr lang="ro-RO" sz="2200" b="1" u="sng" dirty="0">
                <a:solidFill>
                  <a:schemeClr val="accent6">
                    <a:lumMod val="75000"/>
                  </a:schemeClr>
                </a:solidFill>
                <a:latin typeface="Tahoma" pitchFamily="34" charset="0"/>
              </a:rPr>
              <a:t>B.1. </a:t>
            </a:r>
            <a:r>
              <a:rPr lang="en-US" sz="2200" b="1" u="sng" dirty="0" err="1">
                <a:solidFill>
                  <a:schemeClr val="accent6">
                    <a:lumMod val="75000"/>
                  </a:schemeClr>
                </a:solidFill>
                <a:latin typeface="Tahoma" pitchFamily="34" charset="0"/>
              </a:rPr>
              <a:t>Perfecţionare</a:t>
            </a:r>
            <a:r>
              <a:rPr lang="en-US" sz="2200" b="1" u="sng" dirty="0">
                <a:solidFill>
                  <a:schemeClr val="accent6">
                    <a:lumMod val="75000"/>
                  </a:schemeClr>
                </a:solidFill>
                <a:latin typeface="Tahoma" pitchFamily="34" charset="0"/>
              </a:rPr>
              <a:t> </a:t>
            </a:r>
            <a:r>
              <a:rPr lang="en-US" sz="2200" b="1" u="sng" dirty="0" err="1">
                <a:solidFill>
                  <a:schemeClr val="accent6">
                    <a:lumMod val="75000"/>
                  </a:schemeClr>
                </a:solidFill>
                <a:latin typeface="Tahoma" pitchFamily="34" charset="0"/>
              </a:rPr>
              <a:t>metodică</a:t>
            </a:r>
            <a:r>
              <a:rPr lang="ro-RO" sz="2200" b="1" u="sng" dirty="0">
                <a:solidFill>
                  <a:schemeClr val="accent6">
                    <a:lumMod val="75000"/>
                  </a:schemeClr>
                </a:solidFill>
                <a:latin typeface="Tahoma" pitchFamily="34" charset="0"/>
              </a:rPr>
              <a:t>:</a:t>
            </a:r>
            <a:endParaRPr lang="en-US" sz="2200" b="1" u="sng" dirty="0">
              <a:solidFill>
                <a:schemeClr val="accent6">
                  <a:lumMod val="75000"/>
                </a:schemeClr>
              </a:solidFill>
              <a:latin typeface="Tahoma" pitchFamily="34" charset="0"/>
            </a:endParaRP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Definitivat</a:t>
            </a:r>
            <a:r>
              <a:rPr lang="en-US" sz="2200" dirty="0">
                <a:latin typeface="Tahoma" pitchFamily="34" charset="0"/>
              </a:rPr>
              <a:t>, grade </a:t>
            </a:r>
            <a:r>
              <a:rPr lang="en-US" sz="2200" dirty="0" err="1">
                <a:latin typeface="Tahoma" pitchFamily="34" charset="0"/>
              </a:rPr>
              <a:t>didactice</a:t>
            </a:r>
            <a:r>
              <a:rPr lang="en-US" sz="2200" dirty="0">
                <a:latin typeface="Tahoma" pitchFamily="34" charset="0"/>
              </a:rPr>
              <a:t>, </a:t>
            </a:r>
            <a:r>
              <a:rPr lang="en-US" sz="2200" dirty="0" err="1">
                <a:latin typeface="Tahoma" pitchFamily="34" charset="0"/>
              </a:rPr>
              <a:t>doctorat</a:t>
            </a:r>
            <a:r>
              <a:rPr lang="en-US" sz="2200" dirty="0">
                <a:latin typeface="Tahoma" pitchFamily="34" charset="0"/>
              </a:rPr>
              <a:t> ;</a:t>
            </a: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Cursuri</a:t>
            </a:r>
            <a:r>
              <a:rPr lang="en-US" sz="2200" dirty="0">
                <a:latin typeface="Tahoma" pitchFamily="34" charset="0"/>
              </a:rPr>
              <a:t> de </a:t>
            </a:r>
            <a:r>
              <a:rPr lang="en-US" sz="2200" dirty="0" err="1">
                <a:latin typeface="Tahoma" pitchFamily="34" charset="0"/>
              </a:rPr>
              <a:t>perfecţionare</a:t>
            </a:r>
            <a:r>
              <a:rPr lang="en-US" sz="2200" dirty="0">
                <a:latin typeface="Tahoma" pitchFamily="34" charset="0"/>
              </a:rPr>
              <a:t>, </a:t>
            </a:r>
            <a:r>
              <a:rPr lang="en-US" sz="2200" dirty="0" err="1">
                <a:latin typeface="Tahoma" pitchFamily="34" charset="0"/>
              </a:rPr>
              <a:t>formare</a:t>
            </a:r>
            <a:r>
              <a:rPr lang="en-US" sz="2200" dirty="0">
                <a:latin typeface="Tahoma" pitchFamily="34" charset="0"/>
              </a:rPr>
              <a:t> </a:t>
            </a:r>
            <a:r>
              <a:rPr lang="en-US" sz="2200" dirty="0" err="1">
                <a:latin typeface="Tahoma" pitchFamily="34" charset="0"/>
              </a:rPr>
              <a:t>şi</a:t>
            </a:r>
            <a:r>
              <a:rPr lang="en-US" sz="2200" dirty="0">
                <a:latin typeface="Tahoma" pitchFamily="34" charset="0"/>
              </a:rPr>
              <a:t> </a:t>
            </a:r>
            <a:r>
              <a:rPr lang="ro-RO" sz="2200" dirty="0">
                <a:latin typeface="Tahoma" pitchFamily="34" charset="0"/>
              </a:rPr>
              <a:t>  </a:t>
            </a:r>
            <a:r>
              <a:rPr lang="en-US" sz="2200" dirty="0" err="1">
                <a:latin typeface="Tahoma" pitchFamily="34" charset="0"/>
              </a:rPr>
              <a:t>abilitare</a:t>
            </a:r>
            <a:r>
              <a:rPr lang="en-US" sz="2200" dirty="0">
                <a:latin typeface="Tahoma" pitchFamily="34" charset="0"/>
              </a:rPr>
              <a:t> curriculară;</a:t>
            </a: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Participări</a:t>
            </a:r>
            <a:r>
              <a:rPr lang="en-US" sz="2200" dirty="0">
                <a:latin typeface="Tahoma" pitchFamily="34" charset="0"/>
              </a:rPr>
              <a:t> la </a:t>
            </a:r>
            <a:r>
              <a:rPr lang="en-US" sz="2200" dirty="0" err="1">
                <a:latin typeface="Tahoma" pitchFamily="34" charset="0"/>
              </a:rPr>
              <a:t>sesiuni</a:t>
            </a:r>
            <a:r>
              <a:rPr lang="en-US" sz="2200" dirty="0">
                <a:latin typeface="Tahoma" pitchFamily="34" charset="0"/>
              </a:rPr>
              <a:t> de </a:t>
            </a:r>
            <a:r>
              <a:rPr lang="en-US" sz="2200" dirty="0" err="1">
                <a:latin typeface="Tahoma" pitchFamily="34" charset="0"/>
              </a:rPr>
              <a:t>referate</a:t>
            </a:r>
            <a:r>
              <a:rPr lang="en-US" sz="2200" dirty="0">
                <a:latin typeface="Tahoma" pitchFamily="34" charset="0"/>
              </a:rPr>
              <a:t>, </a:t>
            </a:r>
            <a:r>
              <a:rPr lang="en-US" sz="2200" dirty="0" err="1">
                <a:latin typeface="Tahoma" pitchFamily="34" charset="0"/>
              </a:rPr>
              <a:t>mese</a:t>
            </a:r>
            <a:r>
              <a:rPr lang="en-US" sz="2200" dirty="0">
                <a:latin typeface="Tahoma" pitchFamily="34" charset="0"/>
              </a:rPr>
              <a:t>  </a:t>
            </a:r>
            <a:r>
              <a:rPr lang="en-US" sz="2200" dirty="0" err="1">
                <a:latin typeface="Tahoma" pitchFamily="34" charset="0"/>
              </a:rPr>
              <a:t>rotunde</a:t>
            </a:r>
            <a:r>
              <a:rPr lang="en-US" sz="2200" dirty="0">
                <a:latin typeface="Tahoma" pitchFamily="34" charset="0"/>
              </a:rPr>
              <a:t>, </a:t>
            </a:r>
            <a:r>
              <a:rPr lang="en-US" sz="2200" dirty="0" err="1">
                <a:latin typeface="Tahoma" pitchFamily="34" charset="0"/>
              </a:rPr>
              <a:t>simpozioane</a:t>
            </a:r>
            <a:r>
              <a:rPr lang="en-US" sz="2200" dirty="0">
                <a:latin typeface="Tahoma" pitchFamily="34" charset="0"/>
              </a:rPr>
              <a:t> ;</a:t>
            </a: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Participare</a:t>
            </a:r>
            <a:r>
              <a:rPr lang="en-US" sz="2200" dirty="0">
                <a:latin typeface="Tahoma" pitchFamily="34" charset="0"/>
              </a:rPr>
              <a:t> cu </a:t>
            </a:r>
            <a:r>
              <a:rPr lang="en-US" sz="2200" dirty="0" err="1">
                <a:latin typeface="Tahoma" pitchFamily="34" charset="0"/>
              </a:rPr>
              <a:t>referate</a:t>
            </a:r>
            <a:r>
              <a:rPr lang="en-US" sz="2200" dirty="0">
                <a:latin typeface="Tahoma" pitchFamily="34" charset="0"/>
              </a:rPr>
              <a:t> la </a:t>
            </a:r>
            <a:r>
              <a:rPr lang="en-US" sz="2200" dirty="0" err="1">
                <a:latin typeface="Tahoma" pitchFamily="34" charset="0"/>
              </a:rPr>
              <a:t>cercurile</a:t>
            </a:r>
            <a:r>
              <a:rPr lang="en-US" sz="2200" dirty="0">
                <a:latin typeface="Tahoma" pitchFamily="34" charset="0"/>
              </a:rPr>
              <a:t> </a:t>
            </a:r>
            <a:r>
              <a:rPr lang="en-US" sz="2200" dirty="0" err="1">
                <a:latin typeface="Tahoma" pitchFamily="34" charset="0"/>
              </a:rPr>
              <a:t>pedagogice</a:t>
            </a:r>
            <a:r>
              <a:rPr lang="en-US" sz="2200" dirty="0">
                <a:latin typeface="Tahoma" pitchFamily="34" charset="0"/>
              </a:rPr>
              <a:t> ;</a:t>
            </a: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Cercetare</a:t>
            </a:r>
            <a:r>
              <a:rPr lang="en-US" sz="2200" dirty="0">
                <a:latin typeface="Tahoma" pitchFamily="34" charset="0"/>
              </a:rPr>
              <a:t> </a:t>
            </a:r>
            <a:r>
              <a:rPr lang="en-US" sz="2200" dirty="0" err="1">
                <a:latin typeface="Tahoma" pitchFamily="34" charset="0"/>
              </a:rPr>
              <a:t>ştiinţifică</a:t>
            </a:r>
            <a:r>
              <a:rPr lang="en-US" sz="2200" dirty="0">
                <a:latin typeface="Tahoma" pitchFamily="34" charset="0"/>
              </a:rPr>
              <a:t>.</a:t>
            </a:r>
          </a:p>
          <a:p>
            <a:pPr eaLnBrk="1" hangingPunct="1">
              <a:lnSpc>
                <a:spcPct val="120000"/>
              </a:lnSpc>
              <a:buFont typeface="Arial" pitchFamily="34" charset="0"/>
              <a:buNone/>
            </a:pPr>
            <a:r>
              <a:rPr lang="ro-RO" sz="2200" b="1" u="sng" dirty="0">
                <a:solidFill>
                  <a:schemeClr val="accent6">
                    <a:lumMod val="75000"/>
                  </a:schemeClr>
                </a:solidFill>
                <a:latin typeface="Tahoma" pitchFamily="34" charset="0"/>
              </a:rPr>
              <a:t>B.</a:t>
            </a:r>
            <a:r>
              <a:rPr lang="en-US" sz="2200" b="1" u="sng" dirty="0">
                <a:solidFill>
                  <a:schemeClr val="accent6">
                    <a:lumMod val="75000"/>
                  </a:schemeClr>
                </a:solidFill>
                <a:latin typeface="Tahoma" pitchFamily="34" charset="0"/>
              </a:rPr>
              <a:t>2</a:t>
            </a:r>
            <a:r>
              <a:rPr lang="ro-RO" sz="2200" b="1" u="sng" dirty="0">
                <a:solidFill>
                  <a:schemeClr val="accent6">
                    <a:lumMod val="75000"/>
                  </a:schemeClr>
                </a:solidFill>
                <a:latin typeface="Tahoma" pitchFamily="34" charset="0"/>
              </a:rPr>
              <a:t>. </a:t>
            </a:r>
            <a:r>
              <a:rPr lang="en-US" sz="2200" b="1" u="sng" dirty="0" err="1">
                <a:solidFill>
                  <a:schemeClr val="accent6">
                    <a:lumMod val="75000"/>
                  </a:schemeClr>
                </a:solidFill>
                <a:latin typeface="Tahoma" pitchFamily="34" charset="0"/>
              </a:rPr>
              <a:t>Activitate</a:t>
            </a:r>
            <a:r>
              <a:rPr lang="en-US" sz="2200" b="1" u="sng" dirty="0">
                <a:solidFill>
                  <a:schemeClr val="accent6">
                    <a:lumMod val="75000"/>
                  </a:schemeClr>
                </a:solidFill>
                <a:latin typeface="Tahoma" pitchFamily="34" charset="0"/>
              </a:rPr>
              <a:t> </a:t>
            </a:r>
            <a:r>
              <a:rPr lang="en-US" sz="2200" b="1" u="sng" dirty="0" err="1">
                <a:solidFill>
                  <a:schemeClr val="accent6">
                    <a:lumMod val="75000"/>
                  </a:schemeClr>
                </a:solidFill>
                <a:latin typeface="Tahoma" pitchFamily="34" charset="0"/>
              </a:rPr>
              <a:t>publicistică</a:t>
            </a:r>
            <a:r>
              <a:rPr lang="ro-RO" sz="2200" b="1" u="sng" dirty="0">
                <a:solidFill>
                  <a:schemeClr val="accent6">
                    <a:lumMod val="75000"/>
                  </a:schemeClr>
                </a:solidFill>
                <a:latin typeface="Tahoma" pitchFamily="34" charset="0"/>
              </a:rPr>
              <a:t>:</a:t>
            </a:r>
            <a:endParaRPr lang="en-US" sz="2200" b="1" u="sng" dirty="0">
              <a:solidFill>
                <a:schemeClr val="accent6">
                  <a:lumMod val="75000"/>
                </a:schemeClr>
              </a:solidFill>
              <a:latin typeface="Tahoma" pitchFamily="34" charset="0"/>
            </a:endParaRP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Articole</a:t>
            </a:r>
            <a:r>
              <a:rPr lang="en-US" sz="2200" dirty="0">
                <a:latin typeface="Tahoma" pitchFamily="34" charset="0"/>
              </a:rPr>
              <a:t> </a:t>
            </a:r>
            <a:r>
              <a:rPr lang="ro-RO" sz="2200" dirty="0">
                <a:latin typeface="Tahoma" pitchFamily="34" charset="0"/>
              </a:rPr>
              <a:t>î</a:t>
            </a:r>
            <a:r>
              <a:rPr lang="en-US" sz="2200" dirty="0">
                <a:latin typeface="Tahoma" pitchFamily="34" charset="0"/>
              </a:rPr>
              <a:t>n diverse </a:t>
            </a:r>
            <a:r>
              <a:rPr lang="en-US" sz="2200" dirty="0" err="1">
                <a:latin typeface="Tahoma" pitchFamily="34" charset="0"/>
              </a:rPr>
              <a:t>publicaţii</a:t>
            </a:r>
            <a:r>
              <a:rPr lang="en-US" sz="2200" dirty="0">
                <a:latin typeface="Tahoma" pitchFamily="34" charset="0"/>
              </a:rPr>
              <a:t>;</a:t>
            </a: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Cărţi</a:t>
            </a:r>
            <a:r>
              <a:rPr lang="en-US" sz="2200" dirty="0">
                <a:latin typeface="Tahoma" pitchFamily="34" charset="0"/>
              </a:rPr>
              <a:t> </a:t>
            </a:r>
            <a:r>
              <a:rPr lang="ro-RO" sz="2200" dirty="0">
                <a:latin typeface="Tahoma" pitchFamily="34" charset="0"/>
              </a:rPr>
              <a:t>î</a:t>
            </a:r>
            <a:r>
              <a:rPr lang="en-US" sz="2200" dirty="0">
                <a:latin typeface="Tahoma" pitchFamily="34" charset="0"/>
              </a:rPr>
              <a:t>n </a:t>
            </a:r>
            <a:r>
              <a:rPr lang="en-US" sz="2200" dirty="0" err="1">
                <a:latin typeface="Tahoma" pitchFamily="34" charset="0"/>
              </a:rPr>
              <a:t>domeniul</a:t>
            </a:r>
            <a:r>
              <a:rPr lang="en-US" sz="2200" dirty="0">
                <a:latin typeface="Tahoma" pitchFamily="34" charset="0"/>
              </a:rPr>
              <a:t> </a:t>
            </a:r>
            <a:r>
              <a:rPr lang="en-US" sz="2200" dirty="0" err="1">
                <a:latin typeface="Tahoma" pitchFamily="34" charset="0"/>
              </a:rPr>
              <a:t>educaţional</a:t>
            </a:r>
            <a:r>
              <a:rPr lang="en-US" sz="2200" dirty="0">
                <a:latin typeface="Tahoma" pitchFamily="34" charset="0"/>
              </a:rPr>
              <a:t>;</a:t>
            </a:r>
          </a:p>
          <a:p>
            <a:pPr eaLnBrk="1" hangingPunct="1">
              <a:lnSpc>
                <a:spcPct val="120000"/>
              </a:lnSpc>
              <a:buFont typeface="Arial" pitchFamily="34" charset="0"/>
              <a:buNone/>
            </a:pPr>
            <a:r>
              <a:rPr lang="en-US" sz="2200" dirty="0">
                <a:latin typeface="Tahoma" pitchFamily="34" charset="0"/>
              </a:rPr>
              <a:t>•</a:t>
            </a:r>
            <a:r>
              <a:rPr lang="ro-RO" sz="2200" dirty="0">
                <a:latin typeface="Tahoma" pitchFamily="34" charset="0"/>
              </a:rPr>
              <a:t> </a:t>
            </a:r>
            <a:r>
              <a:rPr lang="en-US" sz="2200" dirty="0" err="1">
                <a:latin typeface="Tahoma" pitchFamily="34" charset="0"/>
              </a:rPr>
              <a:t>Caiete</a:t>
            </a:r>
            <a:r>
              <a:rPr lang="en-US" sz="2200" dirty="0">
                <a:latin typeface="Tahoma" pitchFamily="34" charset="0"/>
              </a:rPr>
              <a:t> </a:t>
            </a:r>
            <a:r>
              <a:rPr lang="en-US" sz="2200" dirty="0" err="1">
                <a:latin typeface="Tahoma" pitchFamily="34" charset="0"/>
              </a:rPr>
              <a:t>metodice</a:t>
            </a:r>
            <a:r>
              <a:rPr lang="en-US" sz="2200" dirty="0">
                <a:latin typeface="Tahoma" pitchFamily="34" charset="0"/>
              </a:rPr>
              <a:t> / </a:t>
            </a:r>
            <a:r>
              <a:rPr lang="en-US" sz="2200" dirty="0" err="1">
                <a:latin typeface="Tahoma" pitchFamily="34" charset="0"/>
              </a:rPr>
              <a:t>ghiduri</a:t>
            </a:r>
            <a:r>
              <a:rPr lang="en-US" sz="2200" dirty="0">
                <a:latin typeface="Tahoma" pitchFamily="34" charset="0"/>
              </a:rPr>
              <a:t> </a:t>
            </a:r>
            <a:r>
              <a:rPr lang="en-US" sz="2200" dirty="0" err="1">
                <a:latin typeface="Tahoma" pitchFamily="34" charset="0"/>
              </a:rPr>
              <a:t>metodologice</a:t>
            </a:r>
            <a:endParaRPr lang="en-US" sz="2200" dirty="0"/>
          </a:p>
        </p:txBody>
      </p:sp>
      <p:sp>
        <p:nvSpPr>
          <p:cNvPr id="66562" name="Rectangle 2"/>
          <p:cNvSpPr>
            <a:spLocks noGrp="1" noChangeArrowheads="1"/>
          </p:cNvSpPr>
          <p:nvPr>
            <p:ph type="title" idx="4294967295"/>
          </p:nvPr>
        </p:nvSpPr>
        <p:spPr>
          <a:xfrm>
            <a:off x="0" y="152400"/>
            <a:ext cx="9163050" cy="609600"/>
          </a:xfrm>
        </p:spPr>
        <p:txBody>
          <a:bodyPr/>
          <a:lstStyle/>
          <a:p>
            <a:pPr algn="ctr"/>
            <a:r>
              <a:rPr lang="ro-RO" altLang="ro-RO" sz="2800" dirty="0">
                <a:solidFill>
                  <a:schemeClr val="tx2">
                    <a:lumMod val="60000"/>
                    <a:lumOff val="40000"/>
                  </a:schemeClr>
                </a:solidFill>
                <a:latin typeface="Tahoma" pitchFamily="34" charset="0"/>
              </a:rPr>
              <a:t>III.3. PORTOFOLIUL CADRULUI DIDACTIC </a:t>
            </a:r>
            <a:endParaRPr lang="en-US" altLang="ro-RO" sz="2800" b="1" dirty="0">
              <a:solidFill>
                <a:schemeClr val="tx2">
                  <a:lumMod val="60000"/>
                  <a:lumOff val="40000"/>
                </a:schemeClr>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80</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a:off x="9145329" y="6116638"/>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1156142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199" y="685800"/>
            <a:ext cx="8664575" cy="609600"/>
          </a:xfrm>
          <a:ln>
            <a:solidFill>
              <a:schemeClr val="tx1"/>
            </a:solidFill>
          </a:ln>
        </p:spPr>
        <p:txBody>
          <a:bodyPr>
            <a:normAutofit fontScale="90000"/>
          </a:bodyPr>
          <a:lstStyle/>
          <a:p>
            <a:pPr eaLnBrk="1" hangingPunct="1"/>
            <a:br>
              <a:rPr lang="it-IT" sz="2200" b="1" dirty="0">
                <a:solidFill>
                  <a:schemeClr val="accent6">
                    <a:lumMod val="75000"/>
                  </a:schemeClr>
                </a:solidFill>
                <a:latin typeface="Tahoma" pitchFamily="34" charset="0"/>
              </a:rPr>
            </a:br>
            <a:r>
              <a:rPr lang="ro-RO" sz="2800" b="1" dirty="0">
                <a:solidFill>
                  <a:schemeClr val="accent6">
                    <a:lumMod val="75000"/>
                  </a:schemeClr>
                </a:solidFill>
                <a:effectLst>
                  <a:outerShdw blurRad="38100" dist="38100" dir="2700000" algn="tl">
                    <a:srgbClr val="C0C0C0"/>
                  </a:outerShdw>
                </a:effectLst>
                <a:latin typeface="Tahoma" pitchFamily="34" charset="0"/>
              </a:rPr>
              <a:t>B.</a:t>
            </a:r>
            <a:r>
              <a:rPr lang="it-IT" sz="2800" b="1" dirty="0">
                <a:solidFill>
                  <a:schemeClr val="accent6">
                    <a:lumMod val="75000"/>
                  </a:schemeClr>
                </a:solidFill>
                <a:effectLst>
                  <a:outerShdw blurRad="38100" dist="38100" dir="2700000" algn="tl">
                    <a:srgbClr val="C0C0C0"/>
                  </a:outerShdw>
                </a:effectLst>
                <a:latin typeface="Tahoma" pitchFamily="34" charset="0"/>
              </a:rPr>
              <a:t> </a:t>
            </a:r>
            <a:r>
              <a:rPr lang="it-IT" sz="2800" b="1" dirty="0">
                <a:solidFill>
                  <a:schemeClr val="accent6">
                    <a:lumMod val="75000"/>
                  </a:schemeClr>
                </a:solidFill>
                <a:latin typeface="Tahoma" pitchFamily="34" charset="0"/>
              </a:rPr>
              <a:t>Dezvoltare profesională şi  carieră</a:t>
            </a:r>
            <a:br>
              <a:rPr lang="it-IT" sz="2700" dirty="0">
                <a:solidFill>
                  <a:schemeClr val="accent6">
                    <a:lumMod val="75000"/>
                  </a:schemeClr>
                </a:solidFill>
                <a:latin typeface="Tahoma" pitchFamily="34" charset="0"/>
              </a:rPr>
            </a:br>
            <a:endParaRPr lang="en-US" sz="2700" b="1" dirty="0">
              <a:solidFill>
                <a:schemeClr val="accent6">
                  <a:lumMod val="75000"/>
                </a:schemeClr>
              </a:solidFill>
            </a:endParaRPr>
          </a:p>
        </p:txBody>
      </p:sp>
      <p:sp>
        <p:nvSpPr>
          <p:cNvPr id="9" name="Content Placeholder 2"/>
          <p:cNvSpPr>
            <a:spLocks noGrp="1"/>
          </p:cNvSpPr>
          <p:nvPr>
            <p:ph idx="1"/>
          </p:nvPr>
        </p:nvSpPr>
        <p:spPr>
          <a:xfrm>
            <a:off x="198664" y="1438296"/>
            <a:ext cx="9459686" cy="5120819"/>
          </a:xfrm>
        </p:spPr>
        <p:txBody>
          <a:bodyPr>
            <a:normAutofit lnSpcReduction="10000"/>
          </a:bodyPr>
          <a:lstStyle/>
          <a:p>
            <a:pPr eaLnBrk="1" hangingPunct="1">
              <a:lnSpc>
                <a:spcPct val="80000"/>
              </a:lnSpc>
              <a:buFont typeface="Arial" pitchFamily="34" charset="0"/>
              <a:buNone/>
            </a:pPr>
            <a:r>
              <a:rPr lang="ro-RO" sz="2500" b="1" u="sng" dirty="0">
                <a:solidFill>
                  <a:schemeClr val="accent6">
                    <a:lumMod val="75000"/>
                  </a:schemeClr>
                </a:solidFill>
                <a:latin typeface="Tahoma" pitchFamily="34" charset="0"/>
              </a:rPr>
              <a:t>B.</a:t>
            </a:r>
            <a:r>
              <a:rPr lang="en-US" sz="2500" b="1" u="sng" dirty="0">
                <a:solidFill>
                  <a:schemeClr val="accent6">
                    <a:lumMod val="75000"/>
                  </a:schemeClr>
                </a:solidFill>
                <a:latin typeface="Tahoma" pitchFamily="34" charset="0"/>
              </a:rPr>
              <a:t>3</a:t>
            </a:r>
            <a:r>
              <a:rPr lang="ro-RO"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Documente</a:t>
            </a:r>
            <a:r>
              <a:rPr lang="en-US"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privind</a:t>
            </a:r>
            <a:r>
              <a:rPr lang="en-US"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calitatea</a:t>
            </a:r>
            <a:r>
              <a:rPr lang="en-US" sz="2500" b="1" u="sng" dirty="0">
                <a:solidFill>
                  <a:schemeClr val="accent6">
                    <a:lumMod val="75000"/>
                  </a:schemeClr>
                </a:solidFill>
                <a:latin typeface="Tahoma" pitchFamily="34" charset="0"/>
              </a:rPr>
              <a:t> de:</a:t>
            </a:r>
          </a:p>
          <a:p>
            <a:pPr marL="182880" indent="-182880" eaLnBrk="1" hangingPunct="1">
              <a:lnSpc>
                <a:spcPct val="80000"/>
              </a:lnSpc>
              <a:buFont typeface="Arial" pitchFamily="34" charset="0"/>
              <a:buNone/>
            </a:pPr>
            <a:r>
              <a:rPr lang="en-US" sz="2000" dirty="0">
                <a:latin typeface="Tahoma" pitchFamily="34" charset="0"/>
              </a:rPr>
              <a:t>• Mentor;</a:t>
            </a:r>
          </a:p>
          <a:p>
            <a:pPr marL="182880" indent="-182880" eaLnBrk="1" hangingPunct="1">
              <a:lnSpc>
                <a:spcPct val="80000"/>
              </a:lnSpc>
              <a:buFont typeface="Arial" pitchFamily="34" charset="0"/>
              <a:buNone/>
            </a:pPr>
            <a:r>
              <a:rPr lang="en-US" sz="2000" dirty="0">
                <a:latin typeface="Tahoma" pitchFamily="34" charset="0"/>
              </a:rPr>
              <a:t>• </a:t>
            </a:r>
            <a:r>
              <a:rPr lang="en-US" sz="2000" dirty="0" err="1">
                <a:latin typeface="Tahoma" pitchFamily="34" charset="0"/>
              </a:rPr>
              <a:t>Tutore</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Formator</a:t>
            </a:r>
            <a:r>
              <a:rPr lang="en-US" sz="2000" dirty="0">
                <a:latin typeface="Tahoma" pitchFamily="34" charset="0"/>
              </a:rPr>
              <a:t> local/ </a:t>
            </a:r>
            <a:r>
              <a:rPr lang="en-US" sz="2000" dirty="0" err="1">
                <a:latin typeface="Tahoma" pitchFamily="34" charset="0"/>
              </a:rPr>
              <a:t>judeţean</a:t>
            </a:r>
            <a:r>
              <a:rPr lang="en-US" sz="2000" dirty="0">
                <a:latin typeface="Tahoma" pitchFamily="34" charset="0"/>
              </a:rPr>
              <a:t>/ </a:t>
            </a:r>
            <a:r>
              <a:rPr lang="en-US" sz="2000" dirty="0" err="1">
                <a:latin typeface="Tahoma" pitchFamily="34" charset="0"/>
              </a:rPr>
              <a:t>naţional</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Propunător</a:t>
            </a:r>
            <a:r>
              <a:rPr lang="en-US" sz="2000" dirty="0">
                <a:latin typeface="Tahoma" pitchFamily="34" charset="0"/>
              </a:rPr>
              <a:t> de </a:t>
            </a:r>
            <a:r>
              <a:rPr lang="en-US" sz="2000" dirty="0" err="1">
                <a:latin typeface="Tahoma" pitchFamily="34" charset="0"/>
              </a:rPr>
              <a:t>subiecte</a:t>
            </a:r>
            <a:r>
              <a:rPr lang="en-US" sz="2000" dirty="0">
                <a:latin typeface="Tahoma" pitchFamily="34" charset="0"/>
              </a:rPr>
              <a:t> la </a:t>
            </a:r>
            <a:r>
              <a:rPr lang="en-US" sz="2000" dirty="0" err="1">
                <a:latin typeface="Tahoma" pitchFamily="34" charset="0"/>
              </a:rPr>
              <a:t>concursuri</a:t>
            </a:r>
            <a:r>
              <a:rPr lang="en-US" sz="2000" dirty="0">
                <a:latin typeface="Tahoma" pitchFamily="34" charset="0"/>
              </a:rPr>
              <a:t>/ </a:t>
            </a:r>
            <a:r>
              <a:rPr lang="en-US" sz="2000" dirty="0" err="1">
                <a:latin typeface="Tahoma" pitchFamily="34" charset="0"/>
              </a:rPr>
              <a:t>olimpiade</a:t>
            </a:r>
            <a:r>
              <a:rPr lang="en-US" sz="2000" dirty="0">
                <a:latin typeface="Tahoma" pitchFamily="34" charset="0"/>
              </a:rPr>
              <a:t>/ </a:t>
            </a:r>
            <a:r>
              <a:rPr lang="en-US" sz="2000" dirty="0" err="1">
                <a:latin typeface="Tahoma" pitchFamily="34" charset="0"/>
              </a:rPr>
              <a:t>exameene</a:t>
            </a:r>
            <a:r>
              <a:rPr lang="en-US" sz="2000" dirty="0">
                <a:latin typeface="Tahoma" pitchFamily="34" charset="0"/>
              </a:rPr>
              <a:t> </a:t>
            </a:r>
            <a:r>
              <a:rPr lang="en-US" sz="2000" dirty="0" err="1">
                <a:latin typeface="Tahoma" pitchFamily="34" charset="0"/>
              </a:rPr>
              <a:t>naţionale</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Membru</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comisia</a:t>
            </a:r>
            <a:r>
              <a:rPr lang="en-US" sz="2000" dirty="0">
                <a:latin typeface="Tahoma" pitchFamily="34" charset="0"/>
              </a:rPr>
              <a:t> de </a:t>
            </a:r>
            <a:r>
              <a:rPr lang="en-US" sz="2000" dirty="0" err="1">
                <a:latin typeface="Tahoma" pitchFamily="34" charset="0"/>
              </a:rPr>
              <a:t>organizare</a:t>
            </a:r>
            <a:r>
              <a:rPr lang="en-US" sz="2000" dirty="0">
                <a:latin typeface="Tahoma" pitchFamily="34" charset="0"/>
              </a:rPr>
              <a:t> a </a:t>
            </a:r>
            <a:r>
              <a:rPr lang="en-US" sz="2000" dirty="0" err="1">
                <a:latin typeface="Tahoma" pitchFamily="34" charset="0"/>
              </a:rPr>
              <a:t>concursurilor</a:t>
            </a:r>
            <a:r>
              <a:rPr lang="en-US" sz="2000" dirty="0">
                <a:latin typeface="Tahoma" pitchFamily="34" charset="0"/>
              </a:rPr>
              <a:t>/</a:t>
            </a:r>
            <a:r>
              <a:rPr lang="en-US" sz="2000" dirty="0" err="1">
                <a:latin typeface="Tahoma" pitchFamily="34" charset="0"/>
              </a:rPr>
              <a:t>olimpiadelor</a:t>
            </a:r>
            <a:r>
              <a:rPr lang="en-US" sz="2000" dirty="0">
                <a:latin typeface="Tahoma" pitchFamily="34" charset="0"/>
              </a:rPr>
              <a:t>/ </a:t>
            </a:r>
            <a:r>
              <a:rPr lang="en-US" sz="2000" dirty="0" err="1">
                <a:latin typeface="Tahoma" pitchFamily="34" charset="0"/>
              </a:rPr>
              <a:t>examenelor</a:t>
            </a:r>
            <a:r>
              <a:rPr lang="en-US" sz="2000" dirty="0">
                <a:latin typeface="Tahoma" pitchFamily="34" charset="0"/>
              </a:rPr>
              <a:t> </a:t>
            </a:r>
            <a:endParaRPr lang="ro-RO" sz="2000" dirty="0">
              <a:latin typeface="Tahoma" pitchFamily="34" charset="0"/>
            </a:endParaRPr>
          </a:p>
          <a:p>
            <a:pPr marL="182880" indent="-182880" eaLnBrk="1" hangingPunct="1">
              <a:lnSpc>
                <a:spcPct val="80000"/>
              </a:lnSpc>
              <a:buFont typeface="Arial" pitchFamily="34" charset="0"/>
              <a:buNone/>
            </a:pPr>
            <a:r>
              <a:rPr lang="ro-RO" sz="2000" dirty="0">
                <a:latin typeface="Tahoma" pitchFamily="34" charset="0"/>
              </a:rPr>
              <a:t>	</a:t>
            </a:r>
            <a:r>
              <a:rPr lang="en-US" sz="2000" dirty="0" err="1">
                <a:latin typeface="Tahoma" pitchFamily="34" charset="0"/>
              </a:rPr>
              <a:t>naţionale</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Însoţitor</a:t>
            </a:r>
            <a:r>
              <a:rPr lang="en-US" sz="2000" dirty="0">
                <a:latin typeface="Tahoma" pitchFamily="34" charset="0"/>
              </a:rPr>
              <a:t>/ </a:t>
            </a:r>
            <a:r>
              <a:rPr lang="en-US" sz="2000" dirty="0" err="1">
                <a:latin typeface="Tahoma" pitchFamily="34" charset="0"/>
              </a:rPr>
              <a:t>supraveghetor</a:t>
            </a:r>
            <a:r>
              <a:rPr lang="en-US" sz="2000" dirty="0">
                <a:latin typeface="Tahoma" pitchFamily="34" charset="0"/>
              </a:rPr>
              <a:t> al </a:t>
            </a:r>
            <a:r>
              <a:rPr lang="en-US" sz="2000" dirty="0" err="1">
                <a:latin typeface="Tahoma" pitchFamily="34" charset="0"/>
              </a:rPr>
              <a:t>elevilor</a:t>
            </a:r>
            <a:r>
              <a:rPr lang="en-US" sz="2000" dirty="0">
                <a:latin typeface="Tahoma" pitchFamily="34" charset="0"/>
              </a:rPr>
              <a:t> la </a:t>
            </a:r>
            <a:r>
              <a:rPr lang="en-US" sz="2000" dirty="0" err="1">
                <a:latin typeface="Tahoma" pitchFamily="34" charset="0"/>
              </a:rPr>
              <a:t>concursuri</a:t>
            </a:r>
            <a:r>
              <a:rPr lang="en-US" sz="2000" dirty="0">
                <a:latin typeface="Tahoma" pitchFamily="34" charset="0"/>
              </a:rPr>
              <a:t> </a:t>
            </a:r>
            <a:r>
              <a:rPr lang="en-US" sz="2000" dirty="0" err="1">
                <a:latin typeface="Tahoma" pitchFamily="34" charset="0"/>
              </a:rPr>
              <a:t>şi</a:t>
            </a:r>
            <a:r>
              <a:rPr lang="en-US" sz="2000" dirty="0">
                <a:latin typeface="Tahoma" pitchFamily="34" charset="0"/>
              </a:rPr>
              <a:t> </a:t>
            </a:r>
            <a:r>
              <a:rPr lang="en-US" sz="2000" dirty="0" err="1">
                <a:latin typeface="Tahoma" pitchFamily="34" charset="0"/>
              </a:rPr>
              <a:t>olimpiade</a:t>
            </a:r>
            <a:r>
              <a:rPr lang="en-US" sz="2000" dirty="0">
                <a:latin typeface="Tahoma" pitchFamily="34" charset="0"/>
              </a:rPr>
              <a:t>  </a:t>
            </a:r>
            <a:r>
              <a:rPr lang="en-US" sz="2000" dirty="0" err="1">
                <a:latin typeface="Tahoma" pitchFamily="34" charset="0"/>
              </a:rPr>
              <a:t>şcolare</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Membru</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Comisia</a:t>
            </a:r>
            <a:r>
              <a:rPr lang="en-US" sz="2000" dirty="0">
                <a:latin typeface="Tahoma" pitchFamily="34" charset="0"/>
              </a:rPr>
              <a:t> </a:t>
            </a:r>
            <a:r>
              <a:rPr lang="en-US" sz="2000" dirty="0" err="1">
                <a:latin typeface="Tahoma" pitchFamily="34" charset="0"/>
              </a:rPr>
              <a:t>naţională</a:t>
            </a:r>
            <a:r>
              <a:rPr lang="en-US" sz="2000" dirty="0">
                <a:latin typeface="Tahoma" pitchFamily="34" charset="0"/>
              </a:rPr>
              <a:t> de </a:t>
            </a:r>
            <a:r>
              <a:rPr lang="en-US" sz="2000" dirty="0" err="1">
                <a:latin typeface="Tahoma" pitchFamily="34" charset="0"/>
              </a:rPr>
              <a:t>specialitate</a:t>
            </a:r>
            <a:r>
              <a:rPr lang="en-US" sz="2000" dirty="0">
                <a:latin typeface="Tahoma" pitchFamily="34" charset="0"/>
              </a:rPr>
              <a:t>/ </a:t>
            </a:r>
            <a:r>
              <a:rPr lang="en-US" sz="2000" dirty="0" err="1">
                <a:latin typeface="Tahoma" pitchFamily="34" charset="0"/>
              </a:rPr>
              <a:t>comisii</a:t>
            </a:r>
            <a:r>
              <a:rPr lang="en-US" sz="2000" dirty="0">
                <a:latin typeface="Tahoma" pitchFamily="34" charset="0"/>
              </a:rPr>
              <a:t> de </a:t>
            </a:r>
            <a:r>
              <a:rPr lang="en-US" sz="2000" dirty="0" err="1">
                <a:latin typeface="Tahoma" pitchFamily="34" charset="0"/>
              </a:rPr>
              <a:t>lucru</a:t>
            </a:r>
            <a:r>
              <a:rPr lang="en-US" sz="2000" dirty="0">
                <a:latin typeface="Tahoma" pitchFamily="34" charset="0"/>
              </a:rPr>
              <a:t> ale I.Ş.J./M.E.C.T.S(</a:t>
            </a:r>
            <a:r>
              <a:rPr lang="en-US" sz="2000" dirty="0" err="1">
                <a:latin typeface="Tahoma" pitchFamily="34" charset="0"/>
              </a:rPr>
              <a:t>contribuţii</a:t>
            </a:r>
            <a:r>
              <a:rPr lang="en-US" sz="2000" dirty="0">
                <a:latin typeface="Tahoma" pitchFamily="34" charset="0"/>
              </a:rPr>
              <a:t> la </a:t>
            </a:r>
            <a:r>
              <a:rPr lang="en-US" sz="2000" dirty="0" err="1">
                <a:latin typeface="Tahoma" pitchFamily="34" charset="0"/>
              </a:rPr>
              <a:t>elaborarea</a:t>
            </a:r>
            <a:r>
              <a:rPr lang="en-US" sz="2000" dirty="0">
                <a:latin typeface="Tahoma" pitchFamily="34" charset="0"/>
              </a:rPr>
              <a:t> de </a:t>
            </a:r>
            <a:r>
              <a:rPr lang="en-US" sz="2000" dirty="0" err="1">
                <a:latin typeface="Tahoma" pitchFamily="34" charset="0"/>
              </a:rPr>
              <a:t>programe</a:t>
            </a:r>
            <a:r>
              <a:rPr lang="en-US" sz="2000" dirty="0">
                <a:latin typeface="Tahoma" pitchFamily="34" charset="0"/>
              </a:rPr>
              <a:t> </a:t>
            </a:r>
            <a:r>
              <a:rPr lang="en-US" sz="2000" dirty="0" err="1">
                <a:latin typeface="Tahoma" pitchFamily="34" charset="0"/>
              </a:rPr>
              <a:t>şcolare</a:t>
            </a:r>
            <a:r>
              <a:rPr lang="en-US" sz="2000" dirty="0">
                <a:latin typeface="Tahoma" pitchFamily="34" charset="0"/>
              </a:rPr>
              <a:t>, </a:t>
            </a:r>
            <a:r>
              <a:rPr lang="en-US" sz="2000" dirty="0" err="1">
                <a:latin typeface="Tahoma" pitchFamily="34" charset="0"/>
              </a:rPr>
              <a:t>regulamente</a:t>
            </a:r>
            <a:r>
              <a:rPr lang="en-US" sz="2000" dirty="0">
                <a:latin typeface="Tahoma" pitchFamily="34" charset="0"/>
              </a:rPr>
              <a:t>, </a:t>
            </a:r>
            <a:r>
              <a:rPr lang="en-US" sz="2000" dirty="0" err="1">
                <a:latin typeface="Tahoma" pitchFamily="34" charset="0"/>
              </a:rPr>
              <a:t>metodologii</a:t>
            </a:r>
            <a:r>
              <a:rPr lang="en-US" sz="2000" dirty="0">
                <a:latin typeface="Tahoma" pitchFamily="34" charset="0"/>
              </a:rPr>
              <a:t>, </a:t>
            </a:r>
            <a:endParaRPr lang="ro-RO" sz="2000" dirty="0">
              <a:latin typeface="Tahoma" pitchFamily="34" charset="0"/>
            </a:endParaRPr>
          </a:p>
          <a:p>
            <a:pPr marL="182880" indent="-182880" eaLnBrk="1" hangingPunct="1">
              <a:lnSpc>
                <a:spcPct val="80000"/>
              </a:lnSpc>
              <a:buFont typeface="Arial" pitchFamily="34" charset="0"/>
              <a:buNone/>
            </a:pPr>
            <a:r>
              <a:rPr lang="ro-RO" sz="2000" dirty="0">
                <a:latin typeface="Tahoma" pitchFamily="34" charset="0"/>
              </a:rPr>
              <a:t>	</a:t>
            </a:r>
            <a:r>
              <a:rPr lang="en-US" sz="2000" dirty="0" err="1">
                <a:latin typeface="Tahoma" pitchFamily="34" charset="0"/>
              </a:rPr>
              <a:t>îndrumătoare</a:t>
            </a:r>
            <a:r>
              <a:rPr lang="en-US" sz="2000" dirty="0">
                <a:latin typeface="Tahoma" pitchFamily="34" charset="0"/>
              </a:rPr>
              <a:t>/ </a:t>
            </a:r>
            <a:r>
              <a:rPr lang="en-US" sz="2000" dirty="0" err="1">
                <a:latin typeface="Tahoma" pitchFamily="34" charset="0"/>
              </a:rPr>
              <a:t>ghiduri</a:t>
            </a:r>
            <a:r>
              <a:rPr lang="en-US" sz="2000" dirty="0">
                <a:latin typeface="Tahoma" pitchFamily="34" charset="0"/>
              </a:rPr>
              <a:t>, </a:t>
            </a:r>
            <a:r>
              <a:rPr lang="en-US" sz="2000" dirty="0" err="1">
                <a:latin typeface="Tahoma" pitchFamily="34" charset="0"/>
              </a:rPr>
              <a:t>manuale</a:t>
            </a:r>
            <a:r>
              <a:rPr lang="en-US" sz="2000" dirty="0">
                <a:latin typeface="Tahoma" pitchFamily="34" charset="0"/>
              </a:rPr>
              <a:t> </a:t>
            </a:r>
            <a:r>
              <a:rPr lang="en-US" sz="2000" dirty="0" err="1">
                <a:latin typeface="Tahoma" pitchFamily="34" charset="0"/>
              </a:rPr>
              <a:t>şcolare</a:t>
            </a:r>
            <a:r>
              <a:rPr lang="en-US" sz="2000" dirty="0">
                <a:latin typeface="Tahoma" pitchFamily="34" charset="0"/>
              </a:rPr>
              <a:t>, </a:t>
            </a:r>
            <a:r>
              <a:rPr lang="en-US" sz="2000" dirty="0" err="1">
                <a:latin typeface="Tahoma" pitchFamily="34" charset="0"/>
              </a:rPr>
              <a:t>auxiliare</a:t>
            </a:r>
            <a:r>
              <a:rPr lang="en-US" sz="2000" dirty="0">
                <a:latin typeface="Tahoma" pitchFamily="34" charset="0"/>
              </a:rPr>
              <a:t> </a:t>
            </a:r>
            <a:r>
              <a:rPr lang="en-US" sz="2000" dirty="0" err="1">
                <a:latin typeface="Tahoma" pitchFamily="34" charset="0"/>
              </a:rPr>
              <a:t>didactice</a:t>
            </a:r>
            <a:r>
              <a:rPr lang="en-US" sz="2000" dirty="0">
                <a:latin typeface="Tahoma" pitchFamily="34" charset="0"/>
              </a:rPr>
              <a:t>, etc.)</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Coordonator</a:t>
            </a:r>
            <a:r>
              <a:rPr lang="en-US" sz="2000" dirty="0">
                <a:latin typeface="Tahoma" pitchFamily="34" charset="0"/>
              </a:rPr>
              <a:t> </a:t>
            </a:r>
            <a:r>
              <a:rPr lang="en-US" sz="2000" dirty="0" err="1">
                <a:latin typeface="Tahoma" pitchFamily="34" charset="0"/>
              </a:rPr>
              <a:t>cerc</a:t>
            </a:r>
            <a:r>
              <a:rPr lang="en-US" sz="2000" dirty="0">
                <a:latin typeface="Tahoma" pitchFamily="34" charset="0"/>
              </a:rPr>
              <a:t> pedagogic/ </a:t>
            </a:r>
            <a:r>
              <a:rPr lang="en-US" sz="2000" dirty="0" err="1">
                <a:latin typeface="Tahoma" pitchFamily="34" charset="0"/>
              </a:rPr>
              <a:t>metodist</a:t>
            </a:r>
            <a:r>
              <a:rPr lang="en-US" sz="2000" dirty="0">
                <a:latin typeface="Tahoma" pitchFamily="34" charset="0"/>
              </a:rPr>
              <a:t>/ </a:t>
            </a:r>
            <a:r>
              <a:rPr lang="en-US" sz="2000" dirty="0" err="1">
                <a:latin typeface="Tahoma" pitchFamily="34" charset="0"/>
              </a:rPr>
              <a:t>membru</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consiliu</a:t>
            </a:r>
            <a:r>
              <a:rPr lang="en-US" sz="2000" dirty="0">
                <a:latin typeface="Tahoma" pitchFamily="34" charset="0"/>
              </a:rPr>
              <a:t> </a:t>
            </a:r>
            <a:r>
              <a:rPr lang="en-US" sz="2000" dirty="0" err="1">
                <a:latin typeface="Tahoma" pitchFamily="34" charset="0"/>
              </a:rPr>
              <a:t>consultativ</a:t>
            </a:r>
            <a:r>
              <a:rPr lang="en-US" sz="2000" dirty="0">
                <a:latin typeface="Tahoma" pitchFamily="34" charset="0"/>
              </a:rPr>
              <a:t> al </a:t>
            </a:r>
            <a:endParaRPr lang="ro-RO" sz="2000" dirty="0">
              <a:latin typeface="Tahoma" pitchFamily="34" charset="0"/>
            </a:endParaRPr>
          </a:p>
          <a:p>
            <a:pPr marL="182880" indent="-182880" eaLnBrk="1" hangingPunct="1">
              <a:lnSpc>
                <a:spcPct val="80000"/>
              </a:lnSpc>
              <a:buFont typeface="Arial" pitchFamily="34" charset="0"/>
              <a:buNone/>
            </a:pPr>
            <a:r>
              <a:rPr lang="ro-RO" sz="2000" dirty="0">
                <a:latin typeface="Tahoma" pitchFamily="34" charset="0"/>
              </a:rPr>
              <a:t>	</a:t>
            </a:r>
            <a:r>
              <a:rPr lang="en-US" sz="2000" dirty="0" err="1">
                <a:latin typeface="Tahoma" pitchFamily="34" charset="0"/>
              </a:rPr>
              <a:t>inspectorului</a:t>
            </a:r>
            <a:r>
              <a:rPr lang="en-US" sz="2000" dirty="0">
                <a:latin typeface="Tahoma" pitchFamily="34" charset="0"/>
              </a:rPr>
              <a:t> de </a:t>
            </a:r>
            <a:r>
              <a:rPr lang="en-US" sz="2000" dirty="0" err="1">
                <a:latin typeface="Tahoma" pitchFamily="34" charset="0"/>
              </a:rPr>
              <a:t>specialitate</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Îndrumător</a:t>
            </a:r>
            <a:r>
              <a:rPr lang="en-US" sz="2000" dirty="0">
                <a:latin typeface="Tahoma" pitchFamily="34" charset="0"/>
              </a:rPr>
              <a:t> </a:t>
            </a:r>
            <a:r>
              <a:rPr lang="en-US" sz="2000" dirty="0" err="1">
                <a:latin typeface="Tahoma" pitchFamily="34" charset="0"/>
              </a:rPr>
              <a:t>reviste</a:t>
            </a:r>
            <a:r>
              <a:rPr lang="en-US" sz="2000" dirty="0">
                <a:latin typeface="Tahoma" pitchFamily="34" charset="0"/>
              </a:rPr>
              <a:t> </a:t>
            </a:r>
            <a:r>
              <a:rPr lang="en-US" sz="2000" dirty="0" err="1">
                <a:latin typeface="Tahoma" pitchFamily="34" charset="0"/>
              </a:rPr>
              <a:t>şcolare</a:t>
            </a:r>
            <a:r>
              <a:rPr lang="en-US" sz="2000" dirty="0">
                <a:latin typeface="Tahoma" pitchFamily="34" charset="0"/>
              </a:rPr>
              <a:t>/</a:t>
            </a:r>
            <a:r>
              <a:rPr lang="en-US" sz="2000" dirty="0" err="1">
                <a:latin typeface="Tahoma" pitchFamily="34" charset="0"/>
              </a:rPr>
              <a:t>membru</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colectivul</a:t>
            </a:r>
            <a:r>
              <a:rPr lang="en-US" sz="2000" dirty="0">
                <a:latin typeface="Tahoma" pitchFamily="34" charset="0"/>
              </a:rPr>
              <a:t> de </a:t>
            </a:r>
            <a:r>
              <a:rPr lang="en-US" sz="2000" dirty="0" err="1">
                <a:latin typeface="Tahoma" pitchFamily="34" charset="0"/>
              </a:rPr>
              <a:t>redacţie</a:t>
            </a:r>
            <a:r>
              <a:rPr lang="en-US" sz="2000" dirty="0">
                <a:latin typeface="Tahoma" pitchFamily="34" charset="0"/>
              </a:rPr>
              <a:t>  al </a:t>
            </a:r>
            <a:r>
              <a:rPr lang="en-US" sz="2000" dirty="0" err="1">
                <a:latin typeface="Tahoma" pitchFamily="34" charset="0"/>
              </a:rPr>
              <a:t>revistelor</a:t>
            </a:r>
            <a:r>
              <a:rPr lang="en-US" sz="2000" dirty="0">
                <a:latin typeface="Tahoma" pitchFamily="34" charset="0"/>
              </a:rPr>
              <a:t> de </a:t>
            </a:r>
            <a:endParaRPr lang="ro-RO" sz="2000" dirty="0">
              <a:latin typeface="Tahoma" pitchFamily="34" charset="0"/>
            </a:endParaRPr>
          </a:p>
          <a:p>
            <a:pPr marL="182880" indent="-182880" eaLnBrk="1" hangingPunct="1">
              <a:lnSpc>
                <a:spcPct val="80000"/>
              </a:lnSpc>
              <a:buFont typeface="Arial" pitchFamily="34" charset="0"/>
              <a:buNone/>
            </a:pPr>
            <a:r>
              <a:rPr lang="ro-RO" sz="2000" dirty="0">
                <a:latin typeface="Tahoma" pitchFamily="34" charset="0"/>
              </a:rPr>
              <a:t>	</a:t>
            </a:r>
            <a:r>
              <a:rPr lang="en-US" sz="2000" dirty="0" err="1">
                <a:latin typeface="Tahoma" pitchFamily="34" charset="0"/>
              </a:rPr>
              <a:t>specialitate</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a:latin typeface="Tahoma" pitchFamily="34" charset="0"/>
              </a:rPr>
              <a:t>Evaluator </a:t>
            </a:r>
            <a:r>
              <a:rPr lang="en-US" sz="2000" dirty="0" err="1">
                <a:latin typeface="Tahoma" pitchFamily="34" charset="0"/>
              </a:rPr>
              <a:t>manuale</a:t>
            </a:r>
            <a:r>
              <a:rPr lang="en-US" sz="2000" dirty="0">
                <a:latin typeface="Tahoma" pitchFamily="34" charset="0"/>
              </a:rPr>
              <a:t>;</a:t>
            </a:r>
          </a:p>
          <a:p>
            <a:pPr marL="182880" indent="-182880" eaLnBrk="1" hangingPunct="1">
              <a:lnSpc>
                <a:spcPct val="80000"/>
              </a:lnSpc>
              <a:buFont typeface="Arial" pitchFamily="34" charset="0"/>
              <a:buNone/>
            </a:pPr>
            <a:r>
              <a:rPr lang="en-US" sz="2000" dirty="0">
                <a:latin typeface="Tahoma" pitchFamily="34" charset="0"/>
              </a:rPr>
              <a:t>•</a:t>
            </a:r>
            <a:r>
              <a:rPr lang="ro-RO" sz="2000" dirty="0">
                <a:latin typeface="Tahoma" pitchFamily="34" charset="0"/>
              </a:rPr>
              <a:t> </a:t>
            </a:r>
            <a:r>
              <a:rPr lang="en-US" sz="2000" dirty="0" err="1">
                <a:latin typeface="Tahoma" pitchFamily="34" charset="0"/>
              </a:rPr>
              <a:t>Membru</a:t>
            </a:r>
            <a:r>
              <a:rPr lang="en-US" sz="2000" dirty="0">
                <a:latin typeface="Tahoma" pitchFamily="34" charset="0"/>
              </a:rPr>
              <a:t> </a:t>
            </a:r>
            <a:r>
              <a:rPr lang="en-US" sz="2000" dirty="0" err="1">
                <a:latin typeface="Tahoma" pitchFamily="34" charset="0"/>
              </a:rPr>
              <a:t>în</a:t>
            </a:r>
            <a:r>
              <a:rPr lang="en-US" sz="2000" dirty="0">
                <a:latin typeface="Tahoma" pitchFamily="34" charset="0"/>
              </a:rPr>
              <a:t> </a:t>
            </a:r>
            <a:r>
              <a:rPr lang="en-US" sz="2000" dirty="0" err="1">
                <a:latin typeface="Tahoma" pitchFamily="34" charset="0"/>
              </a:rPr>
              <a:t>comisii</a:t>
            </a:r>
            <a:r>
              <a:rPr lang="en-US" sz="2000" dirty="0">
                <a:latin typeface="Tahoma" pitchFamily="34" charset="0"/>
              </a:rPr>
              <a:t> </a:t>
            </a:r>
            <a:r>
              <a:rPr lang="en-US" sz="2000" dirty="0" err="1">
                <a:latin typeface="Tahoma" pitchFamily="34" charset="0"/>
              </a:rPr>
              <a:t>ştiinţifice</a:t>
            </a:r>
            <a:r>
              <a:rPr lang="en-US" sz="2000" dirty="0">
                <a:latin typeface="Tahoma" pitchFamily="34" charset="0"/>
              </a:rPr>
              <a:t>.</a:t>
            </a:r>
          </a:p>
        </p:txBody>
      </p:sp>
      <p:sp>
        <p:nvSpPr>
          <p:cNvPr id="66562" name="Rectangle 2"/>
          <p:cNvSpPr>
            <a:spLocks noGrp="1" noChangeArrowheads="1"/>
          </p:cNvSpPr>
          <p:nvPr>
            <p:ph type="title" idx="4294967295"/>
          </p:nvPr>
        </p:nvSpPr>
        <p:spPr>
          <a:xfrm>
            <a:off x="0" y="152400"/>
            <a:ext cx="9163050" cy="609600"/>
          </a:xfrm>
        </p:spPr>
        <p:txBody>
          <a:bodyPr/>
          <a:lstStyle/>
          <a:p>
            <a:pPr algn="ctr"/>
            <a:r>
              <a:rPr lang="ro-RO" altLang="ro-RO" sz="2800" dirty="0">
                <a:solidFill>
                  <a:schemeClr val="tx2">
                    <a:lumMod val="60000"/>
                    <a:lumOff val="40000"/>
                  </a:schemeClr>
                </a:solidFill>
                <a:latin typeface="Tahoma" pitchFamily="34" charset="0"/>
              </a:rPr>
              <a:t>III.3. PORTOFOLIUL CADRULUI DIDACTIC </a:t>
            </a:r>
            <a:endParaRPr lang="en-US" altLang="ro-RO" sz="2800" b="1" dirty="0">
              <a:solidFill>
                <a:schemeClr val="tx2">
                  <a:lumMod val="60000"/>
                  <a:lumOff val="40000"/>
                </a:schemeClr>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81</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a:off x="9245600" y="6096000"/>
            <a:ext cx="577850" cy="325438"/>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056543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4944" y="975346"/>
            <a:ext cx="8857796" cy="609600"/>
          </a:xfrm>
          <a:ln>
            <a:solidFill>
              <a:schemeClr val="tx1"/>
            </a:solidFill>
          </a:ln>
        </p:spPr>
        <p:txBody>
          <a:bodyPr>
            <a:normAutofit fontScale="90000"/>
          </a:bodyPr>
          <a:lstStyle/>
          <a:p>
            <a:pPr eaLnBrk="1" hangingPunct="1"/>
            <a:br>
              <a:rPr lang="it-IT" sz="2200" b="1" dirty="0">
                <a:solidFill>
                  <a:schemeClr val="accent6">
                    <a:lumMod val="75000"/>
                  </a:schemeClr>
                </a:solidFill>
                <a:latin typeface="Tahoma" pitchFamily="34" charset="0"/>
              </a:rPr>
            </a:br>
            <a:r>
              <a:rPr lang="ro-RO" sz="2800" b="1" dirty="0">
                <a:solidFill>
                  <a:schemeClr val="accent6">
                    <a:lumMod val="75000"/>
                  </a:schemeClr>
                </a:solidFill>
                <a:effectLst>
                  <a:outerShdw blurRad="38100" dist="38100" dir="2700000" algn="tl">
                    <a:srgbClr val="C0C0C0"/>
                  </a:outerShdw>
                </a:effectLst>
                <a:latin typeface="Tahoma" pitchFamily="34" charset="0"/>
              </a:rPr>
              <a:t>B.</a:t>
            </a:r>
            <a:r>
              <a:rPr lang="it-IT" sz="2800" b="1" dirty="0">
                <a:solidFill>
                  <a:schemeClr val="accent6">
                    <a:lumMod val="75000"/>
                  </a:schemeClr>
                </a:solidFill>
                <a:effectLst>
                  <a:outerShdw blurRad="38100" dist="38100" dir="2700000" algn="tl">
                    <a:srgbClr val="C0C0C0"/>
                  </a:outerShdw>
                </a:effectLst>
                <a:latin typeface="Tahoma" pitchFamily="34" charset="0"/>
              </a:rPr>
              <a:t> </a:t>
            </a:r>
            <a:r>
              <a:rPr lang="it-IT" sz="2800" b="1" dirty="0">
                <a:solidFill>
                  <a:schemeClr val="accent6">
                    <a:lumMod val="75000"/>
                  </a:schemeClr>
                </a:solidFill>
                <a:latin typeface="Tahoma" pitchFamily="34" charset="0"/>
              </a:rPr>
              <a:t>Dezvoltare profesională şi  carieră</a:t>
            </a:r>
            <a:br>
              <a:rPr lang="it-IT" sz="2700" dirty="0">
                <a:solidFill>
                  <a:schemeClr val="accent6">
                    <a:lumMod val="75000"/>
                  </a:schemeClr>
                </a:solidFill>
                <a:latin typeface="Tahoma" pitchFamily="34" charset="0"/>
              </a:rPr>
            </a:br>
            <a:endParaRPr lang="en-US" sz="2700" b="1" dirty="0">
              <a:solidFill>
                <a:schemeClr val="accent6">
                  <a:lumMod val="75000"/>
                </a:schemeClr>
              </a:solidFill>
            </a:endParaRPr>
          </a:p>
        </p:txBody>
      </p:sp>
      <p:sp>
        <p:nvSpPr>
          <p:cNvPr id="8" name="Content Placeholder 2"/>
          <p:cNvSpPr>
            <a:spLocks noGrp="1"/>
          </p:cNvSpPr>
          <p:nvPr>
            <p:ph idx="1"/>
          </p:nvPr>
        </p:nvSpPr>
        <p:spPr>
          <a:xfrm>
            <a:off x="414944" y="1938850"/>
            <a:ext cx="8857796" cy="4705349"/>
          </a:xfrm>
        </p:spPr>
        <p:txBody>
          <a:bodyPr>
            <a:normAutofit fontScale="70000" lnSpcReduction="20000"/>
          </a:bodyPr>
          <a:lstStyle/>
          <a:p>
            <a:pPr eaLnBrk="1" hangingPunct="1">
              <a:lnSpc>
                <a:spcPct val="80000"/>
              </a:lnSpc>
              <a:buFont typeface="Arial" pitchFamily="34" charset="0"/>
              <a:buNone/>
            </a:pPr>
            <a:r>
              <a:rPr lang="ro-RO" sz="2500" b="1" u="sng" dirty="0">
                <a:solidFill>
                  <a:schemeClr val="accent6">
                    <a:lumMod val="75000"/>
                  </a:schemeClr>
                </a:solidFill>
                <a:latin typeface="Tahoma" pitchFamily="34" charset="0"/>
              </a:rPr>
              <a:t>B.</a:t>
            </a:r>
            <a:r>
              <a:rPr lang="en-US" sz="2500" b="1" u="sng" dirty="0">
                <a:solidFill>
                  <a:schemeClr val="accent6">
                    <a:lumMod val="75000"/>
                  </a:schemeClr>
                </a:solidFill>
                <a:latin typeface="Tahoma" pitchFamily="34" charset="0"/>
              </a:rPr>
              <a:t>4</a:t>
            </a:r>
            <a:r>
              <a:rPr lang="ro-RO"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Participarea</a:t>
            </a:r>
            <a:r>
              <a:rPr lang="en-US" sz="2500" b="1" u="sng" dirty="0">
                <a:solidFill>
                  <a:schemeClr val="accent6">
                    <a:lumMod val="75000"/>
                  </a:schemeClr>
                </a:solidFill>
                <a:latin typeface="Tahoma" pitchFamily="34" charset="0"/>
              </a:rPr>
              <a:t> la </a:t>
            </a:r>
            <a:r>
              <a:rPr lang="en-US" sz="2500" b="1" u="sng" dirty="0" err="1">
                <a:solidFill>
                  <a:schemeClr val="accent6">
                    <a:lumMod val="75000"/>
                  </a:schemeClr>
                </a:solidFill>
                <a:latin typeface="Tahoma" pitchFamily="34" charset="0"/>
              </a:rPr>
              <a:t>proiecte</a:t>
            </a:r>
            <a:r>
              <a:rPr lang="en-US"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şi</a:t>
            </a:r>
            <a:r>
              <a:rPr lang="en-US"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parteneriate</a:t>
            </a:r>
            <a:r>
              <a:rPr lang="ro-RO" sz="2500" b="1" u="sng" dirty="0">
                <a:solidFill>
                  <a:schemeClr val="accent6">
                    <a:lumMod val="75000"/>
                  </a:schemeClr>
                </a:solidFill>
                <a:latin typeface="Tahoma" pitchFamily="34" charset="0"/>
              </a:rPr>
              <a:t>:</a:t>
            </a:r>
            <a:endParaRPr lang="en-US" sz="2500" b="1" u="sng" dirty="0">
              <a:solidFill>
                <a:schemeClr val="accent6">
                  <a:lumMod val="75000"/>
                </a:schemeClr>
              </a:solidFill>
              <a:latin typeface="Tahoma" pitchFamily="34" charset="0"/>
            </a:endParaRPr>
          </a:p>
          <a:p>
            <a:pPr eaLnBrk="1" hangingPunct="1">
              <a:lnSpc>
                <a:spcPct val="80000"/>
              </a:lnSpc>
              <a:buFont typeface="Arial" pitchFamily="34" charset="0"/>
              <a:buNone/>
            </a:pPr>
            <a:endParaRPr lang="en-US" sz="1600" b="1" u="sng" dirty="0">
              <a:solidFill>
                <a:srgbClr val="FFC000"/>
              </a:solidFill>
              <a:latin typeface="Tahoma" pitchFamily="34" charset="0"/>
            </a:endParaRPr>
          </a:p>
          <a:p>
            <a:pPr eaLnBrk="1" hangingPunct="1">
              <a:lnSpc>
                <a:spcPts val="2500"/>
              </a:lnSpc>
              <a:spcBef>
                <a:spcPts val="600"/>
              </a:spcBef>
              <a:spcAft>
                <a:spcPts val="600"/>
              </a:spcAft>
              <a:buFont typeface="Arial" pitchFamily="34" charset="0"/>
              <a:buNone/>
            </a:pPr>
            <a:r>
              <a:rPr lang="en-US" sz="2000" dirty="0">
                <a:latin typeface="Tahoma" pitchFamily="34" charset="0"/>
              </a:rPr>
              <a:t>•</a:t>
            </a:r>
            <a:r>
              <a:rPr lang="ro-RO" sz="2000" dirty="0">
                <a:latin typeface="Tahoma" pitchFamily="34" charset="0"/>
              </a:rPr>
              <a:t> </a:t>
            </a:r>
            <a:r>
              <a:rPr lang="en-US" sz="2600" dirty="0" err="1">
                <a:latin typeface="Tahoma" pitchFamily="34" charset="0"/>
              </a:rPr>
              <a:t>Rezultatele</a:t>
            </a:r>
            <a:r>
              <a:rPr lang="en-US" sz="2600" dirty="0">
                <a:latin typeface="Tahoma" pitchFamily="34" charset="0"/>
              </a:rPr>
              <a:t> </a:t>
            </a:r>
            <a:r>
              <a:rPr lang="en-US" sz="2600" dirty="0" err="1">
                <a:latin typeface="Tahoma" pitchFamily="34" charset="0"/>
              </a:rPr>
              <a:t>comunicării</a:t>
            </a:r>
            <a:r>
              <a:rPr lang="en-US" sz="2600" dirty="0">
                <a:latin typeface="Tahoma" pitchFamily="34" charset="0"/>
              </a:rPr>
              <a:t> cu </a:t>
            </a:r>
            <a:r>
              <a:rPr lang="en-US" sz="2600" dirty="0" err="1">
                <a:latin typeface="Tahoma" pitchFamily="34" charset="0"/>
              </a:rPr>
              <a:t>părinţii</a:t>
            </a:r>
            <a:r>
              <a:rPr lang="en-US" sz="2600" dirty="0">
                <a:latin typeface="Tahoma" pitchFamily="34" charset="0"/>
              </a:rPr>
              <a:t> </a:t>
            </a:r>
            <a:r>
              <a:rPr lang="en-US" sz="2600" dirty="0" err="1">
                <a:latin typeface="Tahoma" pitchFamily="34" charset="0"/>
              </a:rPr>
              <a:t>şi</a:t>
            </a:r>
            <a:r>
              <a:rPr lang="en-US" sz="2600" dirty="0">
                <a:latin typeface="Tahoma" pitchFamily="34" charset="0"/>
              </a:rPr>
              <a:t> </a:t>
            </a:r>
            <a:r>
              <a:rPr lang="en-US" sz="2600" dirty="0" err="1">
                <a:latin typeface="Tahoma" pitchFamily="34" charset="0"/>
              </a:rPr>
              <a:t>autorităţile</a:t>
            </a:r>
            <a:r>
              <a:rPr lang="en-US" sz="2600" dirty="0">
                <a:latin typeface="Tahoma" pitchFamily="34" charset="0"/>
              </a:rPr>
              <a:t> locale </a:t>
            </a:r>
            <a:r>
              <a:rPr lang="en-US" sz="2600" dirty="0" err="1">
                <a:latin typeface="Tahoma" pitchFamily="34" charset="0"/>
              </a:rPr>
              <a:t>concretizate</a:t>
            </a:r>
            <a:r>
              <a:rPr lang="en-US" sz="2600" dirty="0">
                <a:latin typeface="Tahoma" pitchFamily="34" charset="0"/>
              </a:rPr>
              <a:t> </a:t>
            </a:r>
            <a:r>
              <a:rPr lang="en-US" sz="2600" dirty="0" err="1">
                <a:latin typeface="Tahoma" pitchFamily="34" charset="0"/>
              </a:rPr>
              <a:t>în</a:t>
            </a:r>
            <a:r>
              <a:rPr lang="en-US" sz="2600" dirty="0">
                <a:latin typeface="Tahoma" pitchFamily="34" charset="0"/>
              </a:rPr>
              <a:t> </a:t>
            </a:r>
            <a:r>
              <a:rPr lang="en-US" sz="2600" dirty="0" err="1">
                <a:latin typeface="Tahoma" pitchFamily="34" charset="0"/>
              </a:rPr>
              <a:t>reducerea</a:t>
            </a:r>
            <a:r>
              <a:rPr lang="en-US" sz="2600" dirty="0">
                <a:latin typeface="Tahoma" pitchFamily="34" charset="0"/>
              </a:rPr>
              <a:t> </a:t>
            </a:r>
            <a:r>
              <a:rPr lang="en-US" sz="2600" dirty="0" err="1">
                <a:latin typeface="Tahoma" pitchFamily="34" charset="0"/>
              </a:rPr>
              <a:t>abandonului</a:t>
            </a:r>
            <a:r>
              <a:rPr lang="en-US" sz="2600" dirty="0">
                <a:latin typeface="Tahoma" pitchFamily="34" charset="0"/>
              </a:rPr>
              <a:t> </a:t>
            </a:r>
            <a:r>
              <a:rPr lang="en-US" sz="2600" dirty="0" err="1">
                <a:latin typeface="Tahoma" pitchFamily="34" charset="0"/>
              </a:rPr>
              <a:t>şcolar</a:t>
            </a:r>
            <a:r>
              <a:rPr lang="en-US" sz="2600" dirty="0">
                <a:latin typeface="Tahoma" pitchFamily="34" charset="0"/>
              </a:rPr>
              <a:t>, a </a:t>
            </a:r>
            <a:r>
              <a:rPr lang="en-US" sz="2600" dirty="0" err="1">
                <a:latin typeface="Tahoma" pitchFamily="34" charset="0"/>
              </a:rPr>
              <a:t>delicvenţei</a:t>
            </a:r>
            <a:r>
              <a:rPr lang="en-US" sz="2600" dirty="0">
                <a:latin typeface="Tahoma" pitchFamily="34" charset="0"/>
              </a:rPr>
              <a:t> juvenile, a </a:t>
            </a:r>
            <a:r>
              <a:rPr lang="en-US" sz="2600" dirty="0" err="1">
                <a:latin typeface="Tahoma" pitchFamily="34" charset="0"/>
              </a:rPr>
              <a:t>comportamentelor</a:t>
            </a:r>
            <a:r>
              <a:rPr lang="en-US" sz="2600" dirty="0">
                <a:latin typeface="Tahoma" pitchFamily="34" charset="0"/>
              </a:rPr>
              <a:t> </a:t>
            </a:r>
            <a:r>
              <a:rPr lang="en-US" sz="2600" dirty="0" err="1">
                <a:latin typeface="Tahoma" pitchFamily="34" charset="0"/>
              </a:rPr>
              <a:t>marginale</a:t>
            </a:r>
            <a:r>
              <a:rPr lang="en-US" sz="2600" dirty="0">
                <a:latin typeface="Tahoma" pitchFamily="34" charset="0"/>
              </a:rPr>
              <a:t>;	</a:t>
            </a:r>
          </a:p>
          <a:p>
            <a:pPr eaLnBrk="1" hangingPunct="1">
              <a:lnSpc>
                <a:spcPct val="80000"/>
              </a:lnSpc>
              <a:spcBef>
                <a:spcPts val="600"/>
              </a:spcBef>
              <a:spcAft>
                <a:spcPts val="600"/>
              </a:spcAft>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Proiecte</a:t>
            </a:r>
            <a:r>
              <a:rPr lang="en-US" sz="2600" dirty="0">
                <a:latin typeface="Tahoma" pitchFamily="34" charset="0"/>
              </a:rPr>
              <a:t> de </a:t>
            </a:r>
            <a:r>
              <a:rPr lang="en-US" sz="2600" dirty="0" err="1">
                <a:latin typeface="Tahoma" pitchFamily="34" charset="0"/>
              </a:rPr>
              <a:t>parteneriat</a:t>
            </a:r>
            <a:r>
              <a:rPr lang="en-US" sz="2600" dirty="0">
                <a:latin typeface="Tahoma" pitchFamily="34" charset="0"/>
              </a:rPr>
              <a:t> </a:t>
            </a:r>
            <a:r>
              <a:rPr lang="en-US" sz="2600" dirty="0" err="1">
                <a:latin typeface="Tahoma" pitchFamily="34" charset="0"/>
              </a:rPr>
              <a:t>educaţional</a:t>
            </a:r>
            <a:r>
              <a:rPr lang="en-US" sz="2600" dirty="0">
                <a:latin typeface="Tahoma" pitchFamily="34" charset="0"/>
              </a:rPr>
              <a:t>: local/</a:t>
            </a:r>
            <a:r>
              <a:rPr lang="en-US" sz="2600" dirty="0" err="1">
                <a:latin typeface="Tahoma" pitchFamily="34" charset="0"/>
              </a:rPr>
              <a:t>judeţean</a:t>
            </a:r>
            <a:r>
              <a:rPr lang="en-US" sz="2600" dirty="0">
                <a:latin typeface="Tahoma" pitchFamily="34" charset="0"/>
              </a:rPr>
              <a:t>/</a:t>
            </a:r>
            <a:r>
              <a:rPr lang="en-US" sz="2600" dirty="0" err="1">
                <a:latin typeface="Tahoma" pitchFamily="34" charset="0"/>
              </a:rPr>
              <a:t>naţional</a:t>
            </a:r>
            <a:r>
              <a:rPr lang="en-US" sz="2600" dirty="0">
                <a:latin typeface="Tahoma" pitchFamily="34" charset="0"/>
              </a:rPr>
              <a:t>/ </a:t>
            </a:r>
            <a:r>
              <a:rPr lang="en-US" sz="2600" dirty="0" err="1">
                <a:latin typeface="Tahoma" pitchFamily="34" charset="0"/>
              </a:rPr>
              <a:t>internaţional</a:t>
            </a:r>
            <a:r>
              <a:rPr lang="en-US" sz="2600" dirty="0">
                <a:latin typeface="Tahoma" pitchFamily="34" charset="0"/>
              </a:rPr>
              <a:t>;</a:t>
            </a:r>
          </a:p>
          <a:p>
            <a:pPr eaLnBrk="1" hangingPunct="1">
              <a:lnSpc>
                <a:spcPct val="80000"/>
              </a:lnSpc>
              <a:spcBef>
                <a:spcPts val="600"/>
              </a:spcBef>
              <a:spcAft>
                <a:spcPts val="600"/>
              </a:spcAft>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Proiecte</a:t>
            </a:r>
            <a:r>
              <a:rPr lang="en-US" sz="2600" dirty="0">
                <a:latin typeface="Tahoma" pitchFamily="34" charset="0"/>
              </a:rPr>
              <a:t> </a:t>
            </a:r>
            <a:r>
              <a:rPr lang="en-US" sz="2600" dirty="0" err="1">
                <a:latin typeface="Tahoma" pitchFamily="34" charset="0"/>
              </a:rPr>
              <a:t>în</a:t>
            </a:r>
            <a:r>
              <a:rPr lang="en-US" sz="2600" dirty="0">
                <a:latin typeface="Tahoma" pitchFamily="34" charset="0"/>
              </a:rPr>
              <a:t> </a:t>
            </a:r>
            <a:r>
              <a:rPr lang="en-US" sz="2600" dirty="0" err="1">
                <a:latin typeface="Tahoma" pitchFamily="34" charset="0"/>
              </a:rPr>
              <a:t>cadrul</a:t>
            </a:r>
            <a:r>
              <a:rPr lang="en-US" sz="2600" dirty="0">
                <a:latin typeface="Tahoma" pitchFamily="34" charset="0"/>
              </a:rPr>
              <a:t> </a:t>
            </a:r>
            <a:r>
              <a:rPr lang="en-US" sz="2600" dirty="0" err="1">
                <a:latin typeface="Tahoma" pitchFamily="34" charset="0"/>
              </a:rPr>
              <a:t>programelor</a:t>
            </a:r>
            <a:r>
              <a:rPr lang="en-US" sz="2600" dirty="0">
                <a:latin typeface="Tahoma" pitchFamily="34" charset="0"/>
              </a:rPr>
              <a:t> de </a:t>
            </a:r>
            <a:r>
              <a:rPr lang="en-US" sz="2600" dirty="0" err="1">
                <a:latin typeface="Tahoma" pitchFamily="34" charset="0"/>
              </a:rPr>
              <a:t>reformă</a:t>
            </a:r>
            <a:r>
              <a:rPr lang="en-US" sz="2600" dirty="0">
                <a:latin typeface="Tahoma" pitchFamily="34" charset="0"/>
              </a:rPr>
              <a:t> </a:t>
            </a:r>
            <a:r>
              <a:rPr lang="en-US" sz="2600" dirty="0" err="1">
                <a:latin typeface="Tahoma" pitchFamily="34" charset="0"/>
              </a:rPr>
              <a:t>coordonate</a:t>
            </a:r>
            <a:r>
              <a:rPr lang="en-US" sz="2600" dirty="0">
                <a:latin typeface="Tahoma" pitchFamily="34" charset="0"/>
              </a:rPr>
              <a:t> de I.Ş.J./M.E.C.T.S.;</a:t>
            </a:r>
          </a:p>
          <a:p>
            <a:pPr eaLnBrk="1" hangingPunct="1">
              <a:lnSpc>
                <a:spcPct val="80000"/>
              </a:lnSpc>
              <a:spcBef>
                <a:spcPts val="600"/>
              </a:spcBef>
              <a:spcAft>
                <a:spcPts val="600"/>
              </a:spcAft>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Coordonarea</a:t>
            </a:r>
            <a:r>
              <a:rPr lang="en-US" sz="2600" dirty="0">
                <a:latin typeface="Tahoma" pitchFamily="34" charset="0"/>
              </a:rPr>
              <a:t> </a:t>
            </a:r>
            <a:r>
              <a:rPr lang="en-US" sz="2600" dirty="0" err="1">
                <a:latin typeface="Tahoma" pitchFamily="34" charset="0"/>
              </a:rPr>
              <a:t>activităţilor</a:t>
            </a:r>
            <a:r>
              <a:rPr lang="en-US" sz="2600" dirty="0">
                <a:latin typeface="Tahoma" pitchFamily="34" charset="0"/>
              </a:rPr>
              <a:t> </a:t>
            </a:r>
            <a:r>
              <a:rPr lang="en-US" sz="2600" dirty="0" err="1">
                <a:latin typeface="Tahoma" pitchFamily="34" charset="0"/>
              </a:rPr>
              <a:t>Strategiei</a:t>
            </a:r>
            <a:r>
              <a:rPr lang="en-US" sz="2600" dirty="0">
                <a:latin typeface="Tahoma" pitchFamily="34" charset="0"/>
              </a:rPr>
              <a:t> </a:t>
            </a:r>
            <a:r>
              <a:rPr lang="en-US" sz="2600" dirty="0" err="1">
                <a:latin typeface="Tahoma" pitchFamily="34" charset="0"/>
              </a:rPr>
              <a:t>Naţionale</a:t>
            </a:r>
            <a:r>
              <a:rPr lang="en-US" sz="2600" dirty="0">
                <a:latin typeface="Tahoma" pitchFamily="34" charset="0"/>
              </a:rPr>
              <a:t> de </a:t>
            </a:r>
            <a:r>
              <a:rPr lang="en-US" sz="2600" dirty="0" err="1">
                <a:latin typeface="Tahoma" pitchFamily="34" charset="0"/>
              </a:rPr>
              <a:t>Acţiune</a:t>
            </a:r>
            <a:r>
              <a:rPr lang="en-US" sz="2600" dirty="0">
                <a:latin typeface="Tahoma" pitchFamily="34" charset="0"/>
              </a:rPr>
              <a:t> </a:t>
            </a:r>
            <a:r>
              <a:rPr lang="en-US" sz="2600" dirty="0" err="1">
                <a:latin typeface="Tahoma" pitchFamily="34" charset="0"/>
              </a:rPr>
              <a:t>Comunitară</a:t>
            </a:r>
            <a:r>
              <a:rPr lang="en-US" sz="2600" dirty="0">
                <a:latin typeface="Tahoma" pitchFamily="34" charset="0"/>
              </a:rPr>
              <a:t>;</a:t>
            </a:r>
          </a:p>
          <a:p>
            <a:pPr eaLnBrk="1" hangingPunct="1">
              <a:lnSpc>
                <a:spcPct val="80000"/>
              </a:lnSpc>
              <a:spcBef>
                <a:spcPts val="600"/>
              </a:spcBef>
              <a:spcAft>
                <a:spcPts val="600"/>
              </a:spcAft>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Integrarea</a:t>
            </a:r>
            <a:r>
              <a:rPr lang="en-US" sz="2600" dirty="0">
                <a:latin typeface="Tahoma" pitchFamily="34" charset="0"/>
              </a:rPr>
              <a:t> </a:t>
            </a:r>
            <a:r>
              <a:rPr lang="en-US" sz="2600" dirty="0" err="1">
                <a:latin typeface="Tahoma" pitchFamily="34" charset="0"/>
              </a:rPr>
              <a:t>copiilor</a:t>
            </a:r>
            <a:r>
              <a:rPr lang="en-US" sz="2600" dirty="0">
                <a:latin typeface="Tahoma" pitchFamily="34" charset="0"/>
              </a:rPr>
              <a:t> cu </a:t>
            </a:r>
            <a:r>
              <a:rPr lang="en-US" sz="2600" dirty="0" err="1">
                <a:latin typeface="Tahoma" pitchFamily="34" charset="0"/>
              </a:rPr>
              <a:t>cerinţe</a:t>
            </a:r>
            <a:r>
              <a:rPr lang="en-US" sz="2600" dirty="0">
                <a:latin typeface="Tahoma" pitchFamily="34" charset="0"/>
              </a:rPr>
              <a:t> educative </a:t>
            </a:r>
            <a:r>
              <a:rPr lang="en-US" sz="2600" dirty="0" err="1">
                <a:latin typeface="Tahoma" pitchFamily="34" charset="0"/>
              </a:rPr>
              <a:t>speciale</a:t>
            </a:r>
            <a:r>
              <a:rPr lang="en-US" sz="2600" dirty="0">
                <a:latin typeface="Tahoma" pitchFamily="34" charset="0"/>
              </a:rPr>
              <a:t>;</a:t>
            </a:r>
          </a:p>
          <a:p>
            <a:pPr eaLnBrk="1" hangingPunct="1">
              <a:lnSpc>
                <a:spcPct val="80000"/>
              </a:lnSpc>
              <a:spcBef>
                <a:spcPts val="600"/>
              </a:spcBef>
              <a:spcAft>
                <a:spcPts val="600"/>
              </a:spcAft>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Realizări</a:t>
            </a:r>
            <a:r>
              <a:rPr lang="en-US" sz="2600" dirty="0">
                <a:latin typeface="Tahoma" pitchFamily="34" charset="0"/>
              </a:rPr>
              <a:t> </a:t>
            </a:r>
            <a:r>
              <a:rPr lang="en-US" sz="2600" dirty="0" err="1">
                <a:latin typeface="Tahoma" pitchFamily="34" charset="0"/>
              </a:rPr>
              <a:t>în</a:t>
            </a:r>
            <a:r>
              <a:rPr lang="en-US" sz="2600" dirty="0">
                <a:latin typeface="Tahoma" pitchFamily="34" charset="0"/>
              </a:rPr>
              <a:t> </a:t>
            </a:r>
            <a:r>
              <a:rPr lang="en-US" sz="2600" dirty="0" err="1">
                <a:latin typeface="Tahoma" pitchFamily="34" charset="0"/>
              </a:rPr>
              <a:t>educaţia</a:t>
            </a:r>
            <a:r>
              <a:rPr lang="en-US" sz="2600" dirty="0">
                <a:latin typeface="Tahoma" pitchFamily="34" charset="0"/>
              </a:rPr>
              <a:t> </a:t>
            </a:r>
            <a:r>
              <a:rPr lang="en-US" sz="2600" dirty="0" err="1">
                <a:latin typeface="Tahoma" pitchFamily="34" charset="0"/>
              </a:rPr>
              <a:t>adulţilor</a:t>
            </a:r>
            <a:r>
              <a:rPr lang="en-US" sz="2600" dirty="0">
                <a:latin typeface="Tahoma" pitchFamily="34" charset="0"/>
              </a:rPr>
              <a:t> </a:t>
            </a:r>
            <a:r>
              <a:rPr lang="en-US" sz="2600" dirty="0" err="1">
                <a:latin typeface="Tahoma" pitchFamily="34" charset="0"/>
              </a:rPr>
              <a:t>şi</a:t>
            </a:r>
            <a:r>
              <a:rPr lang="en-US" sz="2600" dirty="0">
                <a:latin typeface="Tahoma" pitchFamily="34" charset="0"/>
              </a:rPr>
              <a:t> </a:t>
            </a:r>
            <a:r>
              <a:rPr lang="en-US" sz="2600" dirty="0" err="1">
                <a:latin typeface="Tahoma" pitchFamily="34" charset="0"/>
              </a:rPr>
              <a:t>reconversia</a:t>
            </a:r>
            <a:r>
              <a:rPr lang="en-US" sz="2600" dirty="0">
                <a:latin typeface="Tahoma" pitchFamily="34" charset="0"/>
              </a:rPr>
              <a:t> </a:t>
            </a:r>
            <a:r>
              <a:rPr lang="en-US" sz="2600" dirty="0" err="1">
                <a:latin typeface="Tahoma" pitchFamily="34" charset="0"/>
              </a:rPr>
              <a:t>profesională</a:t>
            </a:r>
            <a:r>
              <a:rPr lang="en-US" sz="2600" dirty="0">
                <a:latin typeface="Tahoma" pitchFamily="34" charset="0"/>
              </a:rPr>
              <a:t>.                             </a:t>
            </a:r>
          </a:p>
          <a:p>
            <a:pPr eaLnBrk="1" hangingPunct="1">
              <a:lnSpc>
                <a:spcPct val="80000"/>
              </a:lnSpc>
              <a:buFont typeface="Arial" pitchFamily="34" charset="0"/>
              <a:buNone/>
            </a:pPr>
            <a:endParaRPr lang="en-US" sz="2000" b="1" u="sng" dirty="0">
              <a:solidFill>
                <a:srgbClr val="FFC000"/>
              </a:solidFill>
              <a:latin typeface="Tahoma" pitchFamily="34" charset="0"/>
            </a:endParaRPr>
          </a:p>
          <a:p>
            <a:pPr eaLnBrk="1" hangingPunct="1">
              <a:lnSpc>
                <a:spcPct val="80000"/>
              </a:lnSpc>
              <a:buFont typeface="Arial" pitchFamily="34" charset="0"/>
              <a:buNone/>
            </a:pPr>
            <a:r>
              <a:rPr lang="ro-RO" sz="2500" b="1" u="sng" dirty="0">
                <a:solidFill>
                  <a:schemeClr val="accent6">
                    <a:lumMod val="75000"/>
                  </a:schemeClr>
                </a:solidFill>
                <a:latin typeface="Tahoma" pitchFamily="34" charset="0"/>
              </a:rPr>
              <a:t>B.</a:t>
            </a:r>
            <a:r>
              <a:rPr lang="en-US" sz="2500" b="1" u="sng" dirty="0">
                <a:solidFill>
                  <a:schemeClr val="accent6">
                    <a:lumMod val="75000"/>
                  </a:schemeClr>
                </a:solidFill>
                <a:latin typeface="Tahoma" pitchFamily="34" charset="0"/>
              </a:rPr>
              <a:t>5</a:t>
            </a:r>
            <a:r>
              <a:rPr lang="ro-RO" sz="2500" b="1" u="sng" dirty="0">
                <a:solidFill>
                  <a:schemeClr val="accent6">
                    <a:lumMod val="75000"/>
                  </a:schemeClr>
                </a:solidFill>
                <a:latin typeface="Tahoma" pitchFamily="34" charset="0"/>
              </a:rPr>
              <a:t>.</a:t>
            </a:r>
            <a:r>
              <a:rPr lang="en-US"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Premii</a:t>
            </a:r>
            <a:r>
              <a:rPr lang="en-US" sz="2500" b="1" u="sng" dirty="0">
                <a:solidFill>
                  <a:schemeClr val="accent6">
                    <a:lumMod val="75000"/>
                  </a:schemeClr>
                </a:solidFill>
                <a:latin typeface="Tahoma" pitchFamily="34" charset="0"/>
              </a:rPr>
              <a:t> </a:t>
            </a:r>
            <a:r>
              <a:rPr lang="en-US" sz="2500" b="1" u="sng" dirty="0" err="1">
                <a:solidFill>
                  <a:schemeClr val="accent6">
                    <a:lumMod val="75000"/>
                  </a:schemeClr>
                </a:solidFill>
                <a:latin typeface="Tahoma" pitchFamily="34" charset="0"/>
              </a:rPr>
              <a:t>şi</a:t>
            </a:r>
            <a:r>
              <a:rPr lang="en-US" sz="2500" b="1" u="sng" dirty="0">
                <a:solidFill>
                  <a:schemeClr val="accent6">
                    <a:lumMod val="75000"/>
                  </a:schemeClr>
                </a:solidFill>
                <a:latin typeface="Tahoma" pitchFamily="34" charset="0"/>
              </a:rPr>
              <a:t> recompense</a:t>
            </a:r>
            <a:r>
              <a:rPr lang="ro-RO" sz="2500" b="1" u="sng" dirty="0">
                <a:solidFill>
                  <a:schemeClr val="accent6">
                    <a:lumMod val="75000"/>
                  </a:schemeClr>
                </a:solidFill>
                <a:latin typeface="Tahoma" pitchFamily="34" charset="0"/>
              </a:rPr>
              <a:t>:</a:t>
            </a:r>
            <a:endParaRPr lang="en-US" sz="2500" b="1" u="sng" dirty="0">
              <a:solidFill>
                <a:schemeClr val="accent6">
                  <a:lumMod val="75000"/>
                </a:schemeClr>
              </a:solidFill>
              <a:latin typeface="Tahoma" pitchFamily="34" charset="0"/>
            </a:endParaRPr>
          </a:p>
          <a:p>
            <a:pPr eaLnBrk="1" hangingPunct="1">
              <a:lnSpc>
                <a:spcPts val="2500"/>
              </a:lnSpc>
              <a:spcBef>
                <a:spcPts val="600"/>
              </a:spcBef>
              <a:spcAft>
                <a:spcPts val="600"/>
              </a:spcAft>
              <a:buFont typeface="Arial" pitchFamily="34" charset="0"/>
              <a:buNone/>
            </a:pPr>
            <a:r>
              <a:rPr lang="en-US" sz="2000" dirty="0">
                <a:latin typeface="Tahoma" pitchFamily="34" charset="0"/>
              </a:rPr>
              <a:t>•</a:t>
            </a:r>
            <a:r>
              <a:rPr lang="ro-RO" sz="2000" dirty="0">
                <a:latin typeface="Tahoma" pitchFamily="34" charset="0"/>
              </a:rPr>
              <a:t> </a:t>
            </a:r>
            <a:r>
              <a:rPr lang="en-US" sz="2600" dirty="0" err="1">
                <a:latin typeface="Tahoma" pitchFamily="34" charset="0"/>
              </a:rPr>
              <a:t>Scrisori</a:t>
            </a:r>
            <a:r>
              <a:rPr lang="en-US" sz="2600" dirty="0">
                <a:latin typeface="Tahoma" pitchFamily="34" charset="0"/>
              </a:rPr>
              <a:t> de </a:t>
            </a:r>
            <a:r>
              <a:rPr lang="en-US" sz="2600" dirty="0" err="1">
                <a:latin typeface="Tahoma" pitchFamily="34" charset="0"/>
              </a:rPr>
              <a:t>mulţumire</a:t>
            </a:r>
            <a:r>
              <a:rPr lang="en-US" sz="2600" dirty="0">
                <a:latin typeface="Tahoma" pitchFamily="34" charset="0"/>
              </a:rPr>
              <a:t>, </a:t>
            </a:r>
            <a:r>
              <a:rPr lang="en-US" sz="2600" dirty="0" err="1">
                <a:latin typeface="Tahoma" pitchFamily="34" charset="0"/>
              </a:rPr>
              <a:t>diplome</a:t>
            </a:r>
            <a:r>
              <a:rPr lang="en-US" sz="2600" dirty="0">
                <a:latin typeface="Tahoma" pitchFamily="34" charset="0"/>
              </a:rPr>
              <a:t>, </a:t>
            </a:r>
            <a:r>
              <a:rPr lang="en-US" sz="2600" dirty="0" err="1">
                <a:latin typeface="Tahoma" pitchFamily="34" charset="0"/>
              </a:rPr>
              <a:t>ordine</a:t>
            </a:r>
            <a:r>
              <a:rPr lang="en-US" sz="2600" dirty="0">
                <a:latin typeface="Tahoma" pitchFamily="34" charset="0"/>
              </a:rPr>
              <a:t>, </a:t>
            </a:r>
            <a:r>
              <a:rPr lang="en-US" sz="2600" dirty="0" err="1">
                <a:latin typeface="Tahoma" pitchFamily="34" charset="0"/>
              </a:rPr>
              <a:t>medalii</a:t>
            </a:r>
            <a:r>
              <a:rPr lang="en-US" sz="2600" dirty="0">
                <a:latin typeface="Tahoma" pitchFamily="34" charset="0"/>
              </a:rPr>
              <a:t> </a:t>
            </a:r>
            <a:r>
              <a:rPr lang="en-US" sz="2600" dirty="0" err="1">
                <a:latin typeface="Tahoma" pitchFamily="34" charset="0"/>
              </a:rPr>
              <a:t>acordate</a:t>
            </a:r>
            <a:r>
              <a:rPr lang="en-US" sz="2600" dirty="0">
                <a:latin typeface="Tahoma" pitchFamily="34" charset="0"/>
              </a:rPr>
              <a:t> de </a:t>
            </a:r>
            <a:r>
              <a:rPr lang="ro-RO" sz="2600" dirty="0">
                <a:latin typeface="Tahoma" pitchFamily="34" charset="0"/>
              </a:rPr>
              <a:t> </a:t>
            </a:r>
            <a:r>
              <a:rPr lang="en-US" sz="2600" dirty="0">
                <a:latin typeface="Tahoma" pitchFamily="34" charset="0"/>
              </a:rPr>
              <a:t>M.E.C.T.S./</a:t>
            </a:r>
            <a:r>
              <a:rPr lang="en-US" sz="2600" dirty="0" err="1">
                <a:latin typeface="Tahoma" pitchFamily="34" charset="0"/>
              </a:rPr>
              <a:t>Guvernul</a:t>
            </a:r>
            <a:r>
              <a:rPr lang="en-US" sz="2600" dirty="0">
                <a:latin typeface="Tahoma" pitchFamily="34" charset="0"/>
              </a:rPr>
              <a:t>/</a:t>
            </a:r>
            <a:r>
              <a:rPr lang="en-US" sz="2600" dirty="0" err="1">
                <a:latin typeface="Tahoma" pitchFamily="34" charset="0"/>
              </a:rPr>
              <a:t>Preşedinţia</a:t>
            </a:r>
            <a:r>
              <a:rPr lang="en-US" sz="2600" dirty="0">
                <a:latin typeface="Tahoma" pitchFamily="34" charset="0"/>
              </a:rPr>
              <a:t> </a:t>
            </a:r>
            <a:r>
              <a:rPr lang="en-US" sz="2600" dirty="0" err="1">
                <a:latin typeface="Tahoma" pitchFamily="34" charset="0"/>
              </a:rPr>
              <a:t>României</a:t>
            </a:r>
            <a:r>
              <a:rPr lang="en-US" sz="2600" dirty="0">
                <a:latin typeface="Tahoma" pitchFamily="34" charset="0"/>
              </a:rPr>
              <a:t> , </a:t>
            </a:r>
            <a:r>
              <a:rPr lang="en-US" sz="2600" dirty="0" err="1">
                <a:latin typeface="Tahoma" pitchFamily="34" charset="0"/>
              </a:rPr>
              <a:t>alte</a:t>
            </a:r>
            <a:r>
              <a:rPr lang="en-US" sz="2600" dirty="0">
                <a:latin typeface="Tahoma" pitchFamily="34" charset="0"/>
              </a:rPr>
              <a:t> </a:t>
            </a:r>
            <a:r>
              <a:rPr lang="en-US" sz="2600" dirty="0" err="1">
                <a:latin typeface="Tahoma" pitchFamily="34" charset="0"/>
              </a:rPr>
              <a:t>instituţii</a:t>
            </a:r>
            <a:r>
              <a:rPr lang="en-US" sz="2600" dirty="0">
                <a:latin typeface="Tahoma" pitchFamily="34" charset="0"/>
              </a:rPr>
              <a:t> </a:t>
            </a:r>
            <a:r>
              <a:rPr lang="en-US" sz="2600" dirty="0" err="1">
                <a:latin typeface="Tahoma" pitchFamily="34" charset="0"/>
              </a:rPr>
              <a:t>centrale</a:t>
            </a:r>
            <a:r>
              <a:rPr lang="en-US" sz="2600" dirty="0">
                <a:latin typeface="Tahoma" pitchFamily="34" charset="0"/>
              </a:rPr>
              <a:t>;</a:t>
            </a:r>
          </a:p>
          <a:p>
            <a:pPr eaLnBrk="1" hangingPunct="1">
              <a:lnSpc>
                <a:spcPct val="80000"/>
              </a:lnSpc>
              <a:spcBef>
                <a:spcPts val="600"/>
              </a:spcBef>
              <a:spcAft>
                <a:spcPts val="600"/>
              </a:spcAft>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Salarii</a:t>
            </a:r>
            <a:r>
              <a:rPr lang="en-US" sz="2600" dirty="0">
                <a:latin typeface="Tahoma" pitchFamily="34" charset="0"/>
              </a:rPr>
              <a:t> de merit, </a:t>
            </a:r>
            <a:r>
              <a:rPr lang="en-US" sz="2600" dirty="0" err="1">
                <a:latin typeface="Tahoma" pitchFamily="34" charset="0"/>
              </a:rPr>
              <a:t>gradaţii</a:t>
            </a:r>
            <a:r>
              <a:rPr lang="en-US" sz="2600" dirty="0">
                <a:latin typeface="Tahoma" pitchFamily="34" charset="0"/>
              </a:rPr>
              <a:t> de merit, </a:t>
            </a:r>
            <a:r>
              <a:rPr lang="en-US" sz="2600" dirty="0" err="1">
                <a:latin typeface="Tahoma" pitchFamily="34" charset="0"/>
              </a:rPr>
              <a:t>scrisori</a:t>
            </a:r>
            <a:r>
              <a:rPr lang="en-US" sz="2600" dirty="0">
                <a:latin typeface="Tahoma" pitchFamily="34" charset="0"/>
              </a:rPr>
              <a:t> de </a:t>
            </a:r>
            <a:r>
              <a:rPr lang="en-US" sz="2600" dirty="0" err="1">
                <a:latin typeface="Tahoma" pitchFamily="34" charset="0"/>
              </a:rPr>
              <a:t>mulţumire</a:t>
            </a:r>
            <a:r>
              <a:rPr lang="en-US" sz="2600" dirty="0">
                <a:latin typeface="Tahoma" pitchFamily="34" charset="0"/>
              </a:rPr>
              <a:t>;	</a:t>
            </a:r>
          </a:p>
          <a:p>
            <a:pPr eaLnBrk="1" hangingPunct="1">
              <a:lnSpc>
                <a:spcPct val="80000"/>
              </a:lnSpc>
              <a:spcBef>
                <a:spcPts val="600"/>
              </a:spcBef>
              <a:spcAft>
                <a:spcPts val="600"/>
              </a:spcAft>
              <a:buFont typeface="Arial" pitchFamily="34" charset="0"/>
              <a:buNone/>
            </a:pPr>
            <a:r>
              <a:rPr lang="en-US" sz="2600" dirty="0">
                <a:latin typeface="Tahoma" pitchFamily="34" charset="0"/>
              </a:rPr>
              <a:t>•</a:t>
            </a:r>
            <a:r>
              <a:rPr lang="ro-RO" sz="2600" dirty="0">
                <a:latin typeface="Tahoma" pitchFamily="34" charset="0"/>
              </a:rPr>
              <a:t> </a:t>
            </a:r>
            <a:r>
              <a:rPr lang="en-US" sz="2600" dirty="0" err="1">
                <a:latin typeface="Tahoma" pitchFamily="34" charset="0"/>
              </a:rPr>
              <a:t>Diplome</a:t>
            </a:r>
            <a:r>
              <a:rPr lang="en-US" sz="2600" dirty="0">
                <a:latin typeface="Tahoma" pitchFamily="34" charset="0"/>
              </a:rPr>
              <a:t> </a:t>
            </a:r>
            <a:r>
              <a:rPr lang="en-US" sz="2600" dirty="0" err="1">
                <a:latin typeface="Tahoma" pitchFamily="34" charset="0"/>
              </a:rPr>
              <a:t>acordate</a:t>
            </a:r>
            <a:r>
              <a:rPr lang="en-US" sz="2600" dirty="0">
                <a:latin typeface="Tahoma" pitchFamily="34" charset="0"/>
              </a:rPr>
              <a:t> la </a:t>
            </a:r>
            <a:r>
              <a:rPr lang="en-US" sz="2600" dirty="0" err="1">
                <a:latin typeface="Tahoma" pitchFamily="34" charset="0"/>
              </a:rPr>
              <a:t>nivel</a:t>
            </a:r>
            <a:r>
              <a:rPr lang="en-US" sz="2600" dirty="0">
                <a:latin typeface="Tahoma" pitchFamily="34" charset="0"/>
              </a:rPr>
              <a:t> local </a:t>
            </a:r>
            <a:r>
              <a:rPr lang="en-US" sz="2600" dirty="0" err="1">
                <a:latin typeface="Tahoma" pitchFamily="34" charset="0"/>
              </a:rPr>
              <a:t>şi</a:t>
            </a:r>
            <a:r>
              <a:rPr lang="en-US" sz="2600" dirty="0">
                <a:latin typeface="Tahoma" pitchFamily="34" charset="0"/>
              </a:rPr>
              <a:t> </a:t>
            </a:r>
            <a:r>
              <a:rPr lang="en-US" sz="2600" dirty="0" err="1">
                <a:latin typeface="Tahoma" pitchFamily="34" charset="0"/>
              </a:rPr>
              <a:t>judeţean</a:t>
            </a:r>
            <a:r>
              <a:rPr lang="en-US" sz="2600" dirty="0">
                <a:latin typeface="Tahoma" pitchFamily="34" charset="0"/>
              </a:rPr>
              <a:t>.</a:t>
            </a:r>
          </a:p>
        </p:txBody>
      </p:sp>
      <p:sp>
        <p:nvSpPr>
          <p:cNvPr id="66562" name="Rectangle 2"/>
          <p:cNvSpPr>
            <a:spLocks noGrp="1" noChangeArrowheads="1"/>
          </p:cNvSpPr>
          <p:nvPr>
            <p:ph type="title" idx="4294967295"/>
          </p:nvPr>
        </p:nvSpPr>
        <p:spPr>
          <a:xfrm>
            <a:off x="0" y="152400"/>
            <a:ext cx="9163050" cy="609600"/>
          </a:xfrm>
        </p:spPr>
        <p:txBody>
          <a:bodyPr/>
          <a:lstStyle/>
          <a:p>
            <a:pPr algn="ctr"/>
            <a:r>
              <a:rPr lang="ro-RO" altLang="ro-RO" sz="2800" dirty="0">
                <a:solidFill>
                  <a:schemeClr val="tx2">
                    <a:lumMod val="60000"/>
                    <a:lumOff val="40000"/>
                  </a:schemeClr>
                </a:solidFill>
                <a:latin typeface="Tahoma" pitchFamily="34" charset="0"/>
              </a:rPr>
              <a:t>III.3. PORTOFOLIUL CADRULUI DIDACTIC </a:t>
            </a:r>
            <a:endParaRPr lang="en-US" altLang="ro-RO" sz="2800" b="1" dirty="0">
              <a:solidFill>
                <a:schemeClr val="tx2">
                  <a:lumMod val="60000"/>
                  <a:lumOff val="40000"/>
                </a:schemeClr>
              </a:solidFill>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82</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rot="10800000">
            <a:off x="9052316" y="6161261"/>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414416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39939" y="169862"/>
            <a:ext cx="9163050" cy="794990"/>
          </a:xfrm>
        </p:spPr>
        <p:txBody>
          <a:bodyPr/>
          <a:lstStyle/>
          <a:p>
            <a:pPr algn="ctr" eaLnBrk="1" hangingPunct="1"/>
            <a:r>
              <a:rPr lang="ro-RO" altLang="ro-RO" sz="2400" dirty="0">
                <a:solidFill>
                  <a:schemeClr val="tx2">
                    <a:lumMod val="60000"/>
                    <a:lumOff val="40000"/>
                  </a:schemeClr>
                </a:solidFill>
                <a:latin typeface="Tahoma" pitchFamily="34" charset="0"/>
              </a:rPr>
              <a:t>III</a:t>
            </a:r>
            <a:r>
              <a:rPr lang="ro-RO" altLang="ro-RO" sz="2400" b="1" dirty="0">
                <a:solidFill>
                  <a:schemeClr val="tx2">
                    <a:lumMod val="60000"/>
                    <a:lumOff val="40000"/>
                  </a:schemeClr>
                </a:solidFill>
                <a:latin typeface="Tahoma" pitchFamily="34" charset="0"/>
              </a:rPr>
              <a:t>.4. ACTE NECESARE PENTRU SELECȚA METODIŞTILOR  </a:t>
            </a:r>
            <a:br>
              <a:rPr lang="ro-RO" altLang="ro-RO" sz="2400" b="1" dirty="0">
                <a:solidFill>
                  <a:schemeClr val="tx2">
                    <a:lumMod val="60000"/>
                    <a:lumOff val="40000"/>
                  </a:schemeClr>
                </a:solidFill>
                <a:latin typeface="Tahoma" pitchFamily="34" charset="0"/>
              </a:rPr>
            </a:br>
            <a:r>
              <a:rPr lang="ro-RO" altLang="ro-RO" sz="2400" b="1" dirty="0">
                <a:solidFill>
                  <a:schemeClr val="tx2">
                    <a:lumMod val="60000"/>
                    <a:lumOff val="40000"/>
                  </a:schemeClr>
                </a:solidFill>
                <a:latin typeface="Tahoma" pitchFamily="34" charset="0"/>
              </a:rPr>
              <a:t>PENTRU ANULUI ŞCOLAR 2016-2017</a:t>
            </a:r>
            <a:endParaRPr lang="en-US" altLang="ro-RO" sz="2400" b="1" dirty="0">
              <a:solidFill>
                <a:schemeClr val="tx2">
                  <a:lumMod val="60000"/>
                  <a:lumOff val="40000"/>
                </a:schemeClr>
              </a:solidFill>
              <a:latin typeface="Tahoma" pitchFamily="34" charset="0"/>
            </a:endParaRPr>
          </a:p>
        </p:txBody>
      </p:sp>
      <p:sp>
        <p:nvSpPr>
          <p:cNvPr id="66563" name="Rectangle 3"/>
          <p:cNvSpPr>
            <a:spLocks noGrp="1" noChangeArrowheads="1"/>
          </p:cNvSpPr>
          <p:nvPr>
            <p:ph idx="1"/>
          </p:nvPr>
        </p:nvSpPr>
        <p:spPr>
          <a:xfrm>
            <a:off x="0" y="1006258"/>
            <a:ext cx="9658350" cy="5278438"/>
          </a:xfrm>
        </p:spPr>
        <p:txBody>
          <a:bodyPr>
            <a:normAutofit fontScale="25000" lnSpcReduction="20000"/>
          </a:bodyPr>
          <a:lstStyle/>
          <a:p>
            <a:pPr marL="990600" lvl="1" indent="-533400" eaLnBrk="1" hangingPunct="1">
              <a:buClr>
                <a:srgbClr val="FFFF99"/>
              </a:buClr>
              <a:buFont typeface="Wingdings" pitchFamily="2" charset="2"/>
              <a:buChar char="Ø"/>
            </a:pPr>
            <a:endParaRPr lang="ro-RO" altLang="ro-RO" sz="2100" dirty="0">
              <a:latin typeface="Tahoma" pitchFamily="34" charset="0"/>
            </a:endParaRPr>
          </a:p>
          <a:p>
            <a:pPr marL="91440" lvl="1" indent="-91440" eaLnBrk="1" hangingPunct="1">
              <a:lnSpc>
                <a:spcPct val="120000"/>
              </a:lnSpc>
              <a:spcBef>
                <a:spcPts val="0"/>
              </a:spcBef>
              <a:buClr>
                <a:srgbClr val="FFFF99"/>
              </a:buClr>
              <a:buFont typeface="Wingdings" pitchFamily="2" charset="2"/>
              <a:buNone/>
            </a:pPr>
            <a:r>
              <a:rPr lang="ro-RO" altLang="ro-RO" sz="8800" b="1" dirty="0">
                <a:solidFill>
                  <a:schemeClr val="accent6">
                    <a:lumMod val="75000"/>
                  </a:schemeClr>
                </a:solidFill>
                <a:latin typeface="Tahoma" pitchFamily="34" charset="0"/>
              </a:rPr>
              <a:t>Depunerea portofoliilor profesionale la secretariatul I.S.J. Covasna </a:t>
            </a:r>
          </a:p>
          <a:p>
            <a:pPr marL="182880" lvl="1" indent="-91440" algn="ctr" eaLnBrk="1" hangingPunct="1">
              <a:buClr>
                <a:srgbClr val="FFFF99"/>
              </a:buClr>
              <a:buFont typeface="Wingdings" pitchFamily="2" charset="2"/>
              <a:buNone/>
            </a:pPr>
            <a:r>
              <a:rPr lang="ro-RO" altLang="ro-RO" sz="8800" b="1" u="sng" dirty="0">
                <a:solidFill>
                  <a:schemeClr val="accent6">
                    <a:lumMod val="75000"/>
                  </a:schemeClr>
                </a:solidFill>
                <a:latin typeface="Tahoma" pitchFamily="34" charset="0"/>
              </a:rPr>
              <a:t>26 SEPTEMBRIE – 3 OCTOMBRIE 2016</a:t>
            </a:r>
          </a:p>
          <a:p>
            <a:pPr marL="182880" lvl="1" indent="-91440" eaLnBrk="1" hangingPunct="1">
              <a:buClr>
                <a:srgbClr val="FFFF99"/>
              </a:buClr>
              <a:buFont typeface="Wingdings" pitchFamily="2" charset="2"/>
              <a:buNone/>
            </a:pPr>
            <a:r>
              <a:rPr lang="ro-RO" altLang="ro-RO" sz="7200" b="1" dirty="0">
                <a:latin typeface="Tahoma" pitchFamily="34" charset="0"/>
              </a:rPr>
              <a:t>Conținutul portofoliului profesional:</a:t>
            </a:r>
          </a:p>
          <a:p>
            <a:pPr marL="0" lvl="1" indent="91440">
              <a:lnSpc>
                <a:spcPct val="120000"/>
              </a:lnSpc>
              <a:spcBef>
                <a:spcPts val="300"/>
              </a:spcBef>
              <a:spcAft>
                <a:spcPts val="300"/>
              </a:spcAft>
              <a:buClr>
                <a:schemeClr val="accent6">
                  <a:lumMod val="75000"/>
                </a:schemeClr>
              </a:buClr>
              <a:buFont typeface="Wingdings" pitchFamily="2" charset="2"/>
              <a:buChar char="Ø"/>
            </a:pPr>
            <a:r>
              <a:rPr lang="ro-RO" altLang="ro-RO" sz="6400" dirty="0">
                <a:latin typeface="Tahoma" pitchFamily="34" charset="0"/>
              </a:rPr>
              <a:t>Scrisoare de intenție (prin care cadrul didactic își oferă disponibilitatea în afara programului de școală, atât pentru inspecții de grade didactice, cât și pentru alte activități inițiate și organizate de IȘJ)</a:t>
            </a:r>
          </a:p>
          <a:p>
            <a:pPr marL="0" lvl="1" indent="91440">
              <a:lnSpc>
                <a:spcPct val="120000"/>
              </a:lnSpc>
              <a:spcBef>
                <a:spcPts val="300"/>
              </a:spcBef>
              <a:spcAft>
                <a:spcPts val="300"/>
              </a:spcAft>
              <a:buClr>
                <a:schemeClr val="accent6">
                  <a:lumMod val="75000"/>
                </a:schemeClr>
              </a:buClr>
              <a:buFont typeface="Wingdings" pitchFamily="2" charset="2"/>
              <a:buChar char="Ø"/>
            </a:pPr>
            <a:r>
              <a:rPr lang="ro-RO" altLang="ro-RO" sz="6400" dirty="0">
                <a:latin typeface="Tahoma" pitchFamily="34" charset="0"/>
              </a:rPr>
              <a:t>Cerere de înscriere la concurs</a:t>
            </a:r>
          </a:p>
          <a:p>
            <a:pPr marL="0" lvl="1" indent="91440">
              <a:lnSpc>
                <a:spcPct val="120000"/>
              </a:lnSpc>
              <a:spcBef>
                <a:spcPts val="300"/>
              </a:spcBef>
              <a:spcAft>
                <a:spcPts val="300"/>
              </a:spcAft>
              <a:buClr>
                <a:schemeClr val="accent6">
                  <a:lumMod val="75000"/>
                </a:schemeClr>
              </a:buClr>
              <a:buFont typeface="Wingdings" pitchFamily="2" charset="2"/>
              <a:buChar char="Ø"/>
            </a:pPr>
            <a:r>
              <a:rPr lang="ro-RO" altLang="ro-RO" sz="6400" dirty="0">
                <a:latin typeface="Tahoma" pitchFamily="34" charset="0"/>
              </a:rPr>
              <a:t>Acord pentru ocuparea funcției de metodist în specialitate, în cadrul IȘJ Covasna</a:t>
            </a:r>
          </a:p>
          <a:p>
            <a:pPr marL="0" lvl="1" indent="91440">
              <a:lnSpc>
                <a:spcPct val="120000"/>
              </a:lnSpc>
              <a:spcBef>
                <a:spcPts val="300"/>
              </a:spcBef>
              <a:spcAft>
                <a:spcPts val="300"/>
              </a:spcAft>
              <a:buClr>
                <a:schemeClr val="accent6">
                  <a:lumMod val="75000"/>
                </a:schemeClr>
              </a:buClr>
              <a:buFont typeface="Wingdings" pitchFamily="2" charset="2"/>
              <a:buChar char="Ø"/>
            </a:pPr>
            <a:r>
              <a:rPr lang="ro-RO" altLang="ro-RO" sz="6400" dirty="0">
                <a:latin typeface="Tahoma" pitchFamily="34" charset="0"/>
              </a:rPr>
              <a:t>CV-ul redactat în format european</a:t>
            </a:r>
          </a:p>
          <a:p>
            <a:pPr marL="0" lvl="1" indent="91440">
              <a:lnSpc>
                <a:spcPct val="120000"/>
              </a:lnSpc>
              <a:spcBef>
                <a:spcPts val="300"/>
              </a:spcBef>
              <a:spcAft>
                <a:spcPts val="300"/>
              </a:spcAft>
              <a:buClr>
                <a:schemeClr val="accent6">
                  <a:lumMod val="75000"/>
                </a:schemeClr>
              </a:buClr>
              <a:buFont typeface="Wingdings" pitchFamily="2" charset="2"/>
              <a:buChar char="Ø"/>
            </a:pPr>
            <a:r>
              <a:rPr lang="ro-RO" altLang="ro-RO" sz="6400" dirty="0">
                <a:latin typeface="Tahoma" pitchFamily="34" charset="0"/>
              </a:rPr>
              <a:t>aprecierea/recomandarea Consiliului de administrație al unității de învățământ</a:t>
            </a:r>
          </a:p>
          <a:p>
            <a:pPr marL="0" lvl="1" indent="91440">
              <a:lnSpc>
                <a:spcPct val="120000"/>
              </a:lnSpc>
              <a:spcBef>
                <a:spcPts val="300"/>
              </a:spcBef>
              <a:spcAft>
                <a:spcPts val="300"/>
              </a:spcAft>
              <a:buClr>
                <a:schemeClr val="accent6">
                  <a:lumMod val="75000"/>
                </a:schemeClr>
              </a:buClr>
              <a:buFont typeface="Wingdings" pitchFamily="2" charset="2"/>
              <a:buChar char="Ø"/>
            </a:pPr>
            <a:r>
              <a:rPr lang="ro-RO" altLang="ro-RO" sz="6400" dirty="0">
                <a:latin typeface="Tahoma" pitchFamily="34" charset="0"/>
              </a:rPr>
              <a:t>adeverință cu calificativele pe ultimii 5 ani școlari</a:t>
            </a:r>
          </a:p>
          <a:p>
            <a:pPr marL="0" lvl="1" indent="91440">
              <a:lnSpc>
                <a:spcPct val="120000"/>
              </a:lnSpc>
              <a:spcBef>
                <a:spcPts val="300"/>
              </a:spcBef>
              <a:spcAft>
                <a:spcPts val="300"/>
              </a:spcAft>
              <a:buClr>
                <a:schemeClr val="accent6">
                  <a:lumMod val="75000"/>
                </a:schemeClr>
              </a:buClr>
              <a:buFont typeface="Wingdings" pitchFamily="2" charset="2"/>
              <a:buChar char="Ø"/>
            </a:pPr>
            <a:r>
              <a:rPr lang="ro-RO" altLang="ro-RO" sz="6400" dirty="0">
                <a:latin typeface="Tahoma" pitchFamily="34" charset="0"/>
              </a:rPr>
              <a:t>copii certificate ”conform cu originalul” de către conducerea unității de învățământ de la care provine    candidatul ale:</a:t>
            </a:r>
          </a:p>
          <a:p>
            <a:pPr marL="457200" lvl="3" indent="91440">
              <a:lnSpc>
                <a:spcPct val="120000"/>
              </a:lnSpc>
              <a:spcBef>
                <a:spcPts val="300"/>
              </a:spcBef>
              <a:spcAft>
                <a:spcPts val="300"/>
              </a:spcAft>
              <a:buClr>
                <a:schemeClr val="accent6">
                  <a:lumMod val="75000"/>
                </a:schemeClr>
              </a:buClr>
              <a:buFont typeface="Wingdings" panose="05000000000000000000" pitchFamily="2" charset="2"/>
              <a:buChar char="Ø"/>
            </a:pPr>
            <a:r>
              <a:rPr lang="ro-RO" altLang="ro-RO" sz="6400" dirty="0">
                <a:latin typeface="Tahoma" pitchFamily="34" charset="0"/>
              </a:rPr>
              <a:t>actului de titularizare în învățământ</a:t>
            </a:r>
          </a:p>
          <a:p>
            <a:pPr marL="457200" lvl="3" indent="91440">
              <a:lnSpc>
                <a:spcPct val="120000"/>
              </a:lnSpc>
              <a:spcBef>
                <a:spcPts val="300"/>
              </a:spcBef>
              <a:spcAft>
                <a:spcPts val="300"/>
              </a:spcAft>
              <a:buClr>
                <a:schemeClr val="accent6">
                  <a:lumMod val="75000"/>
                </a:schemeClr>
              </a:buClr>
              <a:buFont typeface="Wingdings" panose="05000000000000000000" pitchFamily="2" charset="2"/>
              <a:buChar char="Ø"/>
            </a:pPr>
            <a:r>
              <a:rPr lang="ro-RO" altLang="ro-RO" sz="6400" dirty="0">
                <a:latin typeface="Tahoma" pitchFamily="34" charset="0"/>
              </a:rPr>
              <a:t>adeverinței/certificatului/diplomei de acordare a ultimului grad didactic/a titlului științific de doctor</a:t>
            </a:r>
          </a:p>
          <a:p>
            <a:pPr marL="457200" lvl="3" indent="91440">
              <a:lnSpc>
                <a:spcPct val="120000"/>
              </a:lnSpc>
              <a:spcBef>
                <a:spcPts val="300"/>
              </a:spcBef>
              <a:spcAft>
                <a:spcPts val="300"/>
              </a:spcAft>
              <a:buClr>
                <a:schemeClr val="accent6">
                  <a:lumMod val="75000"/>
                </a:schemeClr>
              </a:buClr>
              <a:buFont typeface="Wingdings" panose="05000000000000000000" pitchFamily="2" charset="2"/>
              <a:buChar char="Ø"/>
            </a:pPr>
            <a:r>
              <a:rPr lang="ro-RO" altLang="ro-RO" sz="6400" dirty="0">
                <a:latin typeface="Tahoma" pitchFamily="34" charset="0"/>
              </a:rPr>
              <a:t>adeverință de vechime la catedră, în specialitate</a:t>
            </a:r>
          </a:p>
          <a:p>
            <a:pPr marL="457200" lvl="3" indent="91440">
              <a:lnSpc>
                <a:spcPct val="120000"/>
              </a:lnSpc>
              <a:spcBef>
                <a:spcPts val="300"/>
              </a:spcBef>
              <a:spcAft>
                <a:spcPts val="300"/>
              </a:spcAft>
              <a:buClr>
                <a:schemeClr val="accent6">
                  <a:lumMod val="75000"/>
                </a:schemeClr>
              </a:buClr>
              <a:buFont typeface="Wingdings" panose="05000000000000000000" pitchFamily="2" charset="2"/>
              <a:buChar char="Ø"/>
            </a:pPr>
            <a:r>
              <a:rPr lang="ro-RO" altLang="ro-RO" sz="6400" dirty="0">
                <a:latin typeface="Tahoma" pitchFamily="34" charset="0"/>
              </a:rPr>
              <a:t>actelor de studii (diplomă, diplomă de licență, etc.)</a:t>
            </a:r>
          </a:p>
          <a:p>
            <a:pPr marL="457200" lvl="3" indent="91440">
              <a:lnSpc>
                <a:spcPct val="120000"/>
              </a:lnSpc>
              <a:spcBef>
                <a:spcPts val="300"/>
              </a:spcBef>
              <a:spcAft>
                <a:spcPts val="300"/>
              </a:spcAft>
              <a:buClr>
                <a:schemeClr val="accent6">
                  <a:lumMod val="75000"/>
                </a:schemeClr>
              </a:buClr>
              <a:buFont typeface="Wingdings" panose="05000000000000000000" pitchFamily="2" charset="2"/>
              <a:buChar char="Ø"/>
            </a:pPr>
            <a:r>
              <a:rPr lang="ro-RO" altLang="ro-RO" sz="6400" dirty="0">
                <a:latin typeface="Tahoma" pitchFamily="34" charset="0"/>
              </a:rPr>
              <a:t>documentelor care atestă deținerea a 90 credite transferabile în ultimii 5 ani</a:t>
            </a:r>
          </a:p>
          <a:p>
            <a:pPr marL="0" lvl="1" indent="91440">
              <a:lnSpc>
                <a:spcPct val="120000"/>
              </a:lnSpc>
              <a:spcBef>
                <a:spcPts val="300"/>
              </a:spcBef>
              <a:spcAft>
                <a:spcPts val="300"/>
              </a:spcAft>
              <a:buClr>
                <a:schemeClr val="accent6">
                  <a:lumMod val="75000"/>
                </a:schemeClr>
              </a:buClr>
              <a:buFont typeface="Wingdings" panose="05000000000000000000" pitchFamily="2" charset="2"/>
              <a:buChar char="Ø"/>
            </a:pPr>
            <a:r>
              <a:rPr lang="ro-RO" altLang="ro-RO" sz="6400" dirty="0">
                <a:latin typeface="Tahoma" pitchFamily="34" charset="0"/>
              </a:rPr>
              <a:t>opisul dosarului în care se va consemna numărul total de pagini</a:t>
            </a:r>
          </a:p>
          <a:p>
            <a:pPr marL="990600" lvl="1" indent="-533400" eaLnBrk="1" hangingPunct="1">
              <a:buClr>
                <a:srgbClr val="FFFF99"/>
              </a:buClr>
              <a:buFont typeface="Wingdings" pitchFamily="2" charset="2"/>
              <a:buNone/>
            </a:pPr>
            <a:endParaRPr lang="en-US" altLang="ro-RO" sz="2400" dirty="0">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A64F4B9A-681F-4DA5-9A1F-89433516BAD8}" type="slidenum">
              <a:rPr lang="ro-RO" sz="1000">
                <a:solidFill>
                  <a:schemeClr val="tx2">
                    <a:shade val="50000"/>
                  </a:schemeClr>
                </a:solidFill>
              </a:rPr>
              <a:pPr algn="r" eaLnBrk="1" hangingPunct="1">
                <a:defRPr/>
              </a:pPr>
              <a:t>83</a:t>
            </a:fld>
            <a:endParaRPr lang="ro-RO" sz="1000">
              <a:solidFill>
                <a:schemeClr val="tx2">
                  <a:shade val="50000"/>
                </a:schemeClr>
              </a:solidFill>
            </a:endParaRPr>
          </a:p>
        </p:txBody>
      </p:sp>
      <p:sp>
        <p:nvSpPr>
          <p:cNvPr id="66565" name="AutoShape 4">
            <a:hlinkClick r:id="rId2" action="ppaction://hlinksldjump"/>
          </p:cNvPr>
          <p:cNvSpPr>
            <a:spLocks noChangeArrowheads="1"/>
          </p:cNvSpPr>
          <p:nvPr/>
        </p:nvSpPr>
        <p:spPr bwMode="auto">
          <a:xfrm rot="10800000">
            <a:off x="9245600" y="6255926"/>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859687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9014" y="228600"/>
            <a:ext cx="9163050" cy="762000"/>
          </a:xfrm>
        </p:spPr>
        <p:txBody>
          <a:bodyPr/>
          <a:lstStyle/>
          <a:p>
            <a:pPr algn="ctr"/>
            <a:r>
              <a:rPr lang="ro-RO" altLang="ro-RO" sz="3200" dirty="0">
                <a:solidFill>
                  <a:schemeClr val="tx2">
                    <a:lumMod val="60000"/>
                    <a:lumOff val="40000"/>
                  </a:schemeClr>
                </a:solidFill>
                <a:latin typeface="Tahoma" pitchFamily="34" charset="0"/>
              </a:rPr>
              <a:t>IV. DIVERSE</a:t>
            </a:r>
            <a:endParaRPr lang="en-US" altLang="ro-RO" sz="3200" b="1" dirty="0">
              <a:solidFill>
                <a:schemeClr val="tx2">
                  <a:lumMod val="60000"/>
                  <a:lumOff val="40000"/>
                </a:schemeClr>
              </a:solidFill>
              <a:latin typeface="Tahoma" pitchFamily="34" charset="0"/>
            </a:endParaRPr>
          </a:p>
        </p:txBody>
      </p:sp>
      <p:sp>
        <p:nvSpPr>
          <p:cNvPr id="67587" name="Rectangle 3"/>
          <p:cNvSpPr>
            <a:spLocks noGrp="1" noChangeArrowheads="1"/>
          </p:cNvSpPr>
          <p:nvPr>
            <p:ph idx="1"/>
          </p:nvPr>
        </p:nvSpPr>
        <p:spPr>
          <a:xfrm>
            <a:off x="0" y="1081294"/>
            <a:ext cx="9677400" cy="5079999"/>
          </a:xfrm>
        </p:spPr>
        <p:txBody>
          <a:bodyPr>
            <a:normAutofit fontScale="85000" lnSpcReduction="10000"/>
          </a:bodyPr>
          <a:lstStyle/>
          <a:p>
            <a:pPr marL="457200" lvl="1" indent="0" eaLnBrk="1" hangingPunct="1">
              <a:buClr>
                <a:schemeClr val="accent6">
                  <a:lumMod val="75000"/>
                </a:schemeClr>
              </a:buClr>
              <a:buSzPct val="104000"/>
              <a:buNone/>
            </a:pPr>
            <a:r>
              <a:rPr lang="ro-RO" altLang="ro-RO" sz="3300" b="1" dirty="0">
                <a:solidFill>
                  <a:schemeClr val="accent6">
                    <a:lumMod val="75000"/>
                  </a:schemeClr>
                </a:solidFill>
                <a:latin typeface="Tahoma" pitchFamily="34" charset="0"/>
              </a:rPr>
              <a:t>1. Reviste şcolare</a:t>
            </a:r>
          </a:p>
          <a:p>
            <a:pPr marL="457200" lvl="1" indent="0" eaLnBrk="1" hangingPunct="1">
              <a:buClr>
                <a:schemeClr val="accent6">
                  <a:lumMod val="75000"/>
                </a:schemeClr>
              </a:buClr>
              <a:buSzPct val="104000"/>
              <a:buNone/>
            </a:pPr>
            <a:endParaRPr lang="ro-RO" altLang="ro-RO" sz="1300" b="1" dirty="0">
              <a:solidFill>
                <a:schemeClr val="accent6">
                  <a:lumMod val="75000"/>
                </a:schemeClr>
              </a:solidFill>
              <a:latin typeface="Tahoma" pitchFamily="34" charset="0"/>
            </a:endParaRPr>
          </a:p>
          <a:p>
            <a:pPr marL="1273175" lvl="2" indent="-533400">
              <a:lnSpc>
                <a:spcPct val="150000"/>
              </a:lnSpc>
              <a:buClr>
                <a:schemeClr val="accent6">
                  <a:lumMod val="75000"/>
                </a:schemeClr>
              </a:buClr>
              <a:buSzPct val="110000"/>
              <a:buFont typeface="Wingdings" pitchFamily="2" charset="2"/>
              <a:buChar char="Ø"/>
            </a:pPr>
            <a:r>
              <a:rPr lang="en-US" altLang="ro-RO" sz="2600" b="1" u="sng" dirty="0">
                <a:latin typeface="Tahoma" pitchFamily="34" charset="0"/>
              </a:rPr>
              <a:t>Mat</a:t>
            </a:r>
            <a:r>
              <a:rPr lang="ro-RO" altLang="ro-RO" sz="2600" b="1" u="sng" dirty="0">
                <a:latin typeface="Tahoma" pitchFamily="34" charset="0"/>
              </a:rPr>
              <a:t>l</a:t>
            </a:r>
            <a:r>
              <a:rPr lang="en-US" altLang="ro-RO" sz="2600" b="1" u="sng" dirty="0" err="1">
                <a:latin typeface="Tahoma" pitchFamily="34" charset="0"/>
              </a:rPr>
              <a:t>ap</a:t>
            </a:r>
            <a:endParaRPr lang="ro-RO" altLang="ro-RO" sz="2600" b="1" u="sng" dirty="0">
              <a:latin typeface="Tahoma" pitchFamily="34" charset="0"/>
            </a:endParaRPr>
          </a:p>
          <a:p>
            <a:pPr marL="1547812" lvl="3" indent="-533400">
              <a:lnSpc>
                <a:spcPct val="150000"/>
              </a:lnSpc>
              <a:buClr>
                <a:schemeClr val="accent6">
                  <a:lumMod val="75000"/>
                </a:schemeClr>
              </a:buClr>
              <a:buSzPct val="110000"/>
              <a:buFont typeface="Wingdings" panose="05000000000000000000" pitchFamily="2" charset="2"/>
              <a:buChar char="§"/>
            </a:pPr>
            <a:r>
              <a:rPr lang="ro-RO" altLang="ro-RO" sz="2200" dirty="0">
                <a:latin typeface="Tahoma" pitchFamily="34" charset="0"/>
              </a:rPr>
              <a:t>Abonamentul pentru anul școlar 2016-2017: </a:t>
            </a:r>
            <a:r>
              <a:rPr lang="ro-RO" altLang="ro-RO" sz="2200" u="sng" dirty="0">
                <a:latin typeface="Tahoma" pitchFamily="34" charset="0"/>
              </a:rPr>
              <a:t>40 </a:t>
            </a:r>
            <a:r>
              <a:rPr lang="ro-RO" altLang="ro-RO" sz="2200" u="sng" dirty="0" err="1">
                <a:latin typeface="Tahoma" pitchFamily="34" charset="0"/>
              </a:rPr>
              <a:t>lej</a:t>
            </a:r>
            <a:endParaRPr lang="ro-RO" altLang="ro-RO" sz="2200" u="sng" dirty="0">
              <a:latin typeface="Tahoma" pitchFamily="34" charset="0"/>
            </a:endParaRPr>
          </a:p>
          <a:p>
            <a:pPr marL="1547812" lvl="3" indent="-533400">
              <a:lnSpc>
                <a:spcPct val="150000"/>
              </a:lnSpc>
              <a:buClr>
                <a:schemeClr val="accent6">
                  <a:lumMod val="75000"/>
                </a:schemeClr>
              </a:buClr>
              <a:buSzPct val="110000"/>
              <a:buFont typeface="Wingdings" panose="05000000000000000000" pitchFamily="2" charset="2"/>
              <a:buChar char="§"/>
            </a:pPr>
            <a:r>
              <a:rPr lang="ro-RO" altLang="ro-RO" sz="2200" dirty="0">
                <a:latin typeface="Tahoma" pitchFamily="34" charset="0"/>
              </a:rPr>
              <a:t>Anunțarea numărului de exemplare comandate până la 5 octombrie 2016</a:t>
            </a:r>
          </a:p>
          <a:p>
            <a:pPr marL="1547812" lvl="3" indent="-533400">
              <a:lnSpc>
                <a:spcPct val="150000"/>
              </a:lnSpc>
              <a:buClr>
                <a:schemeClr val="accent6">
                  <a:lumMod val="75000"/>
                </a:schemeClr>
              </a:buClr>
              <a:buSzPct val="110000"/>
              <a:buFont typeface="Wingdings" panose="05000000000000000000" pitchFamily="2" charset="2"/>
              <a:buChar char="§"/>
            </a:pPr>
            <a:r>
              <a:rPr lang="ro-RO" altLang="ro-RO" sz="2200" dirty="0">
                <a:latin typeface="Tahoma" pitchFamily="34" charset="0"/>
              </a:rPr>
              <a:t>Plata în două rate: </a:t>
            </a:r>
          </a:p>
          <a:p>
            <a:pPr marL="2005012" lvl="4" indent="-533400">
              <a:lnSpc>
                <a:spcPct val="150000"/>
              </a:lnSpc>
              <a:buClr>
                <a:schemeClr val="accent6">
                  <a:lumMod val="75000"/>
                </a:schemeClr>
              </a:buClr>
              <a:buSzPct val="110000"/>
              <a:buFont typeface="Wingdings" panose="05000000000000000000" pitchFamily="2" charset="2"/>
              <a:buChar char="§"/>
            </a:pPr>
            <a:r>
              <a:rPr lang="ro-RO" altLang="ro-RO" sz="2200" dirty="0">
                <a:latin typeface="Tahoma" pitchFamily="34" charset="0"/>
              </a:rPr>
              <a:t>20 lei până la data de </a:t>
            </a:r>
            <a:r>
              <a:rPr lang="en-US" altLang="ro-RO" sz="2200" dirty="0">
                <a:latin typeface="Tahoma" pitchFamily="34" charset="0"/>
              </a:rPr>
              <a:t>31</a:t>
            </a:r>
            <a:r>
              <a:rPr lang="ro-RO" altLang="ro-RO" sz="2200" dirty="0">
                <a:latin typeface="Tahoma" pitchFamily="34" charset="0"/>
              </a:rPr>
              <a:t> octombrie 2016</a:t>
            </a:r>
          </a:p>
          <a:p>
            <a:pPr marL="2005012" lvl="4" indent="-533400">
              <a:lnSpc>
                <a:spcPct val="150000"/>
              </a:lnSpc>
              <a:buClr>
                <a:schemeClr val="accent6">
                  <a:lumMod val="75000"/>
                </a:schemeClr>
              </a:buClr>
              <a:buSzPct val="110000"/>
              <a:buFont typeface="Wingdings" panose="05000000000000000000" pitchFamily="2" charset="2"/>
              <a:buChar char="§"/>
            </a:pPr>
            <a:r>
              <a:rPr lang="en-US" altLang="ro-RO" sz="2200" dirty="0">
                <a:latin typeface="Tahoma" pitchFamily="34" charset="0"/>
              </a:rPr>
              <a:t>20</a:t>
            </a:r>
            <a:r>
              <a:rPr lang="ro-RO" altLang="ro-RO" sz="2200" dirty="0">
                <a:latin typeface="Tahoma" pitchFamily="34" charset="0"/>
              </a:rPr>
              <a:t> lei până la data de 20 februarie 2017</a:t>
            </a:r>
            <a:endParaRPr lang="en-US" altLang="ro-RO" sz="2200" dirty="0">
              <a:latin typeface="Tahoma" pitchFamily="34" charset="0"/>
            </a:endParaRPr>
          </a:p>
          <a:p>
            <a:pPr marL="1273175" lvl="2" indent="-533400" eaLnBrk="1" hangingPunct="1">
              <a:lnSpc>
                <a:spcPct val="150000"/>
              </a:lnSpc>
              <a:buClr>
                <a:schemeClr val="accent6">
                  <a:lumMod val="75000"/>
                </a:schemeClr>
              </a:buClr>
              <a:buSzPct val="110000"/>
              <a:buFont typeface="Wingdings" pitchFamily="2" charset="2"/>
              <a:buChar char="Ø"/>
            </a:pPr>
            <a:r>
              <a:rPr lang="ro-RO" altLang="ro-RO" sz="2600" b="1" u="sng" dirty="0">
                <a:latin typeface="Tahoma" pitchFamily="34" charset="0"/>
              </a:rPr>
              <a:t>Gazeta matematică </a:t>
            </a:r>
            <a:r>
              <a:rPr lang="en-US" altLang="ro-RO" sz="2600" b="1" u="sng" dirty="0">
                <a:latin typeface="Tahoma" pitchFamily="34" charset="0"/>
              </a:rPr>
              <a:t>+ </a:t>
            </a:r>
            <a:r>
              <a:rPr lang="en-US" altLang="ro-RO" sz="2600" b="1" u="sng" dirty="0" err="1">
                <a:latin typeface="Tahoma" pitchFamily="34" charset="0"/>
              </a:rPr>
              <a:t>Suplimentul</a:t>
            </a:r>
            <a:r>
              <a:rPr lang="en-US" altLang="ro-RO" sz="2600" b="1" u="sng" dirty="0">
                <a:latin typeface="Tahoma" pitchFamily="34" charset="0"/>
              </a:rPr>
              <a:t> didactic</a:t>
            </a:r>
          </a:p>
          <a:p>
            <a:pPr marL="1547812" lvl="3" indent="-533400" eaLnBrk="1" hangingPunct="1">
              <a:lnSpc>
                <a:spcPct val="150000"/>
              </a:lnSpc>
              <a:buClr>
                <a:schemeClr val="accent6">
                  <a:lumMod val="75000"/>
                </a:schemeClr>
              </a:buClr>
              <a:buSzPct val="110000"/>
              <a:buFont typeface="Wingdings" panose="05000000000000000000" pitchFamily="2" charset="2"/>
              <a:buChar char="§"/>
            </a:pPr>
            <a:r>
              <a:rPr lang="ro-RO" altLang="ro-RO" sz="2200" dirty="0">
                <a:latin typeface="Tahoma" pitchFamily="34" charset="0"/>
              </a:rPr>
              <a:t>Site-ul revistei: </a:t>
            </a:r>
            <a:r>
              <a:rPr lang="ro-RO" altLang="ro-RO" sz="2200" dirty="0">
                <a:latin typeface="Tahoma" pitchFamily="34" charset="0"/>
                <a:hlinkClick r:id="rId2"/>
              </a:rPr>
              <a:t>http://rms.unibuc.ro/didactica</a:t>
            </a:r>
            <a:endParaRPr lang="en-US" altLang="ro-RO" sz="2200" dirty="0">
              <a:latin typeface="Tahoma" pitchFamily="34" charset="0"/>
            </a:endParaRPr>
          </a:p>
          <a:p>
            <a:pPr marL="1547812" lvl="3" indent="-533400" eaLnBrk="1" hangingPunct="1">
              <a:lnSpc>
                <a:spcPct val="150000"/>
              </a:lnSpc>
              <a:buClr>
                <a:schemeClr val="accent6">
                  <a:lumMod val="75000"/>
                </a:schemeClr>
              </a:buClr>
              <a:buSzPct val="110000"/>
              <a:buFont typeface="Wingdings" panose="05000000000000000000" pitchFamily="2" charset="2"/>
              <a:buChar char="§"/>
            </a:pPr>
            <a:r>
              <a:rPr lang="ro-RO" altLang="ro-RO" sz="2200" dirty="0">
                <a:latin typeface="Tahoma" pitchFamily="34" charset="0"/>
              </a:rPr>
              <a:t>Distribuție online: </a:t>
            </a:r>
            <a:r>
              <a:rPr lang="ro-RO" altLang="ro-RO" sz="2200" dirty="0">
                <a:latin typeface="Tahoma" pitchFamily="34" charset="0"/>
                <a:hlinkClick r:id="rId3"/>
              </a:rPr>
              <a:t>http://magazin.ssmr.ro</a:t>
            </a:r>
            <a:endParaRPr lang="ro-RO" altLang="ro-RO" sz="2200" dirty="0">
              <a:latin typeface="Tahoma" pitchFamily="34" charset="0"/>
            </a:endParaRPr>
          </a:p>
          <a:p>
            <a:pPr marL="1014412" lvl="3" indent="0" eaLnBrk="1" hangingPunct="1">
              <a:lnSpc>
                <a:spcPct val="150000"/>
              </a:lnSpc>
              <a:buClr>
                <a:schemeClr val="accent6">
                  <a:lumMod val="75000"/>
                </a:schemeClr>
              </a:buClr>
              <a:buSzPct val="110000"/>
              <a:buNone/>
            </a:pPr>
            <a:endParaRPr lang="ro-RO" altLang="ro-RO" sz="1050" b="1" dirty="0">
              <a:latin typeface="Tahoma" pitchFamily="34" charset="0"/>
            </a:endParaRP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1955A77B-16C0-45A2-93D6-10D2E18BCA0B}" type="slidenum">
              <a:rPr lang="ro-RO" sz="1000">
                <a:solidFill>
                  <a:schemeClr val="tx2">
                    <a:shade val="50000"/>
                  </a:schemeClr>
                </a:solidFill>
              </a:rPr>
              <a:pPr algn="r" eaLnBrk="1" hangingPunct="1">
                <a:defRPr/>
              </a:pPr>
              <a:t>84</a:t>
            </a:fld>
            <a:endParaRPr lang="ro-RO" sz="1000">
              <a:solidFill>
                <a:schemeClr val="tx2">
                  <a:shade val="50000"/>
                </a:schemeClr>
              </a:solidFill>
            </a:endParaRPr>
          </a:p>
        </p:txBody>
      </p:sp>
      <p:sp>
        <p:nvSpPr>
          <p:cNvPr id="7" name="AutoShape 4">
            <a:hlinkClick r:id="rId4" action="ppaction://hlinksldjump"/>
          </p:cNvPr>
          <p:cNvSpPr>
            <a:spLocks noChangeArrowheads="1"/>
          </p:cNvSpPr>
          <p:nvPr/>
        </p:nvSpPr>
        <p:spPr bwMode="auto">
          <a:xfrm>
            <a:off x="9080500" y="6193533"/>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68368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49497" y="135643"/>
            <a:ext cx="9163050" cy="685800"/>
          </a:xfrm>
        </p:spPr>
        <p:txBody>
          <a:bodyPr>
            <a:normAutofit/>
          </a:bodyPr>
          <a:lstStyle/>
          <a:p>
            <a:pPr algn="ctr" eaLnBrk="1" hangingPunct="1"/>
            <a:r>
              <a:rPr lang="ro-RO" altLang="ro-RO" sz="3200" dirty="0">
                <a:solidFill>
                  <a:schemeClr val="tx2">
                    <a:lumMod val="60000"/>
                    <a:lumOff val="40000"/>
                  </a:schemeClr>
                </a:solidFill>
                <a:latin typeface="Tahoma" pitchFamily="34" charset="0"/>
              </a:rPr>
              <a:t>IV</a:t>
            </a:r>
            <a:r>
              <a:rPr lang="ro-RO" altLang="ro-RO" sz="3200" b="1" dirty="0">
                <a:solidFill>
                  <a:schemeClr val="tx2">
                    <a:lumMod val="60000"/>
                    <a:lumOff val="40000"/>
                  </a:schemeClr>
                </a:solidFill>
                <a:latin typeface="Tahoma" pitchFamily="34" charset="0"/>
              </a:rPr>
              <a:t>. DIVERSE</a:t>
            </a:r>
            <a:endParaRPr lang="en-US" altLang="ro-RO" sz="3200" b="1" dirty="0">
              <a:solidFill>
                <a:schemeClr val="tx2">
                  <a:lumMod val="60000"/>
                  <a:lumOff val="40000"/>
                </a:schemeClr>
              </a:solidFill>
              <a:latin typeface="Tahoma" pitchFamily="34" charset="0"/>
            </a:endParaRPr>
          </a:p>
        </p:txBody>
      </p:sp>
      <p:sp>
        <p:nvSpPr>
          <p:cNvPr id="67587" name="Rectangle 3"/>
          <p:cNvSpPr>
            <a:spLocks noGrp="1" noChangeArrowheads="1"/>
          </p:cNvSpPr>
          <p:nvPr>
            <p:ph idx="1"/>
          </p:nvPr>
        </p:nvSpPr>
        <p:spPr>
          <a:xfrm>
            <a:off x="168522" y="1186568"/>
            <a:ext cx="9737478" cy="5599995"/>
          </a:xfrm>
        </p:spPr>
        <p:txBody>
          <a:bodyPr>
            <a:noAutofit/>
          </a:bodyPr>
          <a:lstStyle/>
          <a:p>
            <a:pPr marL="990600" lvl="1" indent="-533400">
              <a:buClr>
                <a:schemeClr val="accent6">
                  <a:lumMod val="75000"/>
                </a:schemeClr>
              </a:buClr>
              <a:buFont typeface="+mj-lt"/>
              <a:buAutoNum type="arabicPeriod" startAt="2"/>
            </a:pPr>
            <a:r>
              <a:rPr lang="ro-RO" altLang="ro-RO" b="1" dirty="0">
                <a:solidFill>
                  <a:schemeClr val="accent6">
                    <a:lumMod val="75000"/>
                  </a:schemeClr>
                </a:solidFill>
                <a:latin typeface="Tahoma" pitchFamily="34" charset="0"/>
              </a:rPr>
              <a:t>Auxiliare curriculare</a:t>
            </a:r>
          </a:p>
          <a:p>
            <a:pPr marL="948690" lvl="3" indent="-342900">
              <a:buClr>
                <a:schemeClr val="accent6">
                  <a:lumMod val="75000"/>
                </a:schemeClr>
              </a:buClr>
              <a:buFont typeface="Wingdings" panose="05000000000000000000" pitchFamily="2" charset="2"/>
              <a:buChar char="Ø"/>
            </a:pPr>
            <a:r>
              <a:rPr lang="ro-RO" altLang="ro-RO" b="1" dirty="0">
                <a:latin typeface="Tahoma" pitchFamily="34" charset="0"/>
              </a:rPr>
              <a:t>Ghid de pregătire pentru bacalaureat </a:t>
            </a:r>
            <a:r>
              <a:rPr lang="ro-RO" altLang="ro-RO" dirty="0">
                <a:latin typeface="Tahoma" pitchFamily="34" charset="0"/>
              </a:rPr>
              <a:t>(în limba maghiară):</a:t>
            </a:r>
          </a:p>
          <a:p>
            <a:pPr marL="948690" lvl="3" indent="0" defTabSz="365760">
              <a:buClr>
                <a:schemeClr val="accent6">
                  <a:lumMod val="75000"/>
                </a:schemeClr>
              </a:buClr>
              <a:buNone/>
            </a:pPr>
            <a:r>
              <a:rPr lang="hu-HU" altLang="ro-RO" b="1" dirty="0" err="1">
                <a:latin typeface="Tahoma" pitchFamily="34" charset="0"/>
              </a:rPr>
              <a:t>Programa</a:t>
            </a:r>
            <a:r>
              <a:rPr lang="hu-HU" altLang="ro-RO" b="1" dirty="0">
                <a:latin typeface="Tahoma" pitchFamily="34" charset="0"/>
              </a:rPr>
              <a:t> M1: </a:t>
            </a:r>
            <a:r>
              <a:rPr lang="hu-HU" altLang="ro-RO" dirty="0" err="1">
                <a:latin typeface="Tahoma" pitchFamily="34" charset="0"/>
              </a:rPr>
              <a:t>Autori</a:t>
            </a:r>
            <a:r>
              <a:rPr lang="hu-HU" altLang="ro-RO" dirty="0">
                <a:latin typeface="Tahoma" pitchFamily="34" charset="0"/>
              </a:rPr>
              <a:t>: </a:t>
            </a:r>
            <a:r>
              <a:rPr lang="ro-RO" altLang="ro-RO" dirty="0" err="1">
                <a:latin typeface="Tahoma" pitchFamily="34" charset="0"/>
              </a:rPr>
              <a:t>Maroscher</a:t>
            </a:r>
            <a:r>
              <a:rPr lang="ro-RO" altLang="ro-RO" dirty="0">
                <a:latin typeface="Tahoma" pitchFamily="34" charset="0"/>
              </a:rPr>
              <a:t> L</a:t>
            </a:r>
            <a:r>
              <a:rPr lang="hu-HU" altLang="ro-RO" dirty="0" err="1">
                <a:latin typeface="Tahoma" pitchFamily="34" charset="0"/>
              </a:rPr>
              <a:t>ászló</a:t>
            </a:r>
            <a:r>
              <a:rPr lang="hu-HU" altLang="ro-RO" dirty="0">
                <a:latin typeface="Tahoma" pitchFamily="34" charset="0"/>
              </a:rPr>
              <a:t>, </a:t>
            </a:r>
            <a:r>
              <a:rPr lang="hu-HU" altLang="ro-RO" dirty="0" err="1">
                <a:latin typeface="Tahoma" pitchFamily="34" charset="0"/>
              </a:rPr>
              <a:t>Fazakas</a:t>
            </a:r>
            <a:r>
              <a:rPr lang="hu-HU" altLang="ro-RO" dirty="0">
                <a:latin typeface="Tahoma" pitchFamily="34" charset="0"/>
              </a:rPr>
              <a:t> Mária, Babos László</a:t>
            </a:r>
          </a:p>
          <a:p>
            <a:pPr marL="948690" lvl="3" indent="0" defTabSz="365760">
              <a:buClr>
                <a:schemeClr val="accent6">
                  <a:lumMod val="75000"/>
                </a:schemeClr>
              </a:buClr>
              <a:buNone/>
            </a:pPr>
            <a:r>
              <a:rPr lang="hu-HU" altLang="ro-RO" b="1" dirty="0" err="1">
                <a:latin typeface="Tahoma" pitchFamily="34" charset="0"/>
              </a:rPr>
              <a:t>Programa</a:t>
            </a:r>
            <a:r>
              <a:rPr lang="hu-HU" altLang="ro-RO" b="1" dirty="0">
                <a:latin typeface="Tahoma" pitchFamily="34" charset="0"/>
              </a:rPr>
              <a:t> M2: </a:t>
            </a:r>
            <a:r>
              <a:rPr lang="hu-HU" altLang="ro-RO" dirty="0" err="1">
                <a:latin typeface="Tahoma" pitchFamily="34" charset="0"/>
              </a:rPr>
              <a:t>Autori</a:t>
            </a:r>
            <a:r>
              <a:rPr lang="hu-HU" altLang="ro-RO" dirty="0">
                <a:latin typeface="Tahoma" pitchFamily="34" charset="0"/>
              </a:rPr>
              <a:t>: </a:t>
            </a:r>
            <a:r>
              <a:rPr lang="ro-RO" altLang="ro-RO" dirty="0" err="1">
                <a:latin typeface="Tahoma" pitchFamily="34" charset="0"/>
              </a:rPr>
              <a:t>Maroscher</a:t>
            </a:r>
            <a:r>
              <a:rPr lang="ro-RO" altLang="ro-RO" dirty="0">
                <a:latin typeface="Tahoma" pitchFamily="34" charset="0"/>
              </a:rPr>
              <a:t> L</a:t>
            </a:r>
            <a:r>
              <a:rPr lang="hu-HU" altLang="ro-RO" dirty="0" err="1">
                <a:latin typeface="Tahoma" pitchFamily="34" charset="0"/>
              </a:rPr>
              <a:t>ászló</a:t>
            </a:r>
            <a:r>
              <a:rPr lang="hu-HU" altLang="ro-RO" dirty="0">
                <a:latin typeface="Tahoma" pitchFamily="34" charset="0"/>
              </a:rPr>
              <a:t>, </a:t>
            </a:r>
            <a:r>
              <a:rPr lang="hu-HU" altLang="ro-RO" dirty="0" err="1">
                <a:latin typeface="Tahoma" pitchFamily="34" charset="0"/>
              </a:rPr>
              <a:t>Fazakas</a:t>
            </a:r>
            <a:r>
              <a:rPr lang="hu-HU" altLang="ro-RO" dirty="0">
                <a:latin typeface="Tahoma" pitchFamily="34" charset="0"/>
              </a:rPr>
              <a:t> Mária</a:t>
            </a:r>
          </a:p>
          <a:p>
            <a:pPr marL="948690" lvl="3" indent="-342900">
              <a:buClr>
                <a:schemeClr val="accent6">
                  <a:lumMod val="75000"/>
                </a:schemeClr>
              </a:buClr>
              <a:buFont typeface="Wingdings" panose="05000000000000000000" pitchFamily="2" charset="2"/>
              <a:buChar char="Ø"/>
            </a:pPr>
            <a:r>
              <a:rPr lang="ro-RO" altLang="ro-RO" b="1" dirty="0">
                <a:latin typeface="Tahoma" pitchFamily="34" charset="0"/>
              </a:rPr>
              <a:t>Ghid de pregătire pentru EN_VIII </a:t>
            </a:r>
            <a:r>
              <a:rPr lang="ro-RO" altLang="ro-RO" dirty="0">
                <a:latin typeface="Tahoma" pitchFamily="34" charset="0"/>
              </a:rPr>
              <a:t>(în limba maghiară)</a:t>
            </a:r>
          </a:p>
          <a:p>
            <a:pPr marL="605790" lvl="3" indent="0" defTabSz="457200">
              <a:buClr>
                <a:schemeClr val="accent6">
                  <a:lumMod val="75000"/>
                </a:schemeClr>
              </a:buClr>
              <a:buNone/>
            </a:pPr>
            <a:r>
              <a:rPr lang="ro-RO" altLang="ro-RO" dirty="0">
                <a:latin typeface="Tahoma" pitchFamily="34" charset="0"/>
              </a:rPr>
              <a:t>	</a:t>
            </a:r>
            <a:r>
              <a:rPr lang="hu-HU" altLang="ro-RO" dirty="0" err="1">
                <a:latin typeface="Tahoma" pitchFamily="34" charset="0"/>
              </a:rPr>
              <a:t>Autori</a:t>
            </a:r>
            <a:r>
              <a:rPr lang="hu-HU" altLang="ro-RO" dirty="0">
                <a:latin typeface="Tahoma" pitchFamily="34" charset="0"/>
              </a:rPr>
              <a:t>: Mester Gizella, Kolumbán Anikó </a:t>
            </a:r>
            <a:endParaRPr lang="en-US" altLang="ro-RO" dirty="0">
              <a:latin typeface="Tahoma" pitchFamily="34" charset="0"/>
            </a:endParaRPr>
          </a:p>
          <a:p>
            <a:pPr marL="971550" lvl="1" indent="-514350" eaLnBrk="1" hangingPunct="1">
              <a:buClr>
                <a:schemeClr val="accent6">
                  <a:lumMod val="75000"/>
                </a:schemeClr>
              </a:buClr>
              <a:buFont typeface="+mj-lt"/>
              <a:buAutoNum type="arabicPeriod" startAt="3"/>
            </a:pPr>
            <a:r>
              <a:rPr lang="ro-RO" altLang="ro-RO" b="1" dirty="0">
                <a:solidFill>
                  <a:schemeClr val="accent6">
                    <a:lumMod val="75000"/>
                  </a:schemeClr>
                </a:solidFill>
                <a:latin typeface="Tahoma" pitchFamily="34" charset="0"/>
              </a:rPr>
              <a:t>Cursuri de </a:t>
            </a:r>
            <a:r>
              <a:rPr lang="ro-RO" altLang="ro-RO" b="1" dirty="0" err="1">
                <a:solidFill>
                  <a:schemeClr val="accent6">
                    <a:lumMod val="75000"/>
                  </a:schemeClr>
                </a:solidFill>
                <a:latin typeface="Tahoma" pitchFamily="34" charset="0"/>
              </a:rPr>
              <a:t>perfecţionare</a:t>
            </a:r>
            <a:r>
              <a:rPr lang="ro-RO" altLang="ro-RO" b="1" dirty="0">
                <a:solidFill>
                  <a:schemeClr val="accent6">
                    <a:lumMod val="75000"/>
                  </a:schemeClr>
                </a:solidFill>
                <a:latin typeface="Tahoma" pitchFamily="34" charset="0"/>
              </a:rPr>
              <a:t> și formare continuă</a:t>
            </a:r>
          </a:p>
          <a:p>
            <a:pPr marL="457200" lvl="1" indent="0" eaLnBrk="1" hangingPunct="1">
              <a:buClr>
                <a:schemeClr val="accent6">
                  <a:lumMod val="75000"/>
                </a:schemeClr>
              </a:buClr>
              <a:buNone/>
            </a:pPr>
            <a:r>
              <a:rPr lang="ro-RO" altLang="ro-RO" sz="2000" b="1" dirty="0">
                <a:latin typeface="Tahoma" pitchFamily="34" charset="0"/>
              </a:rPr>
              <a:t>Universitatea ”Babeș-Bolyai” din Cluj-Napoca </a:t>
            </a:r>
            <a:r>
              <a:rPr lang="ro-RO" altLang="ro-RO" sz="2000" dirty="0">
                <a:latin typeface="Tahoma" pitchFamily="34" charset="0"/>
              </a:rPr>
              <a:t>(program  postuniversitar de formare și dezvoltare personală continuă):</a:t>
            </a:r>
          </a:p>
          <a:p>
            <a:pPr marL="548640" lvl="4" indent="-342900">
              <a:spcAft>
                <a:spcPts val="600"/>
              </a:spcAft>
              <a:buClr>
                <a:schemeClr val="accent6">
                  <a:lumMod val="75000"/>
                </a:schemeClr>
              </a:buClr>
              <a:buFont typeface="Wingdings" panose="05000000000000000000" pitchFamily="2" charset="2"/>
              <a:buChar char="Ø"/>
            </a:pPr>
            <a:r>
              <a:rPr lang="ro-RO" altLang="ro-RO" b="1" dirty="0">
                <a:latin typeface="Tahoma" pitchFamily="34" charset="0"/>
              </a:rPr>
              <a:t>Matematica gimnazială bazată pe investigări și pe curiozitate </a:t>
            </a:r>
          </a:p>
          <a:p>
            <a:pPr marL="548640" lvl="4" indent="0">
              <a:spcAft>
                <a:spcPts val="600"/>
              </a:spcAft>
              <a:buClr>
                <a:schemeClr val="accent6">
                  <a:lumMod val="75000"/>
                </a:schemeClr>
              </a:buClr>
              <a:buNone/>
            </a:pPr>
            <a:r>
              <a:rPr lang="ro-RO" altLang="ro-RO" b="1" dirty="0">
                <a:latin typeface="Tahoma" pitchFamily="34" charset="0"/>
              </a:rPr>
              <a:t>(30 credite; 400 lei)</a:t>
            </a:r>
          </a:p>
          <a:p>
            <a:pPr marL="548640" lvl="4" indent="-342900">
              <a:spcAft>
                <a:spcPts val="600"/>
              </a:spcAft>
              <a:buClr>
                <a:schemeClr val="accent6">
                  <a:lumMod val="75000"/>
                </a:schemeClr>
              </a:buClr>
              <a:buFont typeface="Wingdings" panose="05000000000000000000" pitchFamily="2" charset="2"/>
              <a:buChar char="Ø"/>
            </a:pPr>
            <a:r>
              <a:rPr lang="ro-RO" altLang="ro-RO" b="1" dirty="0">
                <a:latin typeface="Tahoma" pitchFamily="34" charset="0"/>
              </a:rPr>
              <a:t>Predarea matematicii bazată pe investigări și pe curiozitate </a:t>
            </a:r>
          </a:p>
          <a:p>
            <a:pPr marL="548640" lvl="4" indent="0">
              <a:spcAft>
                <a:spcPts val="600"/>
              </a:spcAft>
              <a:buClr>
                <a:schemeClr val="accent6">
                  <a:lumMod val="75000"/>
                </a:schemeClr>
              </a:buClr>
              <a:buNone/>
            </a:pPr>
            <a:r>
              <a:rPr lang="ro-RO" altLang="ro-RO" b="1" dirty="0">
                <a:latin typeface="Tahoma" pitchFamily="34" charset="0"/>
              </a:rPr>
              <a:t>(30 credite; 400 lei)</a:t>
            </a:r>
          </a:p>
        </p:txBody>
      </p:sp>
      <p:sp>
        <p:nvSpPr>
          <p:cNvPr id="6"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1955A77B-16C0-45A2-93D6-10D2E18BCA0B}" type="slidenum">
              <a:rPr lang="ro-RO" sz="1000">
                <a:solidFill>
                  <a:schemeClr val="tx2">
                    <a:shade val="50000"/>
                  </a:schemeClr>
                </a:solidFill>
              </a:rPr>
              <a:pPr algn="r" eaLnBrk="1" hangingPunct="1">
                <a:defRPr/>
              </a:pPr>
              <a:t>85</a:t>
            </a:fld>
            <a:endParaRPr lang="ro-RO" sz="1000">
              <a:solidFill>
                <a:schemeClr val="tx2">
                  <a:shade val="50000"/>
                </a:schemeClr>
              </a:solidFill>
            </a:endParaRPr>
          </a:p>
        </p:txBody>
      </p:sp>
      <p:sp>
        <p:nvSpPr>
          <p:cNvPr id="67589" name="AutoShape 4">
            <a:hlinkClick r:id="rId2" action="ppaction://hlinksldjump"/>
          </p:cNvPr>
          <p:cNvSpPr>
            <a:spLocks noChangeArrowheads="1"/>
          </p:cNvSpPr>
          <p:nvPr/>
        </p:nvSpPr>
        <p:spPr bwMode="auto">
          <a:xfrm>
            <a:off x="9080500" y="620641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2613272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12"/>
          </p:nvPr>
        </p:nvSpPr>
        <p:spPr/>
        <p:txBody>
          <a:bodyPr/>
          <a:lstStyle/>
          <a:p>
            <a:pPr>
              <a:defRPr/>
            </a:pPr>
            <a:fld id="{9D7AF1DB-441C-4AB3-B8E3-17B04CE9F769}" type="slidenum">
              <a:rPr lang="ro-RO"/>
              <a:pPr>
                <a:defRPr/>
              </a:pPr>
              <a:t>86</a:t>
            </a:fld>
            <a:endParaRPr lang="ro-RO"/>
          </a:p>
        </p:txBody>
      </p:sp>
      <p:sp>
        <p:nvSpPr>
          <p:cNvPr id="5" name="Slide Number Placeholder 4"/>
          <p:cNvSpPr txBox="1">
            <a:spLocks noGrp="1"/>
          </p:cNvSpPr>
          <p:nvPr/>
        </p:nvSpPr>
        <p:spPr bwMode="auto">
          <a:xfrm>
            <a:off x="7099300" y="6248400"/>
            <a:ext cx="2311400" cy="457200"/>
          </a:xfrm>
          <a:prstGeom prst="rect">
            <a:avLst/>
          </a:prstGeom>
          <a:noFill/>
          <a:ln>
            <a:miter lim="800000"/>
            <a:headEnd/>
            <a:tailEnd/>
          </a:ln>
        </p:spPr>
        <p:txBody>
          <a:bodyPr/>
          <a:lstStyle/>
          <a:p>
            <a:pPr algn="r" eaLnBrk="1" hangingPunct="1">
              <a:defRPr/>
            </a:pPr>
            <a:endParaRPr lang="ro-RO" sz="1200" b="0" dirty="0">
              <a:solidFill>
                <a:schemeClr val="tx2"/>
              </a:solidFill>
              <a:latin typeface="+mn-lt"/>
              <a:cs typeface="+mn-cs"/>
            </a:endParaRPr>
          </a:p>
        </p:txBody>
      </p:sp>
      <p:sp>
        <p:nvSpPr>
          <p:cNvPr id="57350" name="AutoShape 5">
            <a:hlinkClick r:id="rId2" action="ppaction://hlinksldjump"/>
          </p:cNvPr>
          <p:cNvSpPr>
            <a:spLocks noChangeArrowheads="1"/>
          </p:cNvSpPr>
          <p:nvPr/>
        </p:nvSpPr>
        <p:spPr bwMode="auto">
          <a:xfrm rot="10800000">
            <a:off x="396876" y="6120008"/>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57351" name="Text Box 9"/>
          <p:cNvSpPr txBox="1">
            <a:spLocks noChangeArrowheads="1"/>
          </p:cNvSpPr>
          <p:nvPr/>
        </p:nvSpPr>
        <p:spPr bwMode="auto">
          <a:xfrm>
            <a:off x="322545" y="1133861"/>
            <a:ext cx="9105901" cy="485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pPr algn="ctr">
              <a:spcBef>
                <a:spcPct val="50000"/>
              </a:spcBef>
            </a:pPr>
            <a:r>
              <a:rPr lang="en-US" altLang="ro-RO" sz="3200" dirty="0">
                <a:solidFill>
                  <a:schemeClr val="accent6">
                    <a:lumMod val="75000"/>
                  </a:schemeClr>
                </a:solidFill>
                <a:latin typeface="Tahoma" pitchFamily="34" charset="0"/>
              </a:rPr>
              <a:t>INFORMA</a:t>
            </a:r>
            <a:r>
              <a:rPr lang="ro-RO" altLang="ro-RO" sz="3200" dirty="0">
                <a:solidFill>
                  <a:schemeClr val="accent6">
                    <a:lumMod val="75000"/>
                  </a:schemeClr>
                </a:solidFill>
                <a:latin typeface="Tahoma" pitchFamily="34" charset="0"/>
              </a:rPr>
              <a:t>ŢII UTILE </a:t>
            </a:r>
            <a:r>
              <a:rPr lang="ro-RO" altLang="ro-RO" sz="3200" dirty="0">
                <a:solidFill>
                  <a:schemeClr val="accent6">
                    <a:lumMod val="75000"/>
                  </a:schemeClr>
                </a:solidFill>
              </a:rPr>
              <a:t>LA ADRESELE:</a:t>
            </a:r>
          </a:p>
          <a:p>
            <a:pPr>
              <a:spcBef>
                <a:spcPct val="50000"/>
              </a:spcBef>
            </a:pPr>
            <a:r>
              <a:rPr lang="ro-RO" altLang="ro-RO" sz="3600" dirty="0" err="1">
                <a:hlinkClick r:id="rId3"/>
              </a:rPr>
              <a:t>www.edu.ro</a:t>
            </a:r>
            <a:endParaRPr lang="ro-RO" altLang="ro-RO" sz="3600" dirty="0"/>
          </a:p>
          <a:p>
            <a:pPr>
              <a:spcBef>
                <a:spcPct val="50000"/>
              </a:spcBef>
            </a:pPr>
            <a:r>
              <a:rPr lang="ro-RO" altLang="ro-RO" sz="3600" dirty="0" err="1">
                <a:hlinkClick r:id="rId4"/>
              </a:rPr>
              <a:t>www.rocnee.eu</a:t>
            </a:r>
            <a:endParaRPr lang="ro-RO" altLang="ro-RO" sz="3600" dirty="0"/>
          </a:p>
          <a:p>
            <a:pPr marL="0" indent="0" algn="just" eaLnBrk="1" hangingPunct="1">
              <a:lnSpc>
                <a:spcPct val="80000"/>
              </a:lnSpc>
              <a:buClr>
                <a:schemeClr val="accent2">
                  <a:lumMod val="75000"/>
                </a:schemeClr>
              </a:buClr>
              <a:buFontTx/>
              <a:buNone/>
              <a:defRPr/>
            </a:pPr>
            <a:endParaRPr lang="ro-RO" sz="3600" dirty="0">
              <a:solidFill>
                <a:srgbClr val="000000"/>
              </a:solidFill>
              <a:latin typeface="Tahoma" pitchFamily="34" charset="0"/>
            </a:endParaRPr>
          </a:p>
          <a:p>
            <a:pPr marL="0" indent="0" algn="just" eaLnBrk="1" hangingPunct="1">
              <a:lnSpc>
                <a:spcPct val="80000"/>
              </a:lnSpc>
              <a:buClr>
                <a:schemeClr val="accent2">
                  <a:lumMod val="75000"/>
                </a:schemeClr>
              </a:buClr>
              <a:buFontTx/>
              <a:buNone/>
              <a:defRPr/>
            </a:pPr>
            <a:r>
              <a:rPr lang="ro-RO" sz="3600" dirty="0">
                <a:solidFill>
                  <a:srgbClr val="000000"/>
                </a:solidFill>
                <a:latin typeface="Tahoma" pitchFamily="34" charset="0"/>
                <a:hlinkClick r:id="rId5"/>
              </a:rPr>
              <a:t>http://www.ise.ro/</a:t>
            </a:r>
            <a:endParaRPr lang="ro-RO" sz="3600" dirty="0">
              <a:solidFill>
                <a:srgbClr val="000000"/>
              </a:solidFill>
              <a:latin typeface="Tahoma" pitchFamily="34" charset="0"/>
            </a:endParaRPr>
          </a:p>
          <a:p>
            <a:pPr marL="0" indent="0" algn="just" eaLnBrk="1" hangingPunct="1">
              <a:lnSpc>
                <a:spcPct val="80000"/>
              </a:lnSpc>
              <a:buClr>
                <a:schemeClr val="accent2">
                  <a:lumMod val="75000"/>
                </a:schemeClr>
              </a:buClr>
              <a:buFontTx/>
              <a:buNone/>
              <a:defRPr/>
            </a:pPr>
            <a:endParaRPr lang="ro-RO" sz="3600" dirty="0">
              <a:solidFill>
                <a:srgbClr val="000000"/>
              </a:solidFill>
              <a:latin typeface="Tahoma" pitchFamily="34" charset="0"/>
            </a:endParaRPr>
          </a:p>
          <a:p>
            <a:pPr marL="0" indent="0" algn="just" eaLnBrk="1" hangingPunct="1">
              <a:lnSpc>
                <a:spcPct val="80000"/>
              </a:lnSpc>
              <a:buClr>
                <a:schemeClr val="accent2">
                  <a:lumMod val="75000"/>
                </a:schemeClr>
              </a:buClr>
              <a:buFontTx/>
              <a:buNone/>
              <a:defRPr/>
            </a:pPr>
            <a:r>
              <a:rPr lang="ro-RO" sz="3600" dirty="0">
                <a:solidFill>
                  <a:srgbClr val="000000"/>
                </a:solidFill>
                <a:latin typeface="Tahoma" pitchFamily="34" charset="0"/>
                <a:hlinkClick r:id="rId6"/>
              </a:rPr>
              <a:t>http://programe.ise.ro/</a:t>
            </a:r>
            <a:endParaRPr lang="ro-RO" sz="3600" dirty="0">
              <a:solidFill>
                <a:srgbClr val="000000"/>
              </a:solidFill>
              <a:latin typeface="Tahoma" pitchFamily="34" charset="0"/>
            </a:endParaRPr>
          </a:p>
          <a:p>
            <a:pPr>
              <a:spcBef>
                <a:spcPct val="50000"/>
              </a:spcBef>
            </a:pPr>
            <a:r>
              <a:rPr lang="en-US" altLang="ro-RO" sz="3600" dirty="0">
                <a:hlinkClick r:id="rId7"/>
              </a:rPr>
              <a:t>https://isj.educv.ro/</a:t>
            </a:r>
            <a:r>
              <a:rPr lang="ro-RO" altLang="ro-RO" sz="1000" b="0" dirty="0"/>
              <a:t>-</a:t>
            </a:r>
            <a:r>
              <a:rPr lang="en-US" altLang="ro-RO" sz="1000" b="0" dirty="0"/>
              <a:t>&gt; </a:t>
            </a:r>
            <a:r>
              <a:rPr lang="en-US" altLang="ro-RO" sz="1000" b="0" dirty="0" err="1"/>
              <a:t>Inspectori</a:t>
            </a:r>
            <a:r>
              <a:rPr lang="en-US" altLang="ro-RO" sz="1000" b="0" dirty="0"/>
              <a:t> -&gt; Inspector de </a:t>
            </a:r>
            <a:r>
              <a:rPr lang="en-US" altLang="ro-RO" sz="1000" b="0" dirty="0" err="1"/>
              <a:t>matematic</a:t>
            </a:r>
            <a:r>
              <a:rPr lang="ro-RO" altLang="ro-RO" sz="1000" b="0" dirty="0"/>
              <a:t>ă-informatică</a:t>
            </a:r>
            <a:endParaRPr lang="ro-RO" altLang="ro-RO" sz="2400" b="0" dirty="0"/>
          </a:p>
        </p:txBody>
      </p:sp>
      <p:sp>
        <p:nvSpPr>
          <p:cNvPr id="2" name="Title 1"/>
          <p:cNvSpPr>
            <a:spLocks noGrp="1"/>
          </p:cNvSpPr>
          <p:nvPr>
            <p:ph type="title"/>
          </p:nvPr>
        </p:nvSpPr>
        <p:spPr>
          <a:xfrm>
            <a:off x="0" y="228600"/>
            <a:ext cx="9906000" cy="840914"/>
          </a:xfrm>
        </p:spPr>
        <p:txBody>
          <a:bodyPr/>
          <a:lstStyle/>
          <a:p>
            <a:pPr algn="ctr"/>
            <a:r>
              <a:rPr lang="ro-RO" altLang="ro-RO" dirty="0">
                <a:solidFill>
                  <a:schemeClr val="tx2">
                    <a:lumMod val="60000"/>
                    <a:lumOff val="40000"/>
                  </a:schemeClr>
                </a:solidFill>
                <a:latin typeface="Tahoma" pitchFamily="34" charset="0"/>
              </a:rPr>
              <a:t>IV. DIVERSE</a:t>
            </a:r>
            <a:endParaRPr lang="en-US" dirty="0"/>
          </a:p>
        </p:txBody>
      </p:sp>
      <p:sp>
        <p:nvSpPr>
          <p:cNvPr id="8" name="AutoShape 4">
            <a:hlinkClick r:id="rId8" action="ppaction://hlinksldjump"/>
          </p:cNvPr>
          <p:cNvSpPr>
            <a:spLocks noChangeArrowheads="1"/>
          </p:cNvSpPr>
          <p:nvPr/>
        </p:nvSpPr>
        <p:spPr bwMode="auto">
          <a:xfrm>
            <a:off x="9139521" y="6120008"/>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Tree>
    <p:extLst>
      <p:ext uri="{BB962C8B-B14F-4D97-AF65-F5344CB8AC3E}">
        <p14:creationId xmlns:p14="http://schemas.microsoft.com/office/powerpoint/2010/main" val="3926783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a:xfrm>
            <a:off x="165100" y="914400"/>
            <a:ext cx="9906000" cy="4525963"/>
          </a:xfrm>
        </p:spPr>
        <p:txBody>
          <a:bodyPr>
            <a:normAutofit lnSpcReduction="10000"/>
          </a:bodyPr>
          <a:lstStyle/>
          <a:p>
            <a:pPr algn="ctr" eaLnBrk="1" hangingPunct="1">
              <a:lnSpc>
                <a:spcPct val="90000"/>
              </a:lnSpc>
              <a:buFont typeface="Wingdings" pitchFamily="2" charset="2"/>
              <a:buNone/>
            </a:pPr>
            <a:endParaRPr lang="ro-RO" altLang="ro-RO" dirty="0">
              <a:solidFill>
                <a:schemeClr val="tx2">
                  <a:lumMod val="60000"/>
                  <a:lumOff val="40000"/>
                </a:schemeClr>
              </a:solidFill>
            </a:endParaRPr>
          </a:p>
          <a:p>
            <a:pPr algn="ctr" eaLnBrk="1" hangingPunct="1">
              <a:lnSpc>
                <a:spcPct val="90000"/>
              </a:lnSpc>
              <a:buFont typeface="Wingdings" pitchFamily="2" charset="2"/>
              <a:buNone/>
            </a:pPr>
            <a:r>
              <a:rPr lang="ro-RO" altLang="ro-RO" sz="4800" b="1" dirty="0">
                <a:solidFill>
                  <a:schemeClr val="tx2">
                    <a:lumMod val="60000"/>
                    <a:lumOff val="40000"/>
                  </a:schemeClr>
                </a:solidFill>
                <a:latin typeface="Broadway" pitchFamily="82" charset="0"/>
              </a:rPr>
              <a:t>VĂ DORESC</a:t>
            </a:r>
          </a:p>
          <a:p>
            <a:pPr algn="ctr" eaLnBrk="1" hangingPunct="1">
              <a:lnSpc>
                <a:spcPct val="90000"/>
              </a:lnSpc>
              <a:buFont typeface="Wingdings" pitchFamily="2" charset="2"/>
              <a:buNone/>
            </a:pPr>
            <a:r>
              <a:rPr lang="ro-RO" altLang="ro-RO" sz="4800" b="1" dirty="0">
                <a:solidFill>
                  <a:schemeClr val="tx2">
                    <a:lumMod val="60000"/>
                    <a:lumOff val="40000"/>
                  </a:schemeClr>
                </a:solidFill>
                <a:latin typeface="Broadway" pitchFamily="82" charset="0"/>
              </a:rPr>
              <a:t> </a:t>
            </a:r>
          </a:p>
          <a:p>
            <a:pPr algn="ctr" eaLnBrk="1" hangingPunct="1">
              <a:lnSpc>
                <a:spcPct val="90000"/>
              </a:lnSpc>
              <a:buFont typeface="Wingdings" pitchFamily="2" charset="2"/>
              <a:buNone/>
            </a:pPr>
            <a:r>
              <a:rPr lang="ro-RO" altLang="ro-RO" sz="4800" b="1" dirty="0">
                <a:solidFill>
                  <a:schemeClr val="tx2">
                    <a:lumMod val="60000"/>
                    <a:lumOff val="40000"/>
                  </a:schemeClr>
                </a:solidFill>
                <a:latin typeface="Broadway" pitchFamily="82" charset="0"/>
              </a:rPr>
              <a:t>MULT SUCCES </a:t>
            </a:r>
          </a:p>
          <a:p>
            <a:pPr algn="ctr" eaLnBrk="1" hangingPunct="1">
              <a:lnSpc>
                <a:spcPct val="90000"/>
              </a:lnSpc>
              <a:buFont typeface="Wingdings" pitchFamily="2" charset="2"/>
              <a:buNone/>
            </a:pPr>
            <a:r>
              <a:rPr lang="ro-RO" altLang="ro-RO" sz="4800" b="1" dirty="0">
                <a:solidFill>
                  <a:schemeClr val="tx2">
                    <a:lumMod val="60000"/>
                    <a:lumOff val="40000"/>
                  </a:schemeClr>
                </a:solidFill>
                <a:latin typeface="Broadway" pitchFamily="82" charset="0"/>
              </a:rPr>
              <a:t>ÎN </a:t>
            </a:r>
          </a:p>
          <a:p>
            <a:pPr algn="ctr" eaLnBrk="1" hangingPunct="1">
              <a:lnSpc>
                <a:spcPct val="90000"/>
              </a:lnSpc>
              <a:buFont typeface="Wingdings" pitchFamily="2" charset="2"/>
              <a:buNone/>
            </a:pPr>
            <a:r>
              <a:rPr lang="ro-RO" altLang="ro-RO" sz="4800" b="1" dirty="0">
                <a:solidFill>
                  <a:schemeClr val="tx2">
                    <a:lumMod val="60000"/>
                    <a:lumOff val="40000"/>
                  </a:schemeClr>
                </a:solidFill>
                <a:latin typeface="Broadway" pitchFamily="82" charset="0"/>
              </a:rPr>
              <a:t>NOUL  AN  ŞCOLAR !</a:t>
            </a:r>
            <a:endParaRPr lang="en-US" altLang="ro-RO" sz="4800" b="1" dirty="0">
              <a:solidFill>
                <a:schemeClr val="tx2">
                  <a:lumMod val="60000"/>
                  <a:lumOff val="40000"/>
                </a:schemeClr>
              </a:solidFill>
              <a:latin typeface="Broadway" pitchFamily="82" charset="0"/>
            </a:endParaRPr>
          </a:p>
        </p:txBody>
      </p:sp>
      <p:sp>
        <p:nvSpPr>
          <p:cNvPr id="5" name="Rectangle 5"/>
          <p:cNvSpPr>
            <a:spLocks noGrp="1" noChangeArrowheads="1"/>
          </p:cNvSpPr>
          <p:nvPr>
            <p:ph type="sldNum" sz="quarter" idx="12"/>
          </p:nvPr>
        </p:nvSpPr>
        <p:spPr/>
        <p:txBody>
          <a:bodyPr/>
          <a:lstStyle/>
          <a:p>
            <a:pPr>
              <a:defRPr/>
            </a:pPr>
            <a:fld id="{F31ACCD0-A0A2-4500-ACC9-42E65034E4AE}" type="slidenum">
              <a:rPr lang="ro-RO"/>
              <a:pPr>
                <a:defRPr/>
              </a:pPr>
              <a:t>87</a:t>
            </a:fld>
            <a:endParaRPr lang="ro-RO"/>
          </a:p>
        </p:txBody>
      </p:sp>
      <p:sp>
        <p:nvSpPr>
          <p:cNvPr id="69637" name="AutoShape 4">
            <a:hlinkClick r:id="rId2" action="ppaction://hlinksldjump"/>
          </p:cNvPr>
          <p:cNvSpPr>
            <a:spLocks noChangeArrowheads="1"/>
          </p:cNvSpPr>
          <p:nvPr/>
        </p:nvSpPr>
        <p:spPr bwMode="auto">
          <a:xfrm rot="10800000">
            <a:off x="685800" y="6248400"/>
            <a:ext cx="577850" cy="304800"/>
          </a:xfrm>
          <a:prstGeom prst="rightArrow">
            <a:avLst>
              <a:gd name="adj1" fmla="val 50000"/>
              <a:gd name="adj2" fmla="val 47396"/>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solidFill>
                <a:schemeClr val="accent6">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89"/>
          <p:cNvSpPr>
            <a:spLocks noGrp="1" noChangeArrowheads="1"/>
          </p:cNvSpPr>
          <p:nvPr>
            <p:ph type="title"/>
          </p:nvPr>
        </p:nvSpPr>
        <p:spPr>
          <a:xfrm>
            <a:off x="685800" y="858838"/>
            <a:ext cx="8528050" cy="609600"/>
          </a:xfrm>
          <a:ln>
            <a:solidFill>
              <a:schemeClr val="tx1"/>
            </a:solidFill>
          </a:ln>
        </p:spPr>
        <p:txBody>
          <a:bodyPr>
            <a:normAutofit/>
          </a:bodyPr>
          <a:lstStyle/>
          <a:p>
            <a:pPr algn="ctr"/>
            <a:r>
              <a:rPr lang="ro-RO" altLang="ro-RO" sz="2800" b="1" dirty="0">
                <a:latin typeface="Tahoma" pitchFamily="34" charset="0"/>
              </a:rPr>
              <a:t>EN 2016</a:t>
            </a:r>
            <a:r>
              <a:rPr lang="en-US" altLang="ro-RO" sz="2800" b="1" dirty="0">
                <a:latin typeface="Tahoma" pitchFamily="34" charset="0"/>
              </a:rPr>
              <a:t> </a:t>
            </a:r>
            <a:r>
              <a:rPr lang="ro-RO" altLang="ro-RO" sz="2800" b="1" dirty="0">
                <a:latin typeface="Tahoma" pitchFamily="34" charset="0"/>
              </a:rPr>
              <a:t>–</a:t>
            </a:r>
            <a:r>
              <a:rPr lang="en-US" altLang="ro-RO" sz="2800" b="1" dirty="0">
                <a:latin typeface="Tahoma" pitchFamily="34" charset="0"/>
              </a:rPr>
              <a:t> </a:t>
            </a:r>
            <a:r>
              <a:rPr lang="ro-RO" altLang="ro-RO" sz="2800" dirty="0">
                <a:latin typeface="Tahoma" pitchFamily="34" charset="0"/>
              </a:rPr>
              <a:t>Rezultate pe tranșe de medii</a:t>
            </a:r>
            <a:endParaRPr lang="ro-RO" altLang="ro-RO" sz="2800" b="1" dirty="0">
              <a:latin typeface="Tahoma" pitchFamily="34" charset="0"/>
            </a:endParaRPr>
          </a:p>
        </p:txBody>
      </p:sp>
      <p:sp>
        <p:nvSpPr>
          <p:cNvPr id="62" name="Rectangle 5"/>
          <p:cNvSpPr txBox="1">
            <a:spLocks noGrp="1" noChangeArrowheads="1"/>
          </p:cNvSpPr>
          <p:nvPr/>
        </p:nvSpPr>
        <p:spPr>
          <a:xfrm>
            <a:off x="8832850" y="6421438"/>
            <a:ext cx="825500" cy="365125"/>
          </a:xfrm>
          <a:prstGeom prst="rect">
            <a:avLst/>
          </a:prstGeom>
          <a:noFill/>
        </p:spPr>
        <p:txBody>
          <a:bodyPr lIns="0" tIns="0" rIns="0" bIns="0" anchor="b"/>
          <a:lstStyle/>
          <a:p>
            <a:pPr algn="r" eaLnBrk="1" hangingPunct="1">
              <a:defRPr/>
            </a:pPr>
            <a:fld id="{010A852B-3445-4686-8247-4E7ACF613C79}" type="slidenum">
              <a:rPr lang="ro-RO" sz="1000">
                <a:solidFill>
                  <a:schemeClr val="tx2">
                    <a:shade val="50000"/>
                  </a:schemeClr>
                </a:solidFill>
              </a:rPr>
              <a:pPr algn="r" eaLnBrk="1" hangingPunct="1">
                <a:defRPr/>
              </a:pPr>
              <a:t>9</a:t>
            </a:fld>
            <a:endParaRPr lang="ro-RO" sz="1000">
              <a:solidFill>
                <a:schemeClr val="tx2">
                  <a:shade val="50000"/>
                </a:schemeClr>
              </a:solidFill>
            </a:endParaRPr>
          </a:p>
        </p:txBody>
      </p:sp>
      <p:sp>
        <p:nvSpPr>
          <p:cNvPr id="21508" name="AutoShape 10">
            <a:hlinkClick r:id="rId3" action="ppaction://hlinksldjump"/>
          </p:cNvPr>
          <p:cNvSpPr>
            <a:spLocks noChangeArrowheads="1"/>
          </p:cNvSpPr>
          <p:nvPr/>
        </p:nvSpPr>
        <p:spPr bwMode="auto">
          <a:xfrm rot="10800000">
            <a:off x="8956675" y="6230938"/>
            <a:ext cx="577850" cy="381000"/>
          </a:xfrm>
          <a:prstGeom prst="leftArrow">
            <a:avLst>
              <a:gd name="adj1" fmla="val 50000"/>
              <a:gd name="adj2" fmla="val 37917"/>
            </a:avLst>
          </a:prstGeom>
          <a:solidFill>
            <a:schemeClr val="tx2">
              <a:lumMod val="60000"/>
              <a:lumOff val="40000"/>
            </a:schemeClr>
          </a:solidFill>
          <a:ln w="9525">
            <a:solidFill>
              <a:schemeClr val="tx1"/>
            </a:solidFill>
            <a:miter lim="800000"/>
            <a:headEnd/>
            <a:tailEnd/>
          </a:ln>
        </p:spPr>
        <p:txBody>
          <a:bodyPr rot="10800000" wrap="none" anchor="ctr"/>
          <a:lstStyle>
            <a:lvl1pPr>
              <a:defRPr b="1">
                <a:solidFill>
                  <a:schemeClr val="tx1"/>
                </a:solidFill>
                <a:latin typeface="Arial Black" pitchFamily="34" charset="0"/>
                <a:cs typeface="Tahoma" pitchFamily="34" charset="0"/>
              </a:defRPr>
            </a:lvl1pPr>
            <a:lvl2pPr marL="742950" indent="-285750">
              <a:defRPr b="1">
                <a:solidFill>
                  <a:schemeClr val="tx1"/>
                </a:solidFill>
                <a:latin typeface="Arial Black" pitchFamily="34" charset="0"/>
                <a:cs typeface="Tahoma" pitchFamily="34" charset="0"/>
              </a:defRPr>
            </a:lvl2pPr>
            <a:lvl3pPr marL="1143000" indent="-228600">
              <a:defRPr b="1">
                <a:solidFill>
                  <a:schemeClr val="tx1"/>
                </a:solidFill>
                <a:latin typeface="Arial Black" pitchFamily="34" charset="0"/>
                <a:cs typeface="Tahoma" pitchFamily="34" charset="0"/>
              </a:defRPr>
            </a:lvl3pPr>
            <a:lvl4pPr marL="1600200" indent="-228600">
              <a:defRPr b="1">
                <a:solidFill>
                  <a:schemeClr val="tx1"/>
                </a:solidFill>
                <a:latin typeface="Arial Black" pitchFamily="34" charset="0"/>
                <a:cs typeface="Tahoma" pitchFamily="34" charset="0"/>
              </a:defRPr>
            </a:lvl4pPr>
            <a:lvl5pPr marL="2057400" indent="-228600">
              <a:defRPr b="1">
                <a:solidFill>
                  <a:schemeClr val="tx1"/>
                </a:solidFill>
                <a:latin typeface="Arial Black" pitchFamily="34" charset="0"/>
                <a:cs typeface="Tahoma" pitchFamily="34" charset="0"/>
              </a:defRPr>
            </a:lvl5pPr>
            <a:lvl6pPr marL="2514600" indent="-228600" eaLnBrk="0" fontAlgn="base" hangingPunct="0">
              <a:spcBef>
                <a:spcPct val="0"/>
              </a:spcBef>
              <a:spcAft>
                <a:spcPct val="0"/>
              </a:spcAft>
              <a:defRPr b="1">
                <a:solidFill>
                  <a:schemeClr val="tx1"/>
                </a:solidFill>
                <a:latin typeface="Arial Black" pitchFamily="34" charset="0"/>
                <a:cs typeface="Tahoma" pitchFamily="34" charset="0"/>
              </a:defRPr>
            </a:lvl6pPr>
            <a:lvl7pPr marL="2971800" indent="-228600" eaLnBrk="0" fontAlgn="base" hangingPunct="0">
              <a:spcBef>
                <a:spcPct val="0"/>
              </a:spcBef>
              <a:spcAft>
                <a:spcPct val="0"/>
              </a:spcAft>
              <a:defRPr b="1">
                <a:solidFill>
                  <a:schemeClr val="tx1"/>
                </a:solidFill>
                <a:latin typeface="Arial Black" pitchFamily="34" charset="0"/>
                <a:cs typeface="Tahoma" pitchFamily="34" charset="0"/>
              </a:defRPr>
            </a:lvl7pPr>
            <a:lvl8pPr marL="3429000" indent="-228600" eaLnBrk="0" fontAlgn="base" hangingPunct="0">
              <a:spcBef>
                <a:spcPct val="0"/>
              </a:spcBef>
              <a:spcAft>
                <a:spcPct val="0"/>
              </a:spcAft>
              <a:defRPr b="1">
                <a:solidFill>
                  <a:schemeClr val="tx1"/>
                </a:solidFill>
                <a:latin typeface="Arial Black" pitchFamily="34" charset="0"/>
                <a:cs typeface="Tahoma" pitchFamily="34" charset="0"/>
              </a:defRPr>
            </a:lvl8pPr>
            <a:lvl9pPr marL="3886200" indent="-228600" eaLnBrk="0" fontAlgn="base" hangingPunct="0">
              <a:spcBef>
                <a:spcPct val="0"/>
              </a:spcBef>
              <a:spcAft>
                <a:spcPct val="0"/>
              </a:spcAft>
              <a:defRPr b="1">
                <a:solidFill>
                  <a:schemeClr val="tx1"/>
                </a:solidFill>
                <a:latin typeface="Arial Black" pitchFamily="34" charset="0"/>
                <a:cs typeface="Tahoma" pitchFamily="34" charset="0"/>
              </a:defRPr>
            </a:lvl9pPr>
          </a:lstStyle>
          <a:p>
            <a:endParaRPr lang="ro-RO" altLang="ro-RO" b="0"/>
          </a:p>
        </p:txBody>
      </p:sp>
      <p:sp>
        <p:nvSpPr>
          <p:cNvPr id="112519" name="Rectangle 903"/>
          <p:cNvSpPr>
            <a:spLocks noChangeArrowheads="1"/>
          </p:cNvSpPr>
          <p:nvPr/>
        </p:nvSpPr>
        <p:spPr bwMode="auto">
          <a:xfrm>
            <a:off x="685800" y="182562"/>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o-RO" sz="3200" dirty="0">
                <a:solidFill>
                  <a:schemeClr val="tx2">
                    <a:lumMod val="60000"/>
                    <a:lumOff val="40000"/>
                  </a:schemeClr>
                </a:solidFill>
                <a:effectLst>
                  <a:outerShdw blurRad="38100" dist="38100" dir="2700000" algn="tl">
                    <a:srgbClr val="000000"/>
                  </a:outerShdw>
                </a:effectLst>
                <a:latin typeface="Tahoma" pitchFamily="34" charset="0"/>
              </a:rPr>
              <a:t>EVALUAREA NAŢIONALĂ</a:t>
            </a:r>
            <a:r>
              <a:rPr lang="en-GB" sz="3200" dirty="0">
                <a:solidFill>
                  <a:schemeClr val="tx2">
                    <a:lumMod val="60000"/>
                    <a:lumOff val="40000"/>
                  </a:schemeClr>
                </a:solidFill>
                <a:effectLst>
                  <a:outerShdw blurRad="38100" dist="38100" dir="2700000" algn="tl">
                    <a:srgbClr val="000000"/>
                  </a:outerShdw>
                </a:effectLst>
                <a:latin typeface="Tahoma" pitchFamily="34" charset="0"/>
              </a:rPr>
              <a:t> 201</a:t>
            </a:r>
            <a:r>
              <a:rPr lang="ro-RO" sz="3200" dirty="0">
                <a:solidFill>
                  <a:schemeClr val="tx2">
                    <a:lumMod val="60000"/>
                    <a:lumOff val="40000"/>
                  </a:schemeClr>
                </a:solidFill>
                <a:effectLst>
                  <a:outerShdw blurRad="38100" dist="38100" dir="2700000" algn="tl">
                    <a:srgbClr val="000000"/>
                  </a:outerShdw>
                </a:effectLst>
                <a:latin typeface="Tahoma" pitchFamily="34" charset="0"/>
              </a:rPr>
              <a:t>6</a:t>
            </a:r>
            <a:endParaRPr lang="en-GB" sz="3200" dirty="0">
              <a:solidFill>
                <a:schemeClr val="tx2">
                  <a:lumMod val="60000"/>
                  <a:lumOff val="40000"/>
                </a:schemeClr>
              </a:solidFill>
              <a:effectLst>
                <a:outerShdw blurRad="38100" dist="38100" dir="2700000" algn="tl">
                  <a:srgbClr val="000000"/>
                </a:outerShdw>
              </a:effectLst>
              <a:latin typeface="Tahoma"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2406403643"/>
              </p:ext>
            </p:extLst>
          </p:nvPr>
        </p:nvGraphicFramePr>
        <p:xfrm>
          <a:off x="838200" y="1981200"/>
          <a:ext cx="7924800" cy="396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035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Blue strands design template">
  <a:themeElements>
    <a:clrScheme name="Blue strands design template 3">
      <a:dk1>
        <a:srgbClr val="5F5F5F"/>
      </a:dk1>
      <a:lt1>
        <a:srgbClr val="DEF6F1"/>
      </a:lt1>
      <a:dk2>
        <a:srgbClr val="B2B2B2"/>
      </a:dk2>
      <a:lt2>
        <a:srgbClr val="969696"/>
      </a:lt2>
      <a:accent1>
        <a:srgbClr val="E6E6E6"/>
      </a:accent1>
      <a:accent2>
        <a:srgbClr val="8DC6FF"/>
      </a:accent2>
      <a:accent3>
        <a:srgbClr val="ECFAF7"/>
      </a:accent3>
      <a:accent4>
        <a:srgbClr val="505050"/>
      </a:accent4>
      <a:accent5>
        <a:srgbClr val="F0F0F0"/>
      </a:accent5>
      <a:accent6>
        <a:srgbClr val="7FB3E7"/>
      </a:accent6>
      <a:hlink>
        <a:srgbClr val="0066CC"/>
      </a:hlink>
      <a:folHlink>
        <a:srgbClr val="0000FF"/>
      </a:folHlink>
    </a:clrScheme>
    <a:fontScheme name="Blue strands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Blue strands design template 1">
        <a:dk1>
          <a:srgbClr val="0099FF"/>
        </a:dk1>
        <a:lt1>
          <a:srgbClr val="FFFFFF"/>
        </a:lt1>
        <a:dk2>
          <a:srgbClr val="0099FF"/>
        </a:dk2>
        <a:lt2>
          <a:srgbClr val="808080"/>
        </a:lt2>
        <a:accent1>
          <a:srgbClr val="B9D6E5"/>
        </a:accent1>
        <a:accent2>
          <a:srgbClr val="333399"/>
        </a:accent2>
        <a:accent3>
          <a:srgbClr val="FFFFFF"/>
        </a:accent3>
        <a:accent4>
          <a:srgbClr val="0082DA"/>
        </a:accent4>
        <a:accent5>
          <a:srgbClr val="D9E8F0"/>
        </a:accent5>
        <a:accent6>
          <a:srgbClr val="2D2D8A"/>
        </a:accent6>
        <a:hlink>
          <a:srgbClr val="3366CC"/>
        </a:hlink>
        <a:folHlink>
          <a:srgbClr val="FFFFCC"/>
        </a:folHlink>
      </a:clrScheme>
      <a:clrMap bg1="lt1" tx1="dk1" bg2="lt2" tx2="dk2" accent1="accent1" accent2="accent2" accent3="accent3" accent4="accent4" accent5="accent5" accent6="accent6" hlink="hlink" folHlink="folHlink"/>
    </a:extraClrScheme>
    <a:extraClrScheme>
      <a:clrScheme name="Blue strands design template 2">
        <a:dk1>
          <a:srgbClr val="808080"/>
        </a:dk1>
        <a:lt1>
          <a:srgbClr val="FFFFFF"/>
        </a:lt1>
        <a:dk2>
          <a:srgbClr val="0066CC"/>
        </a:dk2>
        <a:lt2>
          <a:srgbClr val="969696"/>
        </a:lt2>
        <a:accent1>
          <a:srgbClr val="DDDDDD"/>
        </a:accent1>
        <a:accent2>
          <a:srgbClr val="33CCFF"/>
        </a:accent2>
        <a:accent3>
          <a:srgbClr val="FFFFFF"/>
        </a:accent3>
        <a:accent4>
          <a:srgbClr val="6C6C6C"/>
        </a:accent4>
        <a:accent5>
          <a:srgbClr val="EBEBEB"/>
        </a:accent5>
        <a:accent6>
          <a:srgbClr val="2DB9E7"/>
        </a:accent6>
        <a:hlink>
          <a:srgbClr val="CC3300"/>
        </a:hlink>
        <a:folHlink>
          <a:srgbClr val="003399"/>
        </a:folHlink>
      </a:clrScheme>
      <a:clrMap bg1="lt1" tx1="dk1" bg2="lt2" tx2="dk2" accent1="accent1" accent2="accent2" accent3="accent3" accent4="accent4" accent5="accent5" accent6="accent6" hlink="hlink" folHlink="folHlink"/>
    </a:extraClrScheme>
    <a:extraClrScheme>
      <a:clrScheme name="Blue strands design template 3">
        <a:dk1>
          <a:srgbClr val="5F5F5F"/>
        </a:dk1>
        <a:lt1>
          <a:srgbClr val="DEF6F1"/>
        </a:lt1>
        <a:dk2>
          <a:srgbClr val="B2B2B2"/>
        </a:dk2>
        <a:lt2>
          <a:srgbClr val="969696"/>
        </a:lt2>
        <a:accent1>
          <a:srgbClr val="E6E6E6"/>
        </a:accent1>
        <a:accent2>
          <a:srgbClr val="8DC6FF"/>
        </a:accent2>
        <a:accent3>
          <a:srgbClr val="ECFAF7"/>
        </a:accent3>
        <a:accent4>
          <a:srgbClr val="505050"/>
        </a:accent4>
        <a:accent5>
          <a:srgbClr val="F0F0F0"/>
        </a:accent5>
        <a:accent6>
          <a:srgbClr val="7FB3E7"/>
        </a:accent6>
        <a:hlink>
          <a:srgbClr val="0066CC"/>
        </a:hlink>
        <a:folHlink>
          <a:srgbClr val="0000FF"/>
        </a:folHlink>
      </a:clrScheme>
      <a:clrMap bg1="lt1" tx1="dk1" bg2="lt2" tx2="dk2" accent1="accent1" accent2="accent2" accent3="accent3" accent4="accent4" accent5="accent5" accent6="accent6" hlink="hlink" folHlink="folHlink"/>
    </a:extraClrScheme>
    <a:extraClrScheme>
      <a:clrScheme name="Blue strands design template 4">
        <a:dk1>
          <a:srgbClr val="3366CC"/>
        </a:dk1>
        <a:lt1>
          <a:srgbClr val="FFFFFF"/>
        </a:lt1>
        <a:dk2>
          <a:srgbClr val="66CCFF"/>
        </a:dk2>
        <a:lt2>
          <a:srgbClr val="808080"/>
        </a:lt2>
        <a:accent1>
          <a:srgbClr val="B4DCFF"/>
        </a:accent1>
        <a:accent2>
          <a:srgbClr val="CCCCFF"/>
        </a:accent2>
        <a:accent3>
          <a:srgbClr val="FFFFFF"/>
        </a:accent3>
        <a:accent4>
          <a:srgbClr val="2A56AE"/>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trands design template 5">
        <a:dk1>
          <a:srgbClr val="808080"/>
        </a:dk1>
        <a:lt1>
          <a:srgbClr val="FFFFD9"/>
        </a:lt1>
        <a:dk2>
          <a:srgbClr val="3366CC"/>
        </a:dk2>
        <a:lt2>
          <a:srgbClr val="777777"/>
        </a:lt2>
        <a:accent1>
          <a:srgbClr val="EBEECA"/>
        </a:accent1>
        <a:accent2>
          <a:srgbClr val="99CCFF"/>
        </a:accent2>
        <a:accent3>
          <a:srgbClr val="FFFFE9"/>
        </a:accent3>
        <a:accent4>
          <a:srgbClr val="6C6C6C"/>
        </a:accent4>
        <a:accent5>
          <a:srgbClr val="F3F5E1"/>
        </a:accent5>
        <a:accent6>
          <a:srgbClr val="8AB9E7"/>
        </a:accent6>
        <a:hlink>
          <a:srgbClr val="2901BB"/>
        </a:hlink>
        <a:folHlink>
          <a:srgbClr val="FF7500"/>
        </a:folHlink>
      </a:clrScheme>
      <a:clrMap bg1="lt1" tx1="dk1" bg2="lt2" tx2="dk2" accent1="accent1" accent2="accent2" accent3="accent3" accent4="accent4" accent5="accent5" accent6="accent6" hlink="hlink" folHlink="folHlink"/>
    </a:extraClrScheme>
    <a:extraClrScheme>
      <a:clrScheme name="Blue strands design template 6">
        <a:dk1>
          <a:srgbClr val="3366CC"/>
        </a:dk1>
        <a:lt1>
          <a:srgbClr val="008080"/>
        </a:lt1>
        <a:dk2>
          <a:srgbClr val="3399FF"/>
        </a:dk2>
        <a:lt2>
          <a:srgbClr val="005A58"/>
        </a:lt2>
        <a:accent1>
          <a:srgbClr val="8BC2FF"/>
        </a:accent1>
        <a:accent2>
          <a:srgbClr val="FFFFCC"/>
        </a:accent2>
        <a:accent3>
          <a:srgbClr val="AAC0C0"/>
        </a:accent3>
        <a:accent4>
          <a:srgbClr val="2A56AE"/>
        </a:accent4>
        <a:accent5>
          <a:srgbClr val="C4DDFF"/>
        </a:accent5>
        <a:accent6>
          <a:srgbClr val="E7E7B9"/>
        </a:accent6>
        <a:hlink>
          <a:srgbClr val="990000"/>
        </a:hlink>
        <a:folHlink>
          <a:srgbClr val="0066FF"/>
        </a:folHlink>
      </a:clrScheme>
      <a:clrMap bg1="lt1" tx1="dk1" bg2="lt2" tx2="dk2" accent1="accent1" accent2="accent2" accent3="accent3" accent4="accent4" accent5="accent5" accent6="accent6" hlink="hlink" folHlink="folHlink"/>
    </a:extraClrScheme>
    <a:extraClrScheme>
      <a:clrScheme name="Blue strands design template 7">
        <a:dk1>
          <a:srgbClr val="666666"/>
        </a:dk1>
        <a:lt1>
          <a:srgbClr val="666699"/>
        </a:lt1>
        <a:dk2>
          <a:srgbClr val="99CCFF"/>
        </a:dk2>
        <a:lt2>
          <a:srgbClr val="3E3E5C"/>
        </a:lt2>
        <a:accent1>
          <a:srgbClr val="D2D2D2"/>
        </a:accent1>
        <a:accent2>
          <a:srgbClr val="8DC6FF"/>
        </a:accent2>
        <a:accent3>
          <a:srgbClr val="B8B8CA"/>
        </a:accent3>
        <a:accent4>
          <a:srgbClr val="565656"/>
        </a:accent4>
        <a:accent5>
          <a:srgbClr val="E5E5E5"/>
        </a:accent5>
        <a:accent6>
          <a:srgbClr val="7FB3E7"/>
        </a:accent6>
        <a:hlink>
          <a:srgbClr val="0066FF"/>
        </a:hlink>
        <a:folHlink>
          <a:srgbClr val="FF9933"/>
        </a:folHlink>
      </a:clrScheme>
      <a:clrMap bg1="lt1" tx1="dk1" bg2="lt2" tx2="dk2" accent1="accent1" accent2="accent2" accent3="accent3" accent4="accent4" accent5="accent5" accent6="accent6" hlink="hlink" folHlink="folHlink"/>
    </a:extraClrScheme>
    <a:extraClrScheme>
      <a:clrScheme name="Blue strands design template 8">
        <a:dk1>
          <a:srgbClr val="5C1F00"/>
        </a:dk1>
        <a:lt1>
          <a:srgbClr val="9C3408"/>
        </a:lt1>
        <a:dk2>
          <a:srgbClr val="800000"/>
        </a:dk2>
        <a:lt2>
          <a:srgbClr val="73BCFF"/>
        </a:lt2>
        <a:accent1>
          <a:srgbClr val="D99965"/>
        </a:accent1>
        <a:accent2>
          <a:srgbClr val="3366CC"/>
        </a:accent2>
        <a:accent3>
          <a:srgbClr val="C0AAAA"/>
        </a:accent3>
        <a:accent4>
          <a:srgbClr val="852B06"/>
        </a:accent4>
        <a:accent5>
          <a:srgbClr val="E9CAB8"/>
        </a:accent5>
        <a:accent6>
          <a:srgbClr val="2D5CB9"/>
        </a:accent6>
        <a:hlink>
          <a:srgbClr val="D3EBFF"/>
        </a:hlink>
        <a:folHlink>
          <a:srgbClr val="FED3AC"/>
        </a:folHlink>
      </a:clrScheme>
      <a:clrMap bg1="dk2" tx1="lt1" bg2="dk1" tx2="lt2" accent1="accent1" accent2="accent2" accent3="accent3" accent4="accent4" accent5="accent5" accent6="accent6" hlink="hlink" folHlink="folHlink"/>
    </a:extraClrScheme>
    <a:extraClrScheme>
      <a:clrScheme name="Blue strands design template 9">
        <a:dk1>
          <a:srgbClr val="336699"/>
        </a:dk1>
        <a:lt1>
          <a:srgbClr val="1270AA"/>
        </a:lt1>
        <a:dk2>
          <a:srgbClr val="000000"/>
        </a:dk2>
        <a:lt2>
          <a:srgbClr val="66CCFF"/>
        </a:lt2>
        <a:accent1>
          <a:srgbClr val="AAE1FA"/>
        </a:accent1>
        <a:accent2>
          <a:srgbClr val="0033CC"/>
        </a:accent2>
        <a:accent3>
          <a:srgbClr val="AAAAAA"/>
        </a:accent3>
        <a:accent4>
          <a:srgbClr val="0E5F91"/>
        </a:accent4>
        <a:accent5>
          <a:srgbClr val="D2EEFC"/>
        </a:accent5>
        <a:accent6>
          <a:srgbClr val="002DB9"/>
        </a:accent6>
        <a:hlink>
          <a:srgbClr val="FF7500"/>
        </a:hlink>
        <a:folHlink>
          <a:srgbClr val="0066FF"/>
        </a:folHlink>
      </a:clrScheme>
      <a:clrMap bg1="dk2" tx1="lt1" bg2="dk1" tx2="lt2" accent1="accent1" accent2="accent2" accent3="accent3" accent4="accent4" accent5="accent5" accent6="accent6" hlink="hlink" folHlink="folHlink"/>
    </a:extraClrScheme>
    <a:extraClrScheme>
      <a:clrScheme name="Blue strands design template 10">
        <a:dk1>
          <a:srgbClr val="003366"/>
        </a:dk1>
        <a:lt1>
          <a:srgbClr val="A9A9A9"/>
        </a:lt1>
        <a:dk2>
          <a:srgbClr val="000099"/>
        </a:dk2>
        <a:lt2>
          <a:srgbClr val="66CCFF"/>
        </a:lt2>
        <a:accent1>
          <a:srgbClr val="336699"/>
        </a:accent1>
        <a:accent2>
          <a:srgbClr val="3333FF"/>
        </a:accent2>
        <a:accent3>
          <a:srgbClr val="AAAACA"/>
        </a:accent3>
        <a:accent4>
          <a:srgbClr val="909090"/>
        </a:accent4>
        <a:accent5>
          <a:srgbClr val="ADB8CA"/>
        </a:accent5>
        <a:accent6>
          <a:srgbClr val="2D2DE7"/>
        </a:accent6>
        <a:hlink>
          <a:srgbClr val="66CCFF"/>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1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encil-With-Checklist-Education-PowerPoint-Templates-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strands design template</Template>
  <TotalTime>16456</TotalTime>
  <Words>7899</Words>
  <Application>Microsoft Office PowerPoint</Application>
  <PresentationFormat>A4 Paper (210x297 mm)</PresentationFormat>
  <Paragraphs>2947</Paragraphs>
  <Slides>87</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87</vt:i4>
      </vt:variant>
    </vt:vector>
  </HeadingPairs>
  <TitlesOfParts>
    <vt:vector size="102" baseType="lpstr">
      <vt:lpstr>맑은 고딕</vt:lpstr>
      <vt:lpstr>ＭＳ Ｐゴシック</vt:lpstr>
      <vt:lpstr>宋体</vt:lpstr>
      <vt:lpstr>Arial</vt:lpstr>
      <vt:lpstr>Arial Black</vt:lpstr>
      <vt:lpstr>Broadway</vt:lpstr>
      <vt:lpstr>Calibri</vt:lpstr>
      <vt:lpstr>Gill Sans Ultra Bold Condensed</vt:lpstr>
      <vt:lpstr>华文中宋</vt:lpstr>
      <vt:lpstr>Tahoma</vt:lpstr>
      <vt:lpstr>Times New Roman</vt:lpstr>
      <vt:lpstr>Wingdings</vt:lpstr>
      <vt:lpstr>Blue strands design template</vt:lpstr>
      <vt:lpstr>1_Custom Design</vt:lpstr>
      <vt:lpstr>Pencil-With-Checklist-Education-PowerPoint-Templates-Standard</vt:lpstr>
      <vt:lpstr>PowerPoint Presentation</vt:lpstr>
      <vt:lpstr>ORDINEA DE ZI</vt:lpstr>
      <vt:lpstr>ORDINEA DE ZI</vt:lpstr>
      <vt:lpstr>I.1. INSPECȚIA ȘCOLARĂ  ÎN ANUL ȘCOLAR 2015-2016</vt:lpstr>
      <vt:lpstr>I.1. INSPECȚIA ȘCOLARĂ  ÎN ANUL ȘCOLAR 2015-2016</vt:lpstr>
      <vt:lpstr>I.1. INSPECȚIA ȘCOLARĂ  ÎN ANUL ȘCOLAR 2015-2016</vt:lpstr>
      <vt:lpstr>I.1. INSPECȚIA ȘCOLARĂ  ÎN ANUL ȘCOLAR 2015-2016</vt:lpstr>
      <vt:lpstr>EN 2016 – Participare şi rezultate generale</vt:lpstr>
      <vt:lpstr>EN 2016 – Rezultate pe tranșe de medii</vt:lpstr>
      <vt:lpstr>EN 2016 – Rezultate comparative</vt:lpstr>
      <vt:lpstr>EN 2016 – Rezultate obținute în funcție de SECȚIA DE PREDARE</vt:lpstr>
      <vt:lpstr>EN 2016 – Rezultate obținute în funcție de MEDIUL DE PROVENIENȚĂ</vt:lpstr>
      <vt:lpstr>EN 2016 – Rezultate comparative pe discipline</vt:lpstr>
      <vt:lpstr>EN MATEMATICĂ – Rezultate comparative</vt:lpstr>
      <vt:lpstr>Rezultate pe TRANȘE DE MEDII</vt:lpstr>
      <vt:lpstr>Rezultate obținute pe ZONE</vt:lpstr>
      <vt:lpstr>Rezultate  - EN_ Matematică Numărul notelor de 10 obținute pe școli (total 15)</vt:lpstr>
      <vt:lpstr>EVALUAREA NAŢIONALĂ 2016 - Matematică</vt:lpstr>
      <vt:lpstr>EVALUAREA NAŢIONALĂ 2016</vt:lpstr>
      <vt:lpstr>EVALUAREA NAŢIONALĂ 2016</vt:lpstr>
      <vt:lpstr>Rezultate pe şcoli -  Matematică (69,93%)</vt:lpstr>
      <vt:lpstr>Rezultate pe şcoli -  Matematică (69,93%)</vt:lpstr>
      <vt:lpstr>Rezultate pe şcoli -  Matematică (69,93%)</vt:lpstr>
      <vt:lpstr>Rezultate pe şcoli -  Matematică (69,93%)</vt:lpstr>
      <vt:lpstr>Rezultate pe şcoli -  Matematică (69,93%)</vt:lpstr>
      <vt:lpstr>Rezultate pe şcoli -  Matematică (69,93%)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OLIMPIADE ŞI CONCURSURI  AN. ŞC. 2015-2016</vt:lpstr>
      <vt:lpstr>OLIMPIADE ŞI CONCURSURI  AN. ŞC. 2015-2016</vt:lpstr>
      <vt:lpstr>REZULTATE 2015-2016 - OLIMPIADE ŞI CONCURSURI</vt:lpstr>
      <vt:lpstr>REZULTATE 2015-2016 - OLIMPIADE ŞI CONCURSURI</vt:lpstr>
      <vt:lpstr>REZULTATE 2015-2016 - OLIMPIADE ŞI CONCURSURI</vt:lpstr>
      <vt:lpstr>RESURSE UMANE EXAMENUL DE DEFINITIVARE / TITULARIZARE</vt:lpstr>
      <vt:lpstr>RESURSE UMANE EXAMENUL DE DEFINITIVARE / TITULARIZARE</vt:lpstr>
      <vt:lpstr>RESURSE UMANE EXAMENUL DE DEFINITIVARE / TITULARIZARE</vt:lpstr>
      <vt:lpstr>II.1. STRUCTURA ANULUI ŞCOLAR 2016-2017,  aprobată prin OMENCȘ nr. 4577/2016 din 20.07.2016</vt:lpstr>
      <vt:lpstr>STRUCTURA ANULUI ŞCOLAR 2016-2017,  aprobată prin OMENCȘ nr. 4577/2016 din 20.07.2016</vt:lpstr>
      <vt:lpstr>PowerPoint Presentation</vt:lpstr>
      <vt:lpstr>II.2. PLANURI –CADRU ȘI PROGRAME ȘCOLARE VALABILE ÎN ANUL ŞCOLAR 2016-2017</vt:lpstr>
      <vt:lpstr> MANUALE ŞCOLARE </vt:lpstr>
      <vt:lpstr>II.3. OLIMPIADE ŞI CONCURSURI ÎN ANUL ŞCOLAR 2016-2017</vt:lpstr>
      <vt:lpstr>II.3. OLIMPIADE ŞI CONCURSURI ÎN ANUL ŞCOLAR 2016-2017</vt:lpstr>
      <vt:lpstr>II.3. OLIMPIADE ŞI CONCURSURI ÎN ANUL ŞCOLAR 2016-2017</vt:lpstr>
      <vt:lpstr>II.3. OLIMPIADE ŞI CONCURSURI ÎN ANUL ŞCOLAR 2016-2017</vt:lpstr>
      <vt:lpstr>II.3. OLIMPIADE ŞI CONCURSURI ÎN ANUL ŞCOLAR 2016-2017</vt:lpstr>
      <vt:lpstr>II.3. OLIMPIADE ŞI CONCURSURI ÎN ANUL ŞCOLAR 2016-2017</vt:lpstr>
      <vt:lpstr>II.4. EXAMENE ŞI EVALUĂRI NAŢIONALE   ÎN ANUL ŞCOLAR 2016 – 2017</vt:lpstr>
      <vt:lpstr>II.4. EXAMENE ŞI EVALUĂRI NAŢIONALE   ÎN ANUL ŞCOLAR 2016 – 2017</vt:lpstr>
      <vt:lpstr>II.4. EXAMENE ŞI EVALUĂRI NAŢIONALE   ÎN ANUL ŞCOLAR 2016 – 2017</vt:lpstr>
      <vt:lpstr>III.1. PRIORITĂȚI ALE EDUCAȚIEI PENTRU ANUL  ŞCOLAR 2016-2017 – DISCIPLINA MATEMATICĂ</vt:lpstr>
      <vt:lpstr>III.1. PRIORITĂȚI ALE EDUCAȚIEI PENTRU ANUL  ŞCOLAR 2016-2017 – DISCIPLINA MATEMATICĂ</vt:lpstr>
      <vt:lpstr>III.2. MĂSURI AMELIORATIVE PROPUSE PENTRU  ANUL ŞCOLAR 2016-2017</vt:lpstr>
      <vt:lpstr>III.2. MĂSURI AMELIORATIVE PROPUSE PENTRU  ANUL ŞCOLAR 2016-2017</vt:lpstr>
      <vt:lpstr>III.2. MĂSURI AMELIORATIVE PROPUSE PENTRU  ANUL ŞCOLAR 2016-2017</vt:lpstr>
      <vt:lpstr>III.2. MĂSURI AMELIORATIVE PROPUSE PENTRU  ANUL ŞCOLAR 2016-2017</vt:lpstr>
      <vt:lpstr>III.2. MĂSURI AMELIORATIVE PROPUSE PENTRU  ANUL ŞCOLAR 2016-2017</vt:lpstr>
      <vt:lpstr>III.3. PORTOFOLIUL CADRULUI DIDACTIC </vt:lpstr>
      <vt:lpstr> A. Proiectare / evidenţă/ evaluare </vt:lpstr>
      <vt:lpstr> A. Proiectare / evidenţă/ evaluare </vt:lpstr>
      <vt:lpstr> A. Proiectare / evidenţă/ evaluare </vt:lpstr>
      <vt:lpstr> A. Proiectare / evidenţă/ evaluare </vt:lpstr>
      <vt:lpstr> B. Dezvoltare profesională şi  carieră </vt:lpstr>
      <vt:lpstr> B. Dezvoltare profesională şi  carieră </vt:lpstr>
      <vt:lpstr> B. Dezvoltare profesională şi  carieră </vt:lpstr>
      <vt:lpstr>III.4. ACTE NECESARE PENTRU SELECȚA METODIŞTILOR   PENTRU ANULUI ŞCOLAR 2016-2017</vt:lpstr>
      <vt:lpstr>IV. DIVERSE</vt:lpstr>
      <vt:lpstr>IV. DIVERSE</vt:lpstr>
      <vt:lpstr>IV. DIVERSE</vt:lpstr>
      <vt:lpstr>PowerPoint Presentation</vt:lpstr>
    </vt:vector>
  </TitlesOfParts>
  <Company>MEC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Consfatuire_Matematica_2013</dc:title>
  <dc:creator>Vass Csilla</dc:creator>
  <cp:lastModifiedBy>Vass Csilla</cp:lastModifiedBy>
  <cp:revision>897</cp:revision>
  <cp:lastPrinted>2016-09-20T08:58:11Z</cp:lastPrinted>
  <dcterms:created xsi:type="dcterms:W3CDTF">2002-09-03T04:38:28Z</dcterms:created>
  <dcterms:modified xsi:type="dcterms:W3CDTF">2016-09-27T12:42:21Z</dcterms:modified>
</cp:coreProperties>
</file>